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5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4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1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19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73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456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190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436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04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816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44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47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80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75B6C-84D1-4AE9-899A-E655CB544137}" type="datetimeFigureOut">
              <a:rPr lang="ru-RU" smtClean="0"/>
              <a:t>16.05.2016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B8D3E-0D26-4725-9C28-F72A3DC52C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827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0668000" cy="2871989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i="1" dirty="0" err="1" smtClean="0"/>
              <a:t>Mavzu</a:t>
            </a:r>
            <a:r>
              <a:rPr lang="en-US" b="1" i="1" dirty="0" smtClean="0"/>
              <a:t>: </a:t>
            </a:r>
            <a:br>
              <a:rPr lang="en-US" b="1" i="1" dirty="0" smtClean="0"/>
            </a:br>
            <a:r>
              <a:rPr lang="en-US" b="1" i="1" dirty="0" err="1" smtClean="0"/>
              <a:t>Fazoda</a:t>
            </a:r>
            <a:r>
              <a:rPr lang="en-US" b="1" i="1" dirty="0" smtClean="0"/>
              <a:t>  </a:t>
            </a:r>
            <a:r>
              <a:rPr lang="en-US" b="1" i="1" dirty="0" err="1" smtClean="0"/>
              <a:t>affin</a:t>
            </a:r>
            <a:r>
              <a:rPr lang="en-US" b="1" i="1" dirty="0" smtClean="0"/>
              <a:t> </a:t>
            </a:r>
            <a:r>
              <a:rPr lang="en-US" b="1" i="1" dirty="0" err="1" smtClean="0"/>
              <a:t>va</a:t>
            </a:r>
            <a:r>
              <a:rPr lang="en-US" b="1" i="1" dirty="0" smtClean="0"/>
              <a:t>  </a:t>
            </a:r>
            <a:r>
              <a:rPr lang="en-US" b="1" i="1" dirty="0" err="1" smtClean="0"/>
              <a:t>dekart</a:t>
            </a:r>
            <a:r>
              <a:rPr lang="en-US" b="1" i="1" dirty="0" smtClean="0"/>
              <a:t> </a:t>
            </a:r>
            <a:r>
              <a:rPr lang="en-US" b="1" i="1" dirty="0" err="1" smtClean="0"/>
              <a:t>kordinatalar</a:t>
            </a:r>
            <a:r>
              <a:rPr lang="en-US" b="1" i="1" dirty="0" smtClean="0"/>
              <a:t>  </a:t>
            </a:r>
            <a:r>
              <a:rPr lang="en-US" b="1" i="1" dirty="0" err="1" smtClean="0"/>
              <a:t>sistemasini</a:t>
            </a:r>
            <a:r>
              <a:rPr lang="en-US" b="1" i="1" dirty="0" smtClean="0"/>
              <a:t>  </a:t>
            </a:r>
            <a:r>
              <a:rPr lang="en-US" b="1" i="1" dirty="0" err="1" smtClean="0"/>
              <a:t>almashtirish</a:t>
            </a:r>
            <a:r>
              <a:rPr lang="en-US" dirty="0" smtClean="0"/>
              <a:t>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8941" y="3602038"/>
            <a:ext cx="11372045" cy="2901793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70000" lnSpcReduction="20000"/>
          </a:bodyPr>
          <a:lstStyle/>
          <a:p>
            <a:r>
              <a:rPr lang="en-US" sz="10600" dirty="0" err="1" smtClean="0"/>
              <a:t>Reja</a:t>
            </a:r>
            <a:r>
              <a:rPr lang="en-US" sz="10600" dirty="0" smtClean="0"/>
              <a:t>:</a:t>
            </a:r>
          </a:p>
          <a:p>
            <a:pPr algn="l"/>
            <a:r>
              <a:rPr lang="en-US" sz="7700" dirty="0" smtClean="0"/>
              <a:t>1.Affin  </a:t>
            </a:r>
            <a:r>
              <a:rPr lang="en-US" sz="7700" dirty="0" err="1" smtClean="0"/>
              <a:t>kordinatalarini</a:t>
            </a:r>
            <a:r>
              <a:rPr lang="en-US" sz="7700" dirty="0" smtClean="0"/>
              <a:t>  </a:t>
            </a:r>
            <a:r>
              <a:rPr lang="en-US" sz="7700" dirty="0" err="1" smtClean="0"/>
              <a:t>almashtirish</a:t>
            </a:r>
            <a:r>
              <a:rPr lang="en-US" sz="7700" dirty="0" smtClean="0"/>
              <a:t> .</a:t>
            </a:r>
          </a:p>
          <a:p>
            <a:pPr algn="l"/>
            <a:r>
              <a:rPr lang="en-US" sz="7700" dirty="0" smtClean="0"/>
              <a:t>2.Fazoda </a:t>
            </a:r>
            <a:r>
              <a:rPr lang="en-US" sz="7700" dirty="0" err="1" smtClean="0"/>
              <a:t>to’g’ri</a:t>
            </a:r>
            <a:r>
              <a:rPr lang="en-US" sz="7700" dirty="0" smtClean="0"/>
              <a:t> </a:t>
            </a:r>
            <a:r>
              <a:rPr lang="en-US" sz="7700" dirty="0" err="1" smtClean="0"/>
              <a:t>burchakli</a:t>
            </a:r>
            <a:r>
              <a:rPr lang="en-US" sz="7700" dirty="0" smtClean="0"/>
              <a:t>  </a:t>
            </a:r>
            <a:r>
              <a:rPr lang="en-US" sz="7700" dirty="0" err="1" smtClean="0"/>
              <a:t>dekart</a:t>
            </a:r>
            <a:r>
              <a:rPr lang="en-US" sz="7700" dirty="0" smtClean="0"/>
              <a:t> </a:t>
            </a:r>
            <a:r>
              <a:rPr lang="en-US" sz="7700" dirty="0" err="1" smtClean="0"/>
              <a:t>kordinatalarini</a:t>
            </a:r>
            <a:r>
              <a:rPr lang="en-US" sz="7700" dirty="0" smtClean="0"/>
              <a:t> </a:t>
            </a:r>
            <a:r>
              <a:rPr lang="en-US" sz="7700" dirty="0" err="1" smtClean="0"/>
              <a:t>almashtirish</a:t>
            </a:r>
            <a:r>
              <a:rPr lang="en-US" sz="7700" dirty="0" smtClean="0"/>
              <a:t>.</a:t>
            </a:r>
            <a:endParaRPr lang="ru-RU" sz="7700" dirty="0"/>
          </a:p>
        </p:txBody>
      </p:sp>
    </p:spTree>
    <p:extLst>
      <p:ext uri="{BB962C8B-B14F-4D97-AF65-F5344CB8AC3E}">
        <p14:creationId xmlns:p14="http://schemas.microsoft.com/office/powerpoint/2010/main" val="210113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93183" y="283335"/>
                <a:ext cx="11681138" cy="6310648"/>
              </a:xfr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Fazodagi  </a:t>
                </a:r>
                <a:r>
                  <a:rPr lang="en-US" dirty="0" err="1" smtClean="0"/>
                  <a:t>biror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nuqtaning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tayin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bir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kordinatalaridan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boshqa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o’tishga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to’g’ri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keladi</a:t>
                </a:r>
                <a:r>
                  <a:rPr lang="en-US" dirty="0" smtClean="0"/>
                  <a:t>.</a:t>
                </a:r>
              </a:p>
              <a:p>
                <a:r>
                  <a:rPr lang="en-US" dirty="0" smtClean="0"/>
                  <a:t>Biz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masalani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ikkita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affin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reperi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hal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qilamiz</a:t>
                </a:r>
                <a:r>
                  <a:rPr lang="en-US" dirty="0" smtClean="0"/>
                  <a:t> .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𝛽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endParaRPr lang="en-US" b="0" dirty="0" smtClean="0">
                  <a:ea typeface="Cambria Math" panose="02040503050406030204" pitchFamily="18" charset="0"/>
                </a:endParaRPr>
              </a:p>
              <a:p>
                <a:r>
                  <a:rPr lang="en-US" dirty="0" smtClean="0"/>
                  <a:t>(O,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) 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)  </a:t>
                </a:r>
                <a:r>
                  <a:rPr lang="en-US" dirty="0" err="1" smtClean="0"/>
                  <a:t>afffin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reperlar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</a:t>
                </a:r>
                <a:r>
                  <a:rPr lang="en-US" sz="3200" dirty="0" err="1" smtClean="0"/>
                  <a:t>erilgan</a:t>
                </a:r>
                <a:r>
                  <a:rPr lang="en-US" sz="3200" dirty="0" smtClean="0"/>
                  <a:t>  </a:t>
                </a:r>
                <a:r>
                  <a:rPr lang="en-US" sz="3200" dirty="0" err="1" smtClean="0"/>
                  <a:t>bo’lsin</a:t>
                </a:r>
                <a:r>
                  <a:rPr lang="en-US" sz="3200" dirty="0" smtClean="0"/>
                  <a:t>.</a:t>
                </a:r>
              </a:p>
              <a:p>
                <a:r>
                  <a:rPr lang="en-US" sz="3200" dirty="0" smtClean="0"/>
                  <a:t>I –</a:t>
                </a:r>
                <a:r>
                  <a:rPr lang="en-US" sz="3200" dirty="0" err="1" smtClean="0"/>
                  <a:t>hol</a:t>
                </a:r>
                <a:r>
                  <a:rPr lang="en-US" sz="3200" dirty="0" smtClean="0"/>
                  <a:t> . </a:t>
                </a:r>
                <a:r>
                  <a:rPr lang="en-US" sz="3200" dirty="0" err="1" smtClean="0"/>
                  <a:t>Reperlarning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boshlari</a:t>
                </a:r>
                <a:r>
                  <a:rPr lang="en-US" sz="3200" dirty="0" smtClean="0"/>
                  <a:t>  </a:t>
                </a:r>
                <a:r>
                  <a:rPr lang="en-US" sz="3200" dirty="0" err="1" smtClean="0"/>
                  <a:t>har</a:t>
                </a:r>
                <a:r>
                  <a:rPr lang="en-US" sz="3200" dirty="0" smtClean="0"/>
                  <a:t>  </a:t>
                </a:r>
                <a:r>
                  <a:rPr lang="en-US" sz="3200" dirty="0" err="1" smtClean="0"/>
                  <a:t>xil</a:t>
                </a:r>
                <a:r>
                  <a:rPr lang="en-US" sz="3200" dirty="0" smtClean="0"/>
                  <a:t> </a:t>
                </a:r>
                <a:r>
                  <a:rPr lang="en-US" sz="3200" dirty="0" err="1" smtClean="0"/>
                  <a:t>bo’lib</a:t>
                </a:r>
                <a:r>
                  <a:rPr lang="en-US" sz="3200" dirty="0" smtClean="0"/>
                  <a:t> , </a:t>
                </a:r>
                <a:r>
                  <a:rPr lang="en-US" sz="3200" dirty="0" err="1" smtClean="0"/>
                  <a:t>bazis</a:t>
                </a:r>
                <a:r>
                  <a:rPr lang="en-US" sz="3200" dirty="0" smtClean="0"/>
                  <a:t>  </a:t>
                </a:r>
                <a:r>
                  <a:rPr lang="en-US" sz="3200" dirty="0" err="1" smtClean="0"/>
                  <a:t>vektorlari</a:t>
                </a:r>
                <a:endParaRPr lang="en-US" sz="3200" dirty="0" smtClean="0"/>
              </a:p>
              <a:p>
                <a:r>
                  <a:rPr lang="en-US" dirty="0" err="1" smtClean="0"/>
                  <a:t>Mos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ravishda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kolleniar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bo’lsin</a:t>
                </a:r>
                <a:r>
                  <a:rPr lang="en-US" dirty="0" smtClean="0"/>
                  <a:t> ,</a:t>
                </a:r>
                <a:r>
                  <a:rPr lang="en-US" dirty="0" err="1" smtClean="0"/>
                  <a:t>yani</a:t>
                </a:r>
                <a:r>
                  <a:rPr lang="en-US" dirty="0" smtClean="0"/>
                  <a:t> O≠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ǁ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en-US" dirty="0" smtClean="0"/>
                      <m:t>ǁ</m:t>
                    </m:r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en-US" dirty="0" smtClean="0"/>
                      <m:t>ǁ</m:t>
                    </m:r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hamda</a:t>
                </a: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𝔅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a,b,c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bo’lsin</a:t>
                </a:r>
                <a:r>
                  <a:rPr lang="en-US" dirty="0" smtClean="0"/>
                  <a:t> .U </a:t>
                </a:r>
                <a:r>
                  <a:rPr lang="en-US" dirty="0" err="1" smtClean="0"/>
                  <a:t>holda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fazodagi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M </a:t>
                </a:r>
                <a:r>
                  <a:rPr lang="en-US" dirty="0" err="1" smtClean="0"/>
                  <a:t>nuqtaning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ru-RU" i="1" smtClean="0">
                        <a:latin typeface="Cambria Math" panose="02040503050406030204" pitchFamily="18" charset="0"/>
                      </a:rPr>
                      <m:t>𝔅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ravishda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x,y,z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va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   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 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,  </a:t>
                </a:r>
                <a:r>
                  <a:rPr lang="en-US" dirty="0" err="1" smtClean="0"/>
                  <a:t>shular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orasidagi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bog’lanishni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izlaymiz</a:t>
                </a:r>
                <a:r>
                  <a:rPr lang="en-US" dirty="0" smtClean="0"/>
                  <a:t> :  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3183" y="283335"/>
                <a:ext cx="11681138" cy="6310648"/>
              </a:xfrm>
              <a:blipFill rotWithShape="0">
                <a:blip r:embed="rId2"/>
                <a:stretch>
                  <a:fillRect l="-1200" t="-1543" r="-6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7446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83335" y="390883"/>
                <a:ext cx="11359166" cy="6176963"/>
              </a:xfr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M(</a:t>
                </a:r>
                <a:r>
                  <a:rPr lang="en-US" dirty="0" err="1" smtClean="0"/>
                  <a:t>x,y,z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⟹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𝑂𝑀</m:t>
                        </m:r>
                      </m:e>
                    </m:acc>
                  </m:oMath>
                </a14:m>
                <a:r>
                  <a:rPr lang="en-US" dirty="0" smtClean="0"/>
                  <a:t>(</a:t>
                </a:r>
                <a:r>
                  <a:rPr lang="en-US" dirty="0" err="1" smtClean="0"/>
                  <a:t>x,y,z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⟹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𝑂𝑀</m:t>
                        </m:r>
                      </m:e>
                    </m:acc>
                  </m:oMath>
                </a14:m>
                <a:r>
                  <a:rPr lang="en-US" dirty="0" smtClean="0"/>
                  <a:t>=x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+y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+z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,</a:t>
                </a:r>
              </a:p>
              <a:p>
                <a:r>
                  <a:rPr lang="en-US" dirty="0" smtClean="0"/>
                  <a:t>M(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⟹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acc>
                  </m:oMath>
                </a14:m>
                <a:r>
                  <a:rPr lang="en-US" dirty="0" smtClean="0"/>
                  <a:t>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⟹</m:t>
                    </m:r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en-US" dirty="0" smtClean="0"/>
                      <m:t>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𝑂𝑂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 smtClean="0"/>
                  <a:t>(</a:t>
                </a:r>
                <a:r>
                  <a:rPr lang="en-US" dirty="0" err="1" smtClean="0"/>
                  <a:t>a,b,c</a:t>
                </a:r>
                <a:r>
                  <a:rPr lang="en-US" dirty="0" smtClean="0"/>
                  <a:t>)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𝑂𝑂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 smtClean="0"/>
                  <a:t>=</a:t>
                </a:r>
                <a:r>
                  <a:rPr lang="en-US" dirty="0"/>
                  <a:t>a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+b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+c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err="1" smtClean="0"/>
                  <a:t>Lekin</a:t>
                </a:r>
                <a:r>
                  <a:rPr lang="en-US" dirty="0" smtClean="0"/>
                  <a:t>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𝑂𝑀</m:t>
                        </m:r>
                      </m:e>
                    </m:acc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𝑂𝑂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 smtClean="0"/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acc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bo’lgani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     x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+y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+z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=a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+b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+c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ravishda</a:t>
                </a:r>
                <a:r>
                  <a:rPr lang="en-US" dirty="0" smtClean="0"/>
                  <a:t> basis  </a:t>
                </a:r>
                <a:r>
                  <a:rPr lang="en-US" dirty="0" err="1" smtClean="0"/>
                  <a:t>vektor</a:t>
                </a:r>
                <a:endParaRPr lang="en-US" dirty="0" smtClean="0"/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Bundan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tashqari</a:t>
                </a:r>
                <a:r>
                  <a:rPr lang="en-US" dirty="0" smtClean="0"/>
                  <a:t> , basis  </a:t>
                </a:r>
                <a:r>
                  <a:rPr lang="en-US" dirty="0" err="1" smtClean="0"/>
                  <a:t>vektorlari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mos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ravishda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kollinear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bo’lgani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  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2 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,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 </a:t>
                </a:r>
              </a:p>
              <a:p>
                <a:r>
                  <a:rPr lang="en-US" dirty="0" smtClean="0"/>
                  <a:t>x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+y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+z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1 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+(</m:t>
                    </m:r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X=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 smtClean="0"/>
                  <a:t>, y=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 smtClean="0"/>
                  <a:t>+b  ,z=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 smtClean="0"/>
                  <a:t>+c (15)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ru-RU" i="1" smtClean="0">
                            <a:latin typeface="Cambria Math" panose="02040503050406030204" pitchFamily="18" charset="0"/>
                          </a:rPr>
                          <m:t>𝜆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dirty="0" smtClean="0"/>
                  <a:t> bo’lsa </a:t>
                </a:r>
                <a:r>
                  <a:rPr lang="en-US" dirty="0" err="1" smtClean="0"/>
                  <a:t>yani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bazis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o’zaro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teng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,(15) </a:t>
                </a:r>
                <a:r>
                  <a:rPr lang="en-US" dirty="0" err="1" smtClean="0"/>
                  <a:t>quyidagi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oladi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a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,y=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+b, z=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+c </a:t>
                </a:r>
              </a:p>
              <a:p>
                <a:r>
                  <a:rPr lang="en-US" dirty="0" smtClean="0"/>
                  <a:t>Bu  </a:t>
                </a:r>
                <a:r>
                  <a:rPr lang="en-US" dirty="0" err="1" smtClean="0"/>
                  <a:t>formulalar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bazan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sistemasini</a:t>
                </a:r>
                <a:r>
                  <a:rPr lang="en-US" dirty="0" smtClean="0"/>
                  <a:t>  parallel    </a:t>
                </a:r>
                <a:r>
                  <a:rPr lang="en-US" dirty="0" err="1" smtClean="0"/>
                  <a:t>ko’cherish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formulalari</a:t>
                </a:r>
                <a:r>
                  <a:rPr lang="en-US" dirty="0" smtClean="0"/>
                  <a:t>  deb  </a:t>
                </a:r>
                <a:r>
                  <a:rPr lang="en-US" dirty="0" err="1" smtClean="0"/>
                  <a:t>yuritiladi</a:t>
                </a:r>
                <a:r>
                  <a:rPr lang="en-US" dirty="0" smtClean="0"/>
                  <a:t>.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3335" y="390883"/>
                <a:ext cx="11359166" cy="6176963"/>
              </a:xfrm>
              <a:blipFill rotWithShape="0">
                <a:blip r:embed="rId2"/>
                <a:stretch>
                  <a:fillRect l="-804" t="-19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12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41985" y="502276"/>
                <a:ext cx="11074759" cy="5460642"/>
              </a:xfrm>
            </p:spPr>
            <p:style>
              <a:lnRef idx="3">
                <a:schemeClr val="lt1"/>
              </a:lnRef>
              <a:fillRef idx="1">
                <a:schemeClr val="accent6"/>
              </a:fillRef>
              <a:effectRef idx="1">
                <a:schemeClr val="accent6"/>
              </a:effectRef>
              <a:fontRef idx="minor">
                <a:schemeClr val="lt1"/>
              </a:fontRef>
            </p:style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Aks  </a:t>
                </a:r>
                <a:r>
                  <a:rPr lang="en-US" dirty="0" err="1" smtClean="0"/>
                  <a:t>holda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determinantning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bir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satri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qolgan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ikki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satri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bilan</a:t>
                </a:r>
                <a:r>
                  <a:rPr lang="en-US" dirty="0" smtClean="0"/>
                  <a:t>  ham </a:t>
                </a:r>
                <a:r>
                  <a:rPr lang="en-US" dirty="0" err="1" smtClean="0"/>
                  <a:t>chiziqli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edi</a:t>
                </a:r>
                <a:r>
                  <a:rPr lang="en-US" dirty="0" smtClean="0"/>
                  <a:t> . </a:t>
                </a:r>
                <a:r>
                  <a:rPr lang="en-US" dirty="0" err="1"/>
                  <a:t>Fazodagi</a:t>
                </a:r>
                <a:r>
                  <a:rPr lang="en-US" dirty="0"/>
                  <a:t> </a:t>
                </a:r>
                <a:r>
                  <a:rPr lang="en-US" dirty="0" smtClean="0"/>
                  <a:t>M  </a:t>
                </a:r>
                <a:r>
                  <a:rPr lang="en-US" dirty="0" err="1" smtClean="0"/>
                  <a:t>nuqtaning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𝔅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ru-RU" i="1">
                            <a:latin typeface="Cambria Math" panose="02040503050406030204" pitchFamily="18" charset="0"/>
                          </a:rPr>
                          <m:t>𝔅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reperlarga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x,y,z</a:t>
                </a:r>
                <a:r>
                  <a:rPr lang="en-US" dirty="0" smtClean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 deb  </a:t>
                </a:r>
                <a:r>
                  <a:rPr lang="en-US" dirty="0" err="1" smtClean="0"/>
                  <a:t>olsak</a:t>
                </a:r>
                <a:r>
                  <a:rPr lang="en-US" dirty="0" smtClean="0"/>
                  <a:t> , </a:t>
                </a:r>
              </a:p>
              <a:p>
                <a:r>
                  <a:rPr lang="en-US" dirty="0" smtClean="0"/>
                  <a:t>   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𝑂𝑀</m:t>
                        </m:r>
                      </m:e>
                    </m:acc>
                  </m:oMath>
                </a14:m>
                <a:r>
                  <a:rPr lang="en-US" dirty="0"/>
                  <a:t>=x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+y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+z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dirty="0" smtClean="0"/>
                  <a:t>                         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𝑂</m:t>
                            </m:r>
                          </m:e>
                          <m:sup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</m:ac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en-US" dirty="0"/>
                      <m:t> </m:t>
                    </m:r>
                  </m:oMath>
                </a14:m>
                <a:r>
                  <a:rPr lang="en-US" dirty="0" smtClean="0"/>
                  <a:t>                       </a:t>
                </a:r>
                <a:endParaRPr lang="en-US" dirty="0"/>
              </a:p>
              <a:p>
                <a:r>
                  <a:rPr lang="en-US" dirty="0" smtClean="0"/>
                  <a:t>                                x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+y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+z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dirty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m:rPr>
                        <m:nor/>
                      </m:rPr>
                      <a:rPr lang="en-US" dirty="0"/>
                      <m:t> </m:t>
                    </m:r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Endi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tenglikka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,</m:t>
                    </m:r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                </a:t>
                </a:r>
                <a:r>
                  <a:rPr lang="en-US" dirty="0" err="1" smtClean="0"/>
                  <a:t>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qiymatlarin</a:t>
                </a:r>
                <a:r>
                  <a:rPr lang="en-US" dirty="0" smtClean="0"/>
                  <a:t>    </a:t>
                </a:r>
                <a:r>
                  <a:rPr lang="en-US" dirty="0" err="1" smtClean="0"/>
                  <a:t>qo’yib</a:t>
                </a:r>
                <a:r>
                  <a:rPr lang="en-US" dirty="0" smtClean="0"/>
                  <a:t>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grupalasak</a:t>
                </a:r>
                <a:r>
                  <a:rPr lang="en-US" dirty="0"/>
                  <a:t>  x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+y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+z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)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ru-RU" dirty="0"/>
              </a:p>
              <a:p>
                <a:endParaRPr lang="en-US" dirty="0" smtClean="0"/>
              </a:p>
              <a:p>
                <a:r>
                  <a:rPr lang="en-US" dirty="0" smtClean="0"/>
                  <a:t>     X=</a:t>
                </a:r>
                <a:r>
                  <a:rPr lang="en-US" dirty="0"/>
                  <a:t>=(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) ,</a:t>
                </a:r>
              </a:p>
              <a:p>
                <a:r>
                  <a:rPr lang="en-US" dirty="0" smtClean="0"/>
                  <a:t> y=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,</a:t>
                </a:r>
              </a:p>
              <a:p>
                <a:r>
                  <a:rPr lang="en-US" dirty="0" smtClean="0"/>
                  <a:t> z=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ru-RU" dirty="0"/>
              </a:p>
              <a:p>
                <a:endParaRPr lang="ru-RU" dirty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1985" y="502276"/>
                <a:ext cx="11074759" cy="5460642"/>
              </a:xfrm>
              <a:blipFill rotWithShape="0">
                <a:blip r:embed="rId2"/>
                <a:stretch>
                  <a:fillRect l="-934" t="-26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839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40913" y="154546"/>
                <a:ext cx="11178862" cy="6400800"/>
              </a:xfr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Ushbu </a:t>
                </a:r>
              </a:p>
              <a:p>
                <a:endParaRPr lang="en-US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ru-RU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 smtClean="0"/>
                  <a:t>   </a:t>
                </a:r>
                <a:r>
                  <a:rPr lang="en-US" dirty="0" err="1" smtClean="0"/>
                  <a:t>matritsa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almashtirish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matritsasi</a:t>
                </a:r>
                <a:r>
                  <a:rPr lang="en-US" dirty="0" smtClean="0"/>
                  <a:t>  deb  </a:t>
                </a:r>
                <a:r>
                  <a:rPr lang="en-US" dirty="0" err="1" smtClean="0"/>
                  <a:t>ataladi</a:t>
                </a:r>
                <a:r>
                  <a:rPr lang="en-US" dirty="0" smtClean="0"/>
                  <a:t> .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III-</a:t>
                </a:r>
                <a:r>
                  <a:rPr lang="en-US" dirty="0" err="1" smtClean="0"/>
                  <a:t>hol</a:t>
                </a:r>
                <a:r>
                  <a:rPr lang="en-US" dirty="0" smtClean="0"/>
                  <a:t> : </a:t>
                </a:r>
                <a:r>
                  <a:rPr lang="en-US" dirty="0" err="1" smtClean="0"/>
                  <a:t>Reperlar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fazoda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vaziyatda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joylashgan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𝔅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reper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berilgan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bo’lib</a:t>
                </a:r>
                <a:r>
                  <a:rPr lang="en-US" dirty="0" smtClean="0"/>
                  <a:t> ,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sistemaga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0" smtClean="0"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dirty="0" err="1" smtClean="0"/>
                  <a:t>reper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elementlarining</a:t>
                </a:r>
                <a:r>
                  <a:rPr lang="en-US" dirty="0" smtClean="0"/>
                  <a:t>   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quyidagicha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bo’ladi</a:t>
                </a:r>
                <a:r>
                  <a:rPr lang="en-US" dirty="0" smtClean="0"/>
                  <a:t> 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(</a:t>
                </a:r>
                <a:r>
                  <a:rPr lang="en-US" dirty="0" err="1" smtClean="0"/>
                  <a:t>a,b,c</a:t>
                </a:r>
                <a:r>
                  <a:rPr lang="en-US" dirty="0" smtClean="0"/>
                  <a:t>),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  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 ,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33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endParaRPr lang="en-US" dirty="0" smtClean="0"/>
              </a:p>
              <a:p>
                <a:r>
                  <a:rPr lang="en-US" dirty="0" smtClean="0"/>
                  <a:t>               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e>
                          </m:mr>
                        </m:m>
                        <m:r>
                          <a:rPr lang="en-US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 </m:t>
                    </m:r>
                    <m:r>
                      <a:rPr lang="en-US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𝔅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o’tish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 biz  </a:t>
                </a:r>
                <a:r>
                  <a:rPr lang="en-US" dirty="0" err="1" smtClean="0"/>
                  <a:t>yana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shunday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𝔅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) </a:t>
                </a:r>
              </a:p>
              <a:p>
                <a:r>
                  <a:rPr lang="en-US" dirty="0" err="1" smtClean="0"/>
                  <a:t>Affin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reperini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qaraymiz</a:t>
                </a:r>
                <a:r>
                  <a:rPr lang="en-US" dirty="0" smtClean="0"/>
                  <a:t>  .U   </a:t>
                </a:r>
                <a:r>
                  <a:rPr lang="en-US" dirty="0" err="1" smtClean="0"/>
                  <a:t>holda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fazodagi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ixtiyoriy</a:t>
                </a:r>
                <a:r>
                  <a:rPr lang="en-US" dirty="0" smtClean="0"/>
                  <a:t> M  </a:t>
                </a:r>
                <a:r>
                  <a:rPr lang="en-US" dirty="0" err="1" smtClean="0"/>
                  <a:t>nuqtaning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sistemaga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913" y="154546"/>
                <a:ext cx="11178862" cy="6400800"/>
              </a:xfrm>
              <a:blipFill rotWithShape="1">
                <a:blip r:embed="rId2"/>
                <a:stretch>
                  <a:fillRect l="-981" t="-2379" r="-11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463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57576" y="0"/>
                <a:ext cx="11694017" cy="6658377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II- </a:t>
                </a:r>
                <a:r>
                  <a:rPr lang="en-US" dirty="0" err="1" smtClean="0"/>
                  <a:t>hol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Reperlarning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boshlari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bir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xil</a:t>
                </a:r>
                <a:r>
                  <a:rPr lang="en-US" dirty="0" smtClean="0"/>
                  <a:t> , basis  </a:t>
                </a:r>
                <a:r>
                  <a:rPr lang="en-US" dirty="0" err="1" smtClean="0"/>
                  <a:t>vektorlarning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yo’nalioshlari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esa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har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xil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bo’lsin</a:t>
                </a:r>
                <a:r>
                  <a:rPr lang="en-US" dirty="0" smtClean="0"/>
                  <a:t> ,  u  </a:t>
                </a:r>
                <a:r>
                  <a:rPr lang="en-US" dirty="0" err="1" smtClean="0"/>
                  <a:t>holda</a:t>
                </a:r>
                <a:r>
                  <a:rPr lang="en-US" dirty="0" smtClean="0"/>
                  <a:t>  O=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 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 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33</m:t>
                        </m:r>
                      </m:sub>
                    </m:sSub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endParaRPr lang="ru-RU" dirty="0"/>
              </a:p>
              <a:p>
                <a:r>
                  <a:rPr lang="en-US" dirty="0" err="1" smtClean="0"/>
                  <a:t>Bo’lsin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Endi</a:t>
                </a:r>
                <a:r>
                  <a:rPr lang="en-US" dirty="0" smtClean="0"/>
                  <a:t>  </a:t>
                </a:r>
                <a:endParaRPr lang="ru-RU" dirty="0" smtClean="0"/>
              </a:p>
              <a:p>
                <a:r>
                  <a:rPr lang="en-US" dirty="0" smtClean="0"/>
                  <a:t>A= (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3"/>
                              <m:mcJc m:val="center"/>
                            </m:mcPr>
                          </m:mc>
                        </m:mcs>
                        <m:ctrlPr>
                          <a:rPr lang="en-US" i="1" smtClean="0">
                            <a:latin typeface="Cambria Math"/>
                          </a:rPr>
                        </m:ctrlPr>
                      </m:mPr>
                      <m:m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31</m:t>
                              </m:r>
                            </m:sub>
                          </m:sSub>
                        </m:e>
                      </m:mr>
                      <m:m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32</m:t>
                              </m:r>
                            </m:sub>
                          </m:sSub>
                        </m:e>
                      </m:mr>
                      <m:mr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23</m:t>
                              </m:r>
                            </m:sub>
                          </m:sSub>
                        </m:e>
                        <m:e>
                          <m:sSub>
                            <m:sSubPr>
                              <m:ctrlPr>
                                <a:rPr lang="en-US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33</m:t>
                              </m:r>
                            </m:sub>
                          </m:sSub>
                        </m:e>
                      </m:mr>
                    </m:m>
                    <m:r>
                      <a:rPr lang="en-US" b="0" i="1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 smtClean="0"/>
                  <a:t> matritsani  </a:t>
                </a:r>
                <a:r>
                  <a:rPr lang="en-US" dirty="0" err="1" smtClean="0"/>
                  <a:t>tuzamiz</a:t>
                </a:r>
                <a:r>
                  <a:rPr lang="en-US" dirty="0" smtClean="0"/>
                  <a:t> . Bu   </a:t>
                </a:r>
                <a:r>
                  <a:rPr lang="en-US" dirty="0" err="1" smtClean="0"/>
                  <a:t>matritsani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bir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bazisdan</a:t>
                </a:r>
                <a:r>
                  <a:rPr lang="en-US" dirty="0" smtClean="0"/>
                  <a:t>     </a:t>
                </a:r>
                <a:r>
                  <a:rPr lang="en-US" dirty="0" err="1" smtClean="0"/>
                  <a:t>ikkinchi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bazisga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o’tish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matritsa</a:t>
                </a:r>
                <a:r>
                  <a:rPr lang="en-US" dirty="0" smtClean="0"/>
                  <a:t>   </a:t>
                </a:r>
                <a:endParaRPr lang="ru-RU" dirty="0"/>
              </a:p>
              <a:p>
                <a:r>
                  <a:rPr lang="en-US" dirty="0" smtClean="0"/>
                  <a:t>Si deb   </a:t>
                </a:r>
                <a:r>
                  <a:rPr lang="en-US" dirty="0" err="1" smtClean="0"/>
                  <a:t>ataymiz</a:t>
                </a:r>
                <a:r>
                  <a:rPr lang="en-US" dirty="0" smtClean="0"/>
                  <a:t>.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 smtClean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 smtClean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dirty="0" err="1" smtClean="0"/>
                  <a:t>bazis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vektorlar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bo’lgani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uchun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matritsaning</a:t>
                </a:r>
                <a:r>
                  <a:rPr lang="en-US" dirty="0" smtClean="0"/>
                  <a:t> determinant  </a:t>
                </a:r>
                <a:r>
                  <a:rPr lang="en-US" dirty="0" err="1" smtClean="0"/>
                  <a:t>noldan</a:t>
                </a:r>
                <a:r>
                  <a:rPr lang="en-US" dirty="0" smtClean="0"/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            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latin typeface="Cambria Math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mP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21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31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22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32</m:t>
                                  </m:r>
                                </m:sub>
                              </m:sSub>
                            </m:e>
                          </m:mr>
                          <m:m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23</m:t>
                                  </m:r>
                                </m:sub>
                              </m:sSub>
                            </m:e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33</m:t>
                                  </m:r>
                                </m:sub>
                              </m:sSub>
                            </m:e>
                          </m:mr>
                        </m: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0 </m:t>
                    </m:r>
                  </m:oMath>
                </a14:m>
                <a:endParaRPr lang="en-US" dirty="0" smtClean="0"/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7576" y="0"/>
                <a:ext cx="11694017" cy="6658377"/>
              </a:xfrm>
              <a:blipFill rotWithShape="0">
                <a:blip r:embed="rId2"/>
                <a:stretch>
                  <a:fillRect l="-938" t="-14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624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40913" y="463639"/>
                <a:ext cx="11397801" cy="6194738"/>
              </a:xfrm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X,y,z ;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;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 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𝑏𝑖𝑙𝑎𝑛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𝔅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′′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orasidagi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bog’lanish</a:t>
                </a:r>
                <a:r>
                  <a:rPr lang="en-US" dirty="0" smtClean="0"/>
                  <a:t> </a:t>
                </a:r>
                <a:r>
                  <a:rPr lang="en-US" dirty="0"/>
                  <a:t>X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+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, y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/>
                  <a:t>+b  ,z</a:t>
                </a:r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en-US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e>
                    </m:acc>
                  </m:oMath>
                </a14:m>
                <a:r>
                  <a:rPr lang="en-US" dirty="0"/>
                  <a:t>+</a:t>
                </a:r>
                <a:r>
                  <a:rPr lang="en-US" dirty="0" smtClean="0"/>
                  <a:t>c (1)</a:t>
                </a:r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   </a:t>
                </a:r>
                <a:r>
                  <a:rPr lang="en-US" dirty="0" err="1" smtClean="0"/>
                  <a:t>buni</a:t>
                </a:r>
                <a:r>
                  <a:rPr lang="en-US" dirty="0" smtClean="0"/>
                  <a:t> 1 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qo’ysak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izlanayotgan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quyidagi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ifoda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hosil</a:t>
                </a:r>
                <a:r>
                  <a:rPr lang="en-US" dirty="0" smtClean="0"/>
                  <a:t>   </a:t>
                </a:r>
                <a:r>
                  <a:rPr lang="en-US" dirty="0" err="1" smtClean="0"/>
                  <a:t>bo’ladi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12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</m:oMath>
                </a14:m>
                <a:r>
                  <a:rPr lang="en-US" dirty="0" smtClean="0"/>
                  <a:t>+a</a:t>
                </a:r>
              </a:p>
              <a:p>
                <a:r>
                  <a:rPr lang="en-US" dirty="0" smtClean="0"/>
                  <a:t>Y=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22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23</m:t>
                        </m:r>
                      </m:sub>
                    </m:sSub>
                  </m:oMath>
                </a14:m>
                <a:r>
                  <a:rPr lang="en-US" dirty="0" smtClean="0"/>
                  <a:t>+b</a:t>
                </a:r>
              </a:p>
              <a:p>
                <a:r>
                  <a:rPr lang="en-US" dirty="0" smtClean="0"/>
                  <a:t>Z=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31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33</m:t>
                        </m:r>
                      </m:sub>
                    </m:sSub>
                  </m:oMath>
                </a14:m>
                <a:r>
                  <a:rPr lang="en-US" dirty="0" smtClean="0"/>
                  <a:t>+c</a:t>
                </a:r>
              </a:p>
              <a:p>
                <a:r>
                  <a:rPr lang="en-US" dirty="0" smtClean="0"/>
                  <a:t>M  </a:t>
                </a:r>
                <a:r>
                  <a:rPr lang="en-US" dirty="0" err="1" smtClean="0"/>
                  <a:t>nuqtaning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atin typeface="Cambria Math" panose="02040503050406030204" pitchFamily="18" charset="0"/>
                      </a:rPr>
                      <m:t>𝔅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smtClean="0"/>
                  <a:t> 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malum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bo’lsa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shu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nuqtaning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kordinatalarini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 </m:t>
                    </m:r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ru-RU" i="1">
                            <a:latin typeface="Cambria Math" panose="02040503050406030204" pitchFamily="18" charset="0"/>
                          </a:rPr>
                          <m:t>𝔅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   ′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nisbatan</a:t>
                </a:r>
                <a:r>
                  <a:rPr lang="en-US" dirty="0" smtClean="0"/>
                  <a:t>   ham   </a:t>
                </a:r>
                <a:r>
                  <a:rPr lang="en-US" dirty="0" err="1" smtClean="0"/>
                  <a:t>topish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mumkin</a:t>
                </a:r>
                <a:r>
                  <a:rPr lang="en-US" dirty="0" smtClean="0"/>
                  <a:t>. </a:t>
                </a:r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913" y="463639"/>
                <a:ext cx="11397801" cy="6194738"/>
              </a:xfrm>
              <a:blipFill rotWithShape="0">
                <a:blip r:embed="rId2"/>
                <a:stretch>
                  <a:fillRect l="-963" t="-1573" r="-8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5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70456" y="218941"/>
                <a:ext cx="11083344" cy="5958022"/>
              </a:xfr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r>
                  <a:rPr lang="en-US" dirty="0" smtClean="0"/>
                  <a:t>Misol:</a:t>
                </a:r>
              </a:p>
              <a:p>
                <a:r>
                  <a:rPr lang="en-US" dirty="0"/>
                  <a:t> </a:t>
                </a:r>
                <a:r>
                  <a:rPr lang="en-US" dirty="0" err="1" smtClean="0"/>
                  <a:t>Yangi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affin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reperning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boshi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eski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reperga</a:t>
                </a:r>
                <a:r>
                  <a:rPr lang="en-US" dirty="0" smtClean="0"/>
                  <a:t>   </a:t>
                </a:r>
                <a:r>
                  <a:rPr lang="en-US" dirty="0" err="1"/>
                  <a:t>nisbatan</a:t>
                </a:r>
                <a:r>
                  <a:rPr lang="en-US" dirty="0"/>
                  <a:t> </a:t>
                </a:r>
                <a:r>
                  <a:rPr lang="en-US" dirty="0" smtClean="0"/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0,3,−1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 err="1" smtClean="0"/>
                  <a:t>nuqtada</a:t>
                </a:r>
                <a:r>
                  <a:rPr lang="en-US" dirty="0" smtClean="0"/>
                  <a:t> , basis  </a:t>
                </a:r>
                <a:r>
                  <a:rPr lang="en-US" dirty="0" err="1" smtClean="0"/>
                  <a:t>vektorlari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(1,3,0),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(0,-3,1),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i="1" dirty="0">
                            <a:latin typeface="Cambria Math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sSup>
                              <m:sSup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r>
                                  <a:rPr lang="en-US" i="1" dirty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 smtClean="0"/>
                  <a:t>(1,1,-2) </a:t>
                </a:r>
              </a:p>
              <a:p>
                <a:r>
                  <a:rPr lang="en-US" dirty="0" err="1" smtClean="0"/>
                  <a:t>Yechish</a:t>
                </a:r>
                <a:r>
                  <a:rPr lang="en-US" dirty="0" smtClean="0"/>
                  <a:t> : </a:t>
                </a:r>
                <a:r>
                  <a:rPr lang="en-US" dirty="0" err="1" smtClean="0"/>
                  <a:t>Berilishga</a:t>
                </a:r>
                <a:r>
                  <a:rPr lang="en-US" dirty="0" smtClean="0"/>
                  <a:t>  </a:t>
                </a:r>
                <a:r>
                  <a:rPr lang="en-US" dirty="0" err="1" smtClean="0"/>
                  <a:t>ko’ra</a:t>
                </a:r>
                <a:r>
                  <a:rPr lang="en-US" dirty="0" smtClean="0"/>
                  <a:t> </a:t>
                </a:r>
              </a:p>
              <a:p>
                <a:r>
                  <a:rPr lang="en-US" dirty="0" smtClean="0"/>
                  <a:t>A=0,b=3,c=-1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=1,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21</m:t>
                        </m:r>
                      </m:sub>
                    </m:sSub>
                  </m:oMath>
                </a14:m>
                <a:r>
                  <a:rPr lang="en-US" dirty="0" smtClean="0"/>
                  <a:t>=3,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=0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=1,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 smtClean="0"/>
                  <a:t>=-3,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32</m:t>
                        </m:r>
                      </m:sub>
                    </m:sSub>
                  </m:oMath>
                </a14:m>
                <a:r>
                  <a:rPr lang="en-US" dirty="0" smtClean="0"/>
                  <a:t>=1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13</m:t>
                        </m:r>
                      </m:sub>
                    </m:sSub>
                  </m:oMath>
                </a14:m>
                <a:r>
                  <a:rPr lang="en-US" dirty="0" smtClean="0"/>
                  <a:t>=1,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dirty="0" smtClean="0"/>
                  <a:t>=1,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33</m:t>
                        </m:r>
                      </m:sub>
                    </m:sSub>
                  </m:oMath>
                </a14:m>
                <a:r>
                  <a:rPr lang="en-US" dirty="0" smtClean="0"/>
                  <a:t>=-2</a:t>
                </a:r>
              </a:p>
              <a:p>
                <a:r>
                  <a:rPr lang="en-US" dirty="0" smtClean="0"/>
                  <a:t>X=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Y=3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-3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+3</a:t>
                </a:r>
              </a:p>
              <a:p>
                <a:r>
                  <a:rPr lang="en-US" dirty="0" smtClean="0"/>
                  <a:t>Z=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-2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dirty="0" smtClean="0"/>
                  <a:t>-1</a:t>
                </a: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70456" y="218941"/>
                <a:ext cx="11083344" cy="5958022"/>
              </a:xfrm>
              <a:blipFill rotWithShape="0">
                <a:blip r:embed="rId2"/>
                <a:stretch>
                  <a:fillRect l="-934" t="-1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6851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7430" y="1044286"/>
            <a:ext cx="8698209" cy="4265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23458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1743</Words>
  <Application>Microsoft Office PowerPoint</Application>
  <PresentationFormat>Произвольный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Mavzu:  Fazoda  affin va  dekart kordinatalar  sistemasini  almashtirish.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 Fazoda  affin va</dc:title>
  <dc:creator>ASUS</dc:creator>
  <cp:lastModifiedBy>UMK</cp:lastModifiedBy>
  <cp:revision>37</cp:revision>
  <dcterms:created xsi:type="dcterms:W3CDTF">2016-04-28T16:22:35Z</dcterms:created>
  <dcterms:modified xsi:type="dcterms:W3CDTF">2016-05-16T12:12:58Z</dcterms:modified>
</cp:coreProperties>
</file>