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handoutMasterIdLst>
    <p:handoutMasterId r:id="rId22"/>
  </p:handoutMasterIdLst>
  <p:sldIdLst>
    <p:sldId id="288" r:id="rId2"/>
    <p:sldId id="289" r:id="rId3"/>
    <p:sldId id="258" r:id="rId4"/>
    <p:sldId id="262" r:id="rId5"/>
    <p:sldId id="264" r:id="rId6"/>
    <p:sldId id="291" r:id="rId7"/>
    <p:sldId id="292" r:id="rId8"/>
    <p:sldId id="267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2" r:id="rId19"/>
    <p:sldId id="284" r:id="rId20"/>
    <p:sldId id="29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C1DE8-40B6-4A65-A208-A5CA61719FBA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C513F-BC36-47F6-AB91-9703D02DCF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243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033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55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528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16951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1763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0873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03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05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668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91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43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206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19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13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395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FF98B-BBA7-4077-8884-10493379E87B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010E3F-3C16-41B1-8C9F-F565CB84BFE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56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99244"/>
            <a:ext cx="10515600" cy="611746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</a:t>
            </a:r>
            <a:r>
              <a:rPr lang="ru-RU" sz="8000" b="1" u="sng" dirty="0" err="1" smtClean="0">
                <a:solidFill>
                  <a:srgbClr val="00B050"/>
                </a:solidFill>
              </a:rPr>
              <a:t>ма</a:t>
            </a:r>
            <a:r>
              <a:rPr lang="en-US" sz="8000" b="1" u="sng" dirty="0" err="1" smtClean="0">
                <a:solidFill>
                  <a:srgbClr val="00B050"/>
                </a:solidFill>
              </a:rPr>
              <a:t>vzu</a:t>
            </a:r>
            <a:r>
              <a:rPr lang="en-US" sz="6600" b="1" u="sng" dirty="0" smtClean="0">
                <a:solidFill>
                  <a:srgbClr val="FF0000"/>
                </a:solidFill>
              </a:rPr>
              <a:t>: </a:t>
            </a:r>
            <a:r>
              <a:rPr lang="en-US" sz="4400" b="1" u="sng" dirty="0" err="1">
                <a:solidFill>
                  <a:srgbClr val="FF0000"/>
                </a:solidFill>
              </a:rPr>
              <a:t>Akslantirishlar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va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smtClean="0">
                <a:solidFill>
                  <a:srgbClr val="FF0000"/>
                </a:solidFill>
              </a:rPr>
              <a:t>                             </a:t>
            </a:r>
            <a:r>
              <a:rPr lang="en-US" sz="4400" b="1" u="sng" dirty="0" err="1" smtClean="0">
                <a:solidFill>
                  <a:srgbClr val="FF0000"/>
                </a:solidFill>
              </a:rPr>
              <a:t>almashtirishlar</a:t>
            </a:r>
            <a:r>
              <a:rPr lang="en-US" sz="4400" b="1" u="sng" dirty="0">
                <a:solidFill>
                  <a:srgbClr val="FF0000"/>
                </a:solidFill>
              </a:rPr>
              <a:t>. </a:t>
            </a:r>
            <a:r>
              <a:rPr lang="en-US" sz="4400" b="1" u="sng" dirty="0" err="1">
                <a:solidFill>
                  <a:srgbClr val="FF0000"/>
                </a:solidFill>
              </a:rPr>
              <a:t>Almashtirishlar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gruppasi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va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uning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qism</a:t>
            </a:r>
            <a:r>
              <a:rPr lang="en-US" sz="4400" b="1" u="sng" dirty="0">
                <a:solidFill>
                  <a:srgbClr val="FF0000"/>
                </a:solidFill>
              </a:rPr>
              <a:t> </a:t>
            </a:r>
            <a:r>
              <a:rPr lang="en-US" sz="4400" b="1" u="sng" dirty="0" err="1">
                <a:solidFill>
                  <a:srgbClr val="FF0000"/>
                </a:solidFill>
              </a:rPr>
              <a:t>gruppasi</a:t>
            </a:r>
            <a:r>
              <a:rPr lang="en-US" sz="4400" b="1" u="sng" dirty="0">
                <a:solidFill>
                  <a:srgbClr val="FF0000"/>
                </a:solidFill>
              </a:rPr>
              <a:t>.</a:t>
            </a:r>
            <a:endParaRPr lang="ru-RU" sz="4400" b="1" u="sng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16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02277"/>
            <a:ext cx="8596668" cy="5539086"/>
          </a:xfrm>
        </p:spPr>
        <p:txBody>
          <a:bodyPr/>
          <a:lstStyle/>
          <a:p>
            <a:pPr algn="ctr"/>
            <a:r>
              <a:rPr lang="uz-Cyrl-UZ" sz="3600" i="1" dirty="0">
                <a:solidFill>
                  <a:srgbClr val="002060"/>
                </a:solidFill>
              </a:rPr>
              <a:t>2-misol. 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</a:t>
            </a:r>
            <a:r>
              <a:rPr lang="uz-Cyrl-UZ" sz="3600" i="1" dirty="0">
                <a:solidFill>
                  <a:srgbClr val="002060"/>
                </a:solidFill>
              </a:rPr>
              <a:t>- tekislikda d to’g’ri chiziq berilgan. Tekislikning har bir M nuqtasiga uning d to’g’ri chiziqdagi ortogonal proektsiyasi M</a:t>
            </a:r>
            <a:r>
              <a:rPr lang="uz-Cyrl-UZ" sz="3600" i="1" baseline="-25000" dirty="0">
                <a:solidFill>
                  <a:srgbClr val="002060"/>
                </a:solidFill>
              </a:rPr>
              <a:t>1 </a:t>
            </a:r>
            <a:r>
              <a:rPr lang="uz-Cyrl-UZ" sz="3600" i="1" dirty="0">
                <a:solidFill>
                  <a:srgbClr val="002060"/>
                </a:solidFill>
              </a:rPr>
              <a:t>nuqtani mos qo’yamiz. Natijada f</a:t>
            </a:r>
            <a:r>
              <a:rPr lang="uz-Cyrl-UZ" sz="3600" i="1" baseline="-25000" dirty="0">
                <a:solidFill>
                  <a:srgbClr val="002060"/>
                </a:solidFill>
              </a:rPr>
              <a:t>3</a:t>
            </a:r>
            <a:r>
              <a:rPr lang="uz-Cyrl-UZ" sz="3600" i="1" dirty="0">
                <a:solidFill>
                  <a:srgbClr val="002060"/>
                </a:solidFill>
              </a:rPr>
              <a:t>: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</a:t>
            </a:r>
            <a:r>
              <a:rPr lang="uz-Cyrl-UZ" sz="3600" i="1" dirty="0">
                <a:solidFill>
                  <a:srgbClr val="002060"/>
                </a:solidFill>
              </a:rPr>
              <a:t>→d akslantirishga ega bo’lamiz. f</a:t>
            </a:r>
            <a:r>
              <a:rPr lang="uz-Cyrl-UZ" sz="3600" i="1" baseline="-25000" dirty="0">
                <a:solidFill>
                  <a:srgbClr val="002060"/>
                </a:solidFill>
              </a:rPr>
              <a:t>3</a:t>
            </a:r>
            <a:r>
              <a:rPr lang="uz-Cyrl-UZ" sz="3600" i="1" dirty="0">
                <a:solidFill>
                  <a:srgbClr val="002060"/>
                </a:solidFill>
              </a:rPr>
              <a:t> akslantirish syurektsiya bo’ladi, chunki d to’g’ri chiziqning har bir nuqtasi proobrazga (asliga) ega .</a:t>
            </a:r>
            <a:endParaRPr lang="ru-RU" sz="3600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6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1821"/>
            <a:ext cx="8596668" cy="5809542"/>
          </a:xfrm>
        </p:spPr>
        <p:txBody>
          <a:bodyPr/>
          <a:lstStyle/>
          <a:p>
            <a:r>
              <a:rPr lang="uz-Cyrl-UZ" sz="2800" dirty="0">
                <a:solidFill>
                  <a:srgbClr val="002060"/>
                </a:solidFill>
              </a:rPr>
              <a:t>3. Agar </a:t>
            </a:r>
            <a:r>
              <a:rPr lang="uz-Cyrl-UZ" sz="2800" i="1" dirty="0">
                <a:solidFill>
                  <a:srgbClr val="002060"/>
                </a:solidFill>
              </a:rPr>
              <a:t>f:X—&gt;Y</a:t>
            </a:r>
            <a:r>
              <a:rPr lang="uz-Cyrl-UZ" sz="2800" dirty="0">
                <a:solidFill>
                  <a:srgbClr val="002060"/>
                </a:solidFill>
              </a:rPr>
              <a:t> akslantirish bir vaqtda ham </a:t>
            </a:r>
            <a:r>
              <a:rPr lang="uz-Cyrl-UZ" sz="2800" i="1" dirty="0">
                <a:solidFill>
                  <a:srgbClr val="002060"/>
                </a:solidFill>
              </a:rPr>
              <a:t>inektiv </a:t>
            </a:r>
            <a:r>
              <a:rPr lang="uz-Cyrl-UZ" sz="2800" dirty="0">
                <a:solidFill>
                  <a:srgbClr val="002060"/>
                </a:solidFill>
              </a:rPr>
              <a:t>ham </a:t>
            </a:r>
            <a:r>
              <a:rPr lang="uz-Cyrl-UZ" sz="2800" i="1" dirty="0">
                <a:solidFill>
                  <a:srgbClr val="002060"/>
                </a:solidFill>
              </a:rPr>
              <a:t>syurektiv </a:t>
            </a:r>
            <a:r>
              <a:rPr lang="uz-Cyrl-UZ" sz="2800" dirty="0">
                <a:solidFill>
                  <a:srgbClr val="002060"/>
                </a:solidFill>
              </a:rPr>
              <a:t>bo’lsa, u holda </a:t>
            </a:r>
            <a:r>
              <a:rPr lang="uz-Cyrl-UZ" sz="2800" i="1" dirty="0">
                <a:solidFill>
                  <a:srgbClr val="002060"/>
                </a:solidFill>
              </a:rPr>
              <a:t>f </a:t>
            </a:r>
            <a:r>
              <a:rPr lang="uz-Cyrl-UZ" sz="2800" dirty="0">
                <a:solidFill>
                  <a:srgbClr val="002060"/>
                </a:solidFill>
              </a:rPr>
              <a:t>akslantirishni </a:t>
            </a:r>
            <a:r>
              <a:rPr lang="uz-Cyrl-UZ" sz="2800" i="1" dirty="0">
                <a:solidFill>
                  <a:srgbClr val="002060"/>
                </a:solidFill>
              </a:rPr>
              <a:t>o’zaro bir qiymatli </a:t>
            </a:r>
            <a:r>
              <a:rPr lang="uz-Cyrl-UZ" sz="2800" dirty="0">
                <a:solidFill>
                  <a:srgbClr val="002060"/>
                </a:solidFill>
              </a:rPr>
              <a:t>akslantirish yoki </a:t>
            </a:r>
            <a:r>
              <a:rPr lang="uz-Cyrl-UZ" sz="2800" i="1" dirty="0">
                <a:solidFill>
                  <a:srgbClr val="002060"/>
                </a:solidFill>
              </a:rPr>
              <a:t>biektiv </a:t>
            </a:r>
            <a:r>
              <a:rPr lang="uz-Cyrl-UZ" sz="2800" dirty="0">
                <a:solidFill>
                  <a:srgbClr val="002060"/>
                </a:solidFill>
              </a:rPr>
              <a:t>akslantirish deyiladi.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en-US" i="1" dirty="0">
                <a:solidFill>
                  <a:srgbClr val="002060"/>
                </a:solidFill>
              </a:rPr>
              <a:t>f</a:t>
            </a:r>
            <a:r>
              <a:rPr lang="uz-Cyrl-UZ" sz="2800" i="1" dirty="0">
                <a:solidFill>
                  <a:srgbClr val="002060"/>
                </a:solidFill>
              </a:rPr>
              <a:t>:</a:t>
            </a:r>
            <a:r>
              <a:rPr lang="en-US" sz="2800" i="1" dirty="0">
                <a:solidFill>
                  <a:srgbClr val="002060"/>
                </a:solidFill>
              </a:rPr>
              <a:t>X </a:t>
            </a:r>
            <a:r>
              <a:rPr lang="uz-Cyrl-UZ" sz="2800" i="1" dirty="0">
                <a:solidFill>
                  <a:srgbClr val="002060"/>
                </a:solidFill>
              </a:rPr>
              <a:t>→ </a:t>
            </a:r>
            <a:r>
              <a:rPr lang="en-US" sz="2800" i="1" dirty="0">
                <a:solidFill>
                  <a:srgbClr val="002060"/>
                </a:solidFill>
              </a:rPr>
              <a:t>Y </a:t>
            </a:r>
            <a:r>
              <a:rPr lang="uz-Cyrl-UZ" sz="2800" dirty="0">
                <a:solidFill>
                  <a:srgbClr val="002060"/>
                </a:solidFill>
              </a:rPr>
              <a:t>biektiv akslantirish bo’lsin.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en-US" sz="2800" b="1" dirty="0">
                <a:solidFill>
                  <a:srgbClr val="002060"/>
                </a:solidFill>
              </a:rPr>
              <a:t>2</a:t>
            </a:r>
            <a:r>
              <a:rPr lang="uz-Cyrl-UZ" sz="2800" b="1" dirty="0">
                <a:solidFill>
                  <a:srgbClr val="002060"/>
                </a:solidFill>
              </a:rPr>
              <a:t>-ta’rif.</a:t>
            </a:r>
            <a:r>
              <a:rPr lang="uz-Cyrl-UZ" sz="2800" dirty="0">
                <a:solidFill>
                  <a:srgbClr val="002060"/>
                </a:solidFill>
              </a:rPr>
              <a:t> </a:t>
            </a:r>
            <a:r>
              <a:rPr lang="en-US" sz="2800" i="1" dirty="0">
                <a:solidFill>
                  <a:srgbClr val="002060"/>
                </a:solidFill>
              </a:rPr>
              <a:t>f</a:t>
            </a:r>
            <a:r>
              <a:rPr lang="uz-Cyrl-UZ" sz="2800" dirty="0">
                <a:solidFill>
                  <a:srgbClr val="002060"/>
                </a:solidFill>
              </a:rPr>
              <a:t> o’zaro bir qiymatli akslantirish berilgan va h</a:t>
            </a:r>
            <a:r>
              <a:rPr lang="en-US" sz="2800" dirty="0">
                <a:solidFill>
                  <a:srgbClr val="002060"/>
                </a:solidFill>
              </a:rPr>
              <a:t>a</a:t>
            </a:r>
            <a:r>
              <a:rPr lang="uz-Cyrl-UZ" sz="2800" dirty="0">
                <a:solidFill>
                  <a:srgbClr val="002060"/>
                </a:solidFill>
              </a:rPr>
              <a:t>r </a:t>
            </a:r>
            <a:r>
              <a:rPr lang="en-US" sz="2800" dirty="0">
                <a:solidFill>
                  <a:srgbClr val="002060"/>
                </a:solidFill>
              </a:rPr>
              <a:t>q</a:t>
            </a:r>
            <a:r>
              <a:rPr lang="uz-Cyrl-UZ" sz="2800" dirty="0">
                <a:solidFill>
                  <a:srgbClr val="002060"/>
                </a:solidFill>
              </a:rPr>
              <a:t>anday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uz-Cyrl-UZ" sz="2800" i="1" dirty="0">
                <a:solidFill>
                  <a:srgbClr val="002060"/>
                </a:solidFill>
              </a:rPr>
              <a:t>X </a:t>
            </a:r>
            <a:r>
              <a:rPr lang="uz-Cyrl-UZ" sz="2800" dirty="0">
                <a:solidFill>
                  <a:srgbClr val="002060"/>
                </a:solidFill>
              </a:rPr>
              <a:t>element uchun </a:t>
            </a:r>
            <a:r>
              <a:rPr lang="en-US" sz="2800" i="1" dirty="0">
                <a:solidFill>
                  <a:srgbClr val="002060"/>
                </a:solidFill>
              </a:rPr>
              <a:t>y</a:t>
            </a:r>
            <a:r>
              <a:rPr lang="uz-Cyrl-UZ" sz="2800" i="1" dirty="0">
                <a:solidFill>
                  <a:srgbClr val="002060"/>
                </a:solidFill>
              </a:rPr>
              <a:t> = </a:t>
            </a:r>
            <a:r>
              <a:rPr lang="en-US" sz="2800" i="1" dirty="0">
                <a:solidFill>
                  <a:srgbClr val="002060"/>
                </a:solidFill>
              </a:rPr>
              <a:t>f(</a:t>
            </a:r>
            <a:r>
              <a:rPr lang="uz-Cyrl-UZ" sz="2800" i="1" dirty="0">
                <a:solidFill>
                  <a:srgbClr val="002060"/>
                </a:solidFill>
              </a:rPr>
              <a:t>x)  </a:t>
            </a:r>
            <a:r>
              <a:rPr lang="uz-Cyrl-UZ" sz="2800" dirty="0">
                <a:solidFill>
                  <a:srgbClr val="002060"/>
                </a:solidFill>
              </a:rPr>
              <a:t>bo’ls</a:t>
            </a:r>
            <a:r>
              <a:rPr lang="en-US" sz="2800" dirty="0">
                <a:solidFill>
                  <a:srgbClr val="002060"/>
                </a:solidFill>
              </a:rPr>
              <a:t>in</a:t>
            </a:r>
            <a:r>
              <a:rPr lang="uz-Cyrl-UZ" sz="2800" dirty="0">
                <a:solidFill>
                  <a:srgbClr val="002060"/>
                </a:solidFill>
              </a:rPr>
              <a:t>. U holda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uz-Cyrl-UZ" sz="2800" i="1" dirty="0">
                <a:solidFill>
                  <a:srgbClr val="002060"/>
                </a:solidFill>
              </a:rPr>
              <a:t>f </a:t>
            </a:r>
            <a:r>
              <a:rPr lang="uz-Cyrl-UZ" sz="2800" i="1" baseline="30000" dirty="0">
                <a:solidFill>
                  <a:srgbClr val="002060"/>
                </a:solidFill>
              </a:rPr>
              <a:t>-1</a:t>
            </a:r>
            <a:r>
              <a:rPr lang="uz-Cyrl-UZ" sz="2800" i="1" dirty="0">
                <a:solidFill>
                  <a:srgbClr val="002060"/>
                </a:solidFill>
              </a:rPr>
              <a:t>(y)=x </a:t>
            </a:r>
            <a:r>
              <a:rPr lang="uz-Cyrl-UZ" sz="2800" dirty="0">
                <a:solidFill>
                  <a:srgbClr val="002060"/>
                </a:solidFill>
              </a:rPr>
              <a:t>qonuni bilan bajarilgan </a:t>
            </a:r>
            <a:r>
              <a:rPr lang="uz-Cyrl-UZ" sz="2800" i="1" dirty="0">
                <a:solidFill>
                  <a:srgbClr val="002060"/>
                </a:solidFill>
              </a:rPr>
              <a:t>f</a:t>
            </a:r>
            <a:r>
              <a:rPr lang="uz-Cyrl-UZ" sz="2800" i="1" baseline="30000" dirty="0">
                <a:solidFill>
                  <a:srgbClr val="002060"/>
                </a:solidFill>
              </a:rPr>
              <a:t>--1</a:t>
            </a:r>
            <a:r>
              <a:rPr lang="uz-Cyrl-UZ" sz="2800" i="1" dirty="0">
                <a:solidFill>
                  <a:srgbClr val="002060"/>
                </a:solidFill>
              </a:rPr>
              <a:t>:Y→X </a:t>
            </a:r>
            <a:r>
              <a:rPr lang="uz-Cyrl-UZ" sz="2800" dirty="0">
                <a:solidFill>
                  <a:srgbClr val="002060"/>
                </a:solidFill>
              </a:rPr>
              <a:t>akslantirish </a:t>
            </a:r>
            <a:r>
              <a:rPr lang="uz-Cyrl-UZ" sz="2800" i="1" dirty="0">
                <a:solidFill>
                  <a:srgbClr val="002060"/>
                </a:solidFill>
              </a:rPr>
              <a:t>f</a:t>
            </a:r>
            <a:r>
              <a:rPr lang="uz-Cyrl-UZ" sz="2800" dirty="0">
                <a:solidFill>
                  <a:srgbClr val="002060"/>
                </a:solidFill>
              </a:rPr>
              <a:t>  ga  </a:t>
            </a:r>
            <a:r>
              <a:rPr lang="uz-Cyrl-UZ" sz="2800" i="1" dirty="0">
                <a:solidFill>
                  <a:srgbClr val="002060"/>
                </a:solidFill>
              </a:rPr>
              <a:t>teskari akslantirish </a:t>
            </a:r>
            <a:r>
              <a:rPr lang="uz-Cyrl-UZ" sz="2800" dirty="0">
                <a:solidFill>
                  <a:srgbClr val="002060"/>
                </a:solidFill>
              </a:rPr>
              <a:t>deyiladi.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uz-Cyrl-UZ" sz="2800" i="1" dirty="0">
                <a:solidFill>
                  <a:srgbClr val="002060"/>
                </a:solidFill>
              </a:rPr>
              <a:t>f  </a:t>
            </a:r>
            <a:r>
              <a:rPr lang="uz-Cyrl-UZ" sz="2800" dirty="0">
                <a:solidFill>
                  <a:srgbClr val="002060"/>
                </a:solidFill>
              </a:rPr>
              <a:t>biektiv </a:t>
            </a:r>
            <a:r>
              <a:rPr lang="en-US" sz="2800" dirty="0" err="1">
                <a:solidFill>
                  <a:srgbClr val="002060"/>
                </a:solidFill>
              </a:rPr>
              <a:t>akslantirish</a:t>
            </a:r>
            <a:r>
              <a:rPr lang="uz-Cyrl-UZ" sz="2800" dirty="0">
                <a:solidFill>
                  <a:srgbClr val="002060"/>
                </a:solidFill>
              </a:rPr>
              <a:t> bo’l</a:t>
            </a:r>
            <a:r>
              <a:rPr lang="en-US" sz="2800" dirty="0">
                <a:solidFill>
                  <a:srgbClr val="002060"/>
                </a:solidFill>
              </a:rPr>
              <a:t>s</a:t>
            </a:r>
            <a:r>
              <a:rPr lang="uz-Cyrl-UZ" sz="2800" dirty="0">
                <a:solidFill>
                  <a:srgbClr val="002060"/>
                </a:solidFill>
              </a:rPr>
              <a:t>a </a:t>
            </a:r>
            <a:r>
              <a:rPr lang="uz-Cyrl-UZ" sz="2800" i="1" dirty="0">
                <a:solidFill>
                  <a:srgbClr val="002060"/>
                </a:solidFill>
              </a:rPr>
              <a:t>f </a:t>
            </a:r>
            <a:r>
              <a:rPr lang="uz-Cyrl-UZ" sz="2800" i="1" baseline="30000" dirty="0">
                <a:solidFill>
                  <a:srgbClr val="002060"/>
                </a:solidFill>
              </a:rPr>
              <a:t>-1</a:t>
            </a:r>
            <a:r>
              <a:rPr lang="uz-Cyrl-UZ" sz="2800" i="1" dirty="0">
                <a:solidFill>
                  <a:srgbClr val="002060"/>
                </a:solidFill>
              </a:rPr>
              <a:t> </a:t>
            </a:r>
            <a:r>
              <a:rPr lang="uz-Cyrl-UZ" sz="2800" dirty="0">
                <a:solidFill>
                  <a:srgbClr val="002060"/>
                </a:solidFill>
              </a:rPr>
              <a:t>akslantirish mavjud ham biektiv bo’ladi.</a:t>
            </a:r>
            <a:endParaRPr lang="ru-RU" sz="2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3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09093"/>
            <a:ext cx="8596668" cy="6323527"/>
          </a:xfrm>
        </p:spPr>
        <p:txBody>
          <a:bodyPr>
            <a:normAutofit/>
          </a:bodyPr>
          <a:lstStyle/>
          <a:p>
            <a:r>
              <a:rPr lang="uz-Cyrl-UZ" sz="2800" b="1" dirty="0">
                <a:solidFill>
                  <a:srgbClr val="002060"/>
                </a:solidFill>
              </a:rPr>
              <a:t>3-ta’rif.</a:t>
            </a:r>
            <a:r>
              <a:rPr lang="uz-Cyrl-UZ" sz="2800" dirty="0">
                <a:solidFill>
                  <a:srgbClr val="002060"/>
                </a:solidFill>
              </a:rPr>
              <a:t> Bo’sh bo’lmagan ixtiyoriy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dirty="0">
                <a:solidFill>
                  <a:srgbClr val="002060"/>
                </a:solidFill>
              </a:rPr>
              <a:t> to’plamni o’z-o’ziga bir qiymatli akslanritish,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dirty="0">
                <a:solidFill>
                  <a:srgbClr val="002060"/>
                </a:solidFill>
              </a:rPr>
              <a:t>  to’plamni   </a:t>
            </a:r>
            <a:r>
              <a:rPr lang="uz-Cyrl-UZ" sz="2800" i="1" dirty="0">
                <a:solidFill>
                  <a:srgbClr val="002060"/>
                </a:solidFill>
              </a:rPr>
              <a:t>almashtirish </a:t>
            </a:r>
            <a:r>
              <a:rPr lang="uz-Cyrl-UZ" sz="2800" dirty="0">
                <a:solidFill>
                  <a:srgbClr val="002060"/>
                </a:solidFill>
              </a:rPr>
              <a:t>deyiladi.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z-Cyrl-UZ" sz="2800" i="1" dirty="0">
                <a:solidFill>
                  <a:srgbClr val="002060"/>
                </a:solidFill>
              </a:rPr>
              <a:t>f</a:t>
            </a:r>
            <a:r>
              <a:rPr lang="uz-Cyrl-UZ" sz="2800" dirty="0">
                <a:solidFill>
                  <a:srgbClr val="002060"/>
                </a:solidFill>
              </a:rPr>
              <a:t> akslanritish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dirty="0">
                <a:solidFill>
                  <a:srgbClr val="002060"/>
                </a:solidFill>
              </a:rPr>
              <a:t> to’plamning biror almashtirishi bo’lsin, unga teskari 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z-Cyrl-UZ" sz="2800" i="1" dirty="0">
                <a:solidFill>
                  <a:srgbClr val="002060"/>
                </a:solidFill>
              </a:rPr>
              <a:t>f </a:t>
            </a:r>
            <a:r>
              <a:rPr lang="uz-Cyrl-UZ" sz="2800" i="1" baseline="30000" dirty="0">
                <a:solidFill>
                  <a:srgbClr val="002060"/>
                </a:solidFill>
              </a:rPr>
              <a:t>-1</a:t>
            </a:r>
            <a:r>
              <a:rPr lang="uz-Cyrl-UZ" sz="2800" i="1" dirty="0">
                <a:solidFill>
                  <a:srgbClr val="002060"/>
                </a:solidFill>
              </a:rPr>
              <a:t> </a:t>
            </a:r>
            <a:r>
              <a:rPr lang="uz-Cyrl-UZ" sz="2800" dirty="0">
                <a:solidFill>
                  <a:srgbClr val="002060"/>
                </a:solidFill>
              </a:rPr>
              <a:t>akslantirish, ya’ni har bir </a:t>
            </a:r>
            <a:r>
              <a:rPr lang="uz-Cyrl-UZ" sz="2800" i="1" dirty="0">
                <a:solidFill>
                  <a:srgbClr val="002060"/>
                </a:solidFill>
              </a:rPr>
              <a:t>x'</a:t>
            </a:r>
            <a:r>
              <a:rPr lang="uz-Cyrl-UZ" sz="2800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uz-Cyrl-UZ" sz="2800" i="1" dirty="0">
                <a:solidFill>
                  <a:srgbClr val="002060"/>
                </a:solidFill>
              </a:rPr>
              <a:t>X </a:t>
            </a:r>
            <a:r>
              <a:rPr lang="uz-Cyrl-UZ" sz="2800" dirty="0">
                <a:solidFill>
                  <a:srgbClr val="002060"/>
                </a:solidFill>
              </a:rPr>
              <a:t>elementni uning asli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uz-Cyrl-UZ" sz="2800" i="1" dirty="0">
                <a:solidFill>
                  <a:srgbClr val="002060"/>
                </a:solidFill>
              </a:rPr>
              <a:t>X </a:t>
            </a:r>
            <a:r>
              <a:rPr lang="uz-Cyrl-UZ" sz="2800" dirty="0">
                <a:solidFill>
                  <a:srgbClr val="002060"/>
                </a:solidFill>
              </a:rPr>
              <a:t>ga o’tkazadigan akslantirish ham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dirty="0">
                <a:solidFill>
                  <a:srgbClr val="002060"/>
                </a:solidFill>
              </a:rPr>
              <a:t> to’plam almashtirishi bo’ladi. Uni </a:t>
            </a:r>
            <a:r>
              <a:rPr lang="uz-Cyrl-UZ" sz="2800" i="1" dirty="0">
                <a:solidFill>
                  <a:srgbClr val="002060"/>
                </a:solidFill>
              </a:rPr>
              <a:t>f </a:t>
            </a:r>
            <a:r>
              <a:rPr lang="uz-Cyrl-UZ" sz="2800" dirty="0">
                <a:solidFill>
                  <a:srgbClr val="002060"/>
                </a:solidFill>
              </a:rPr>
              <a:t>almashtirishga </a:t>
            </a:r>
            <a:r>
              <a:rPr lang="uz-Cyrl-UZ" sz="2800" i="1" dirty="0">
                <a:solidFill>
                  <a:srgbClr val="002060"/>
                </a:solidFill>
              </a:rPr>
              <a:t>teskari almashtirish </a:t>
            </a:r>
            <a:r>
              <a:rPr lang="uz-Cyrl-UZ" sz="2800" dirty="0">
                <a:solidFill>
                  <a:srgbClr val="002060"/>
                </a:solidFill>
              </a:rPr>
              <a:t>deyiladi.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z-Cyrl-UZ" sz="2800" dirty="0">
                <a:solidFill>
                  <a:srgbClr val="002060"/>
                </a:solidFill>
              </a:rPr>
              <a:t>Agar biror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uz-Cyrl-UZ" sz="2800" i="1" dirty="0">
                <a:solidFill>
                  <a:srgbClr val="002060"/>
                </a:solidFill>
              </a:rPr>
              <a:t>X </a:t>
            </a:r>
            <a:r>
              <a:rPr lang="uz-Cyrl-UZ" sz="2800" dirty="0">
                <a:solidFill>
                  <a:srgbClr val="002060"/>
                </a:solidFill>
              </a:rPr>
              <a:t>element uchun </a:t>
            </a:r>
            <a:r>
              <a:rPr lang="uz-Cyrl-UZ" sz="2800" i="1" dirty="0">
                <a:solidFill>
                  <a:srgbClr val="002060"/>
                </a:solidFill>
              </a:rPr>
              <a:t>f(x)=x </a:t>
            </a:r>
            <a:r>
              <a:rPr lang="uz-Cyrl-UZ" sz="2800" dirty="0">
                <a:solidFill>
                  <a:srgbClr val="002060"/>
                </a:solidFill>
              </a:rPr>
              <a:t>bo’lsa, ya’ni </a:t>
            </a:r>
            <a:r>
              <a:rPr lang="uz-Cyrl-UZ" sz="2800" i="1" dirty="0">
                <a:solidFill>
                  <a:srgbClr val="002060"/>
                </a:solidFill>
              </a:rPr>
              <a:t>f </a:t>
            </a:r>
            <a:r>
              <a:rPr lang="uz-Cyrl-UZ" sz="2800" dirty="0">
                <a:solidFill>
                  <a:srgbClr val="002060"/>
                </a:solidFill>
              </a:rPr>
              <a:t>almashtirishda </a:t>
            </a:r>
            <a:r>
              <a:rPr lang="uz-Cyrl-UZ" sz="2800" i="1" dirty="0">
                <a:solidFill>
                  <a:srgbClr val="002060"/>
                </a:solidFill>
              </a:rPr>
              <a:t>x </a:t>
            </a:r>
            <a:r>
              <a:rPr lang="uz-Cyrl-UZ" sz="2800" dirty="0">
                <a:solidFill>
                  <a:srgbClr val="002060"/>
                </a:solidFill>
              </a:rPr>
              <a:t>element o’z-o’ziga o’tsa, u holda bunday </a:t>
            </a:r>
            <a:r>
              <a:rPr lang="uz-Cyrl-UZ" sz="2800" i="1" dirty="0">
                <a:solidFill>
                  <a:srgbClr val="002060"/>
                </a:solidFill>
              </a:rPr>
              <a:t>x</a:t>
            </a:r>
            <a:r>
              <a:rPr lang="uz-Cyrl-UZ" sz="2800" dirty="0">
                <a:solidFill>
                  <a:srgbClr val="002060"/>
                </a:solidFill>
              </a:rPr>
              <a:t> elementni </a:t>
            </a:r>
            <a:r>
              <a:rPr lang="uz-Cyrl-UZ" sz="2800" i="1" dirty="0">
                <a:solidFill>
                  <a:srgbClr val="002060"/>
                </a:solidFill>
              </a:rPr>
              <a:t>qo’zgalmas </a:t>
            </a:r>
            <a:r>
              <a:rPr lang="uz-Cyrl-UZ" sz="2800" dirty="0">
                <a:solidFill>
                  <a:srgbClr val="002060"/>
                </a:solidFill>
              </a:rPr>
              <a:t>yoki </a:t>
            </a:r>
            <a:r>
              <a:rPr lang="uz-Cyrl-UZ" sz="2800" i="1" dirty="0">
                <a:solidFill>
                  <a:srgbClr val="002060"/>
                </a:solidFill>
              </a:rPr>
              <a:t>invariant </a:t>
            </a:r>
            <a:r>
              <a:rPr lang="uz-Cyrl-UZ" sz="2800" dirty="0">
                <a:solidFill>
                  <a:srgbClr val="002060"/>
                </a:solidFill>
              </a:rPr>
              <a:t>element deyiladi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99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0609"/>
            <a:ext cx="8596668" cy="5680754"/>
          </a:xfrm>
        </p:spPr>
        <p:txBody>
          <a:bodyPr>
            <a:normAutofit/>
          </a:bodyPr>
          <a:lstStyle/>
          <a:p>
            <a:r>
              <a:rPr lang="uz-Cyrl-UZ" sz="3600" b="1" i="1" dirty="0">
                <a:solidFill>
                  <a:srgbClr val="002060"/>
                </a:solidFill>
              </a:rPr>
              <a:t>4-ta’rif.</a:t>
            </a:r>
            <a:r>
              <a:rPr lang="uz-Cyrl-UZ" sz="3600" i="1" dirty="0">
                <a:solidFill>
                  <a:srgbClr val="002060"/>
                </a:solidFill>
              </a:rPr>
              <a:t> Agar X to’plamning ixtiyoriy elementi uchun f(x)=x bo’lsa, u holda f:X—&gt;X almashtirishni ayniy almashtirish deyiladi va E bilan belgilanadi.</a:t>
            </a:r>
            <a:endParaRPr lang="ru-RU" sz="3600" b="1" i="1" dirty="0">
              <a:solidFill>
                <a:srgbClr val="002060"/>
              </a:solidFill>
            </a:endParaRPr>
          </a:p>
          <a:p>
            <a:r>
              <a:rPr lang="uz-Cyrl-UZ" sz="3600" b="1" i="1" dirty="0">
                <a:solidFill>
                  <a:srgbClr val="002060"/>
                </a:solidFill>
              </a:rPr>
              <a:t>5-misol</a:t>
            </a:r>
            <a:r>
              <a:rPr lang="uz-Cyrl-UZ" sz="3600" i="1" dirty="0">
                <a:solidFill>
                  <a:srgbClr val="002060"/>
                </a:solidFill>
              </a:rPr>
              <a:t>. Yo’nalishli 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</a:t>
            </a:r>
            <a:r>
              <a:rPr lang="uz-Cyrl-UZ" sz="3600" i="1" dirty="0">
                <a:solidFill>
                  <a:srgbClr val="002060"/>
                </a:solidFill>
              </a:rPr>
              <a:t> tekislik</a:t>
            </a:r>
            <a:r>
              <a:rPr lang="en-US" sz="3600" i="1" dirty="0">
                <a:solidFill>
                  <a:srgbClr val="002060"/>
                </a:solidFill>
              </a:rPr>
              <a:t>d</a:t>
            </a:r>
            <a:r>
              <a:rPr lang="uz-Cyrl-UZ" sz="3600" i="1" dirty="0">
                <a:solidFill>
                  <a:srgbClr val="002060"/>
                </a:solidFill>
              </a:rPr>
              <a:t>a S(0,</a:t>
            </a:r>
            <a:r>
              <a:rPr lang="en-US" sz="3600" i="1" dirty="0">
                <a:solidFill>
                  <a:srgbClr val="002060"/>
                </a:solidFill>
              </a:rPr>
              <a:t>r</a:t>
            </a:r>
            <a:r>
              <a:rPr lang="uz-Cyrl-UZ" sz="3600" i="1" dirty="0">
                <a:solidFill>
                  <a:srgbClr val="002060"/>
                </a:solidFill>
              </a:rPr>
              <a:t>) aylana berilgan bo’lsin. 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</a:t>
            </a:r>
            <a:r>
              <a:rPr lang="uz-Cyrl-UZ" sz="3600" i="1" dirty="0">
                <a:solidFill>
                  <a:srgbClr val="002060"/>
                </a:solidFill>
              </a:rPr>
              <a:t> - yo’nalishli burchak -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uz-Cyrl-UZ" sz="3600" i="1" dirty="0">
                <a:solidFill>
                  <a:srgbClr val="002060"/>
                </a:solidFill>
              </a:rPr>
              <a:t>&lt;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</a:t>
            </a:r>
            <a:r>
              <a:rPr lang="uz-Cyrl-UZ" sz="3600" i="1" dirty="0">
                <a:solidFill>
                  <a:srgbClr val="002060"/>
                </a:solidFill>
              </a:rPr>
              <a:t>&lt;</a:t>
            </a:r>
            <a:r>
              <a:rPr lang="uz-Cyrl-UZ" sz="3600" i="1" dirty="0">
                <a:solidFill>
                  <a:srgbClr val="002060"/>
                </a:solidFill>
                <a:sym typeface="Symbol" panose="05050102010706020507" pitchFamily="18" charset="2"/>
              </a:rPr>
              <a:t></a:t>
            </a:r>
            <a:r>
              <a:rPr lang="uz-Cyrl-UZ" sz="3600" i="1" dirty="0">
                <a:solidFill>
                  <a:srgbClr val="002060"/>
                </a:solidFill>
              </a:rPr>
              <a:t>,  f:S→S aylanani o’z-o’ziga akslantirishni olaylik.</a:t>
            </a:r>
            <a:endParaRPr lang="ru-RU" sz="36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65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7158" t="29837" r="25761" b="39396"/>
          <a:stretch/>
        </p:blipFill>
        <p:spPr bwMode="auto">
          <a:xfrm>
            <a:off x="746975" y="811369"/>
            <a:ext cx="8860664" cy="5370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3513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15155"/>
            <a:ext cx="8596668" cy="5526207"/>
          </a:xfrm>
        </p:spPr>
        <p:txBody>
          <a:bodyPr>
            <a:normAutofit/>
          </a:bodyPr>
          <a:lstStyle/>
          <a:p>
            <a:r>
              <a:rPr lang="uz-Cyrl-UZ" sz="3600" b="1" dirty="0">
                <a:solidFill>
                  <a:srgbClr val="002060"/>
                </a:solidFill>
              </a:rPr>
              <a:t>5-ta’rif.</a:t>
            </a:r>
            <a:r>
              <a:rPr lang="uz-Cyrl-UZ" sz="3600" dirty="0">
                <a:solidFill>
                  <a:srgbClr val="002060"/>
                </a:solidFill>
              </a:rPr>
              <a:t> Agar 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</a:rPr>
              <a:t> almashtirish M nuqtani 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</a:rPr>
              <a:t>(M)=M’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nuqtaga 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 almashtirish M</a:t>
            </a:r>
            <a:r>
              <a:rPr lang="uz-Cyrl-UZ" sz="3600" baseline="30000" dirty="0">
                <a:solidFill>
                  <a:srgbClr val="002060"/>
                </a:solidFill>
              </a:rPr>
              <a:t>’ </a:t>
            </a:r>
            <a:r>
              <a:rPr lang="uz-Cyrl-UZ" sz="3600" dirty="0">
                <a:solidFill>
                  <a:srgbClr val="002060"/>
                </a:solidFill>
              </a:rPr>
              <a:t>nuqtani  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(M’)=M’’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nuqtaga o’tkazsa, u holda </a:t>
            </a:r>
            <a:r>
              <a:rPr lang="uz-Cyrl-UZ" sz="3600" i="1" dirty="0">
                <a:solidFill>
                  <a:srgbClr val="002060"/>
                </a:solidFill>
              </a:rPr>
              <a:t>M</a:t>
            </a:r>
            <a:r>
              <a:rPr lang="uz-Cyrl-UZ" sz="3600" dirty="0">
                <a:solidFill>
                  <a:srgbClr val="002060"/>
                </a:solidFill>
              </a:rPr>
              <a:t> nuqtani f(M)=M’’ nuqtaga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o’tkazuvchi f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almashtirishni 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</a:rPr>
              <a:t> va 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 almashtirishlarni </a:t>
            </a:r>
            <a:r>
              <a:rPr lang="uz-Cyrl-UZ" sz="3600" i="1" dirty="0">
                <a:solidFill>
                  <a:srgbClr val="002060"/>
                </a:solidFill>
              </a:rPr>
              <a:t>kompozitsiyasi (yoki ko’paytmasi) </a:t>
            </a:r>
            <a:r>
              <a:rPr lang="uz-Cyrl-UZ" sz="3600" dirty="0">
                <a:solidFill>
                  <a:srgbClr val="002060"/>
                </a:solidFill>
              </a:rPr>
              <a:t>deyiladi. f=f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°f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yoki f=f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ko’rinishda yoziladi.(bunda avval 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</a:rPr>
              <a:t> , so’ngra 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 bajariladi.)</a:t>
            </a:r>
            <a:endParaRPr lang="ru-RU" sz="36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18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44699"/>
            <a:ext cx="8596668" cy="5796663"/>
          </a:xfrm>
        </p:spPr>
        <p:txBody>
          <a:bodyPr>
            <a:normAutofit/>
          </a:bodyPr>
          <a:lstStyle/>
          <a:p>
            <a:r>
              <a:rPr lang="uz-Cyrl-UZ" sz="3200" b="1" dirty="0">
                <a:solidFill>
                  <a:srgbClr val="002060"/>
                </a:solidFill>
              </a:rPr>
              <a:t>Teorema.</a:t>
            </a:r>
            <a:r>
              <a:rPr lang="uz-Cyrl-UZ" sz="3200" dirty="0">
                <a:solidFill>
                  <a:srgbClr val="002060"/>
                </a:solidFill>
              </a:rPr>
              <a:t> Almashtirishlarni kupaytirish assotsiativlik qonuniga bo’yso’nadi, ya’ni G to’plamning ixtiyoriy f</a:t>
            </a:r>
            <a:r>
              <a:rPr lang="uz-Cyrl-UZ" sz="3200" baseline="-25000" dirty="0">
                <a:solidFill>
                  <a:srgbClr val="002060"/>
                </a:solidFill>
              </a:rPr>
              <a:t>1</a:t>
            </a:r>
            <a:r>
              <a:rPr lang="uz-Cyrl-UZ" sz="3200" dirty="0">
                <a:solidFill>
                  <a:srgbClr val="002060"/>
                </a:solidFill>
              </a:rPr>
              <a:t>,f</a:t>
            </a:r>
            <a:r>
              <a:rPr lang="uz-Cyrl-UZ" sz="3200" baseline="-25000" dirty="0">
                <a:solidFill>
                  <a:srgbClr val="002060"/>
                </a:solidFill>
              </a:rPr>
              <a:t>2</a:t>
            </a:r>
            <a:r>
              <a:rPr lang="uz-Cyrl-UZ" sz="3200" dirty="0">
                <a:solidFill>
                  <a:srgbClr val="002060"/>
                </a:solidFill>
              </a:rPr>
              <a:t>,f</a:t>
            </a:r>
            <a:r>
              <a:rPr lang="uz-Cyrl-UZ" sz="3200" baseline="-25000" dirty="0">
                <a:solidFill>
                  <a:srgbClr val="002060"/>
                </a:solidFill>
              </a:rPr>
              <a:t>3</a:t>
            </a:r>
            <a:r>
              <a:rPr lang="uz-Cyrl-UZ" sz="3200" dirty="0">
                <a:solidFill>
                  <a:srgbClr val="002060"/>
                </a:solidFill>
              </a:rPr>
              <a:t> almashtirishlar uchun hamma vaqt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      </a:t>
            </a:r>
            <a:r>
              <a:rPr lang="uz-Cyrl-UZ" sz="3200" dirty="0" smtClean="0">
                <a:solidFill>
                  <a:srgbClr val="002060"/>
                </a:solidFill>
              </a:rPr>
              <a:t>f</a:t>
            </a:r>
            <a:r>
              <a:rPr lang="uz-Cyrl-UZ" sz="3200" baseline="-25000" dirty="0" smtClean="0">
                <a:solidFill>
                  <a:srgbClr val="002060"/>
                </a:solidFill>
              </a:rPr>
              <a:t>3</a:t>
            </a:r>
            <a:r>
              <a:rPr lang="en-US" sz="3200" dirty="0">
                <a:solidFill>
                  <a:srgbClr val="002060"/>
                </a:solidFill>
              </a:rPr>
              <a:t>·</a:t>
            </a:r>
            <a:r>
              <a:rPr lang="uz-Cyrl-UZ" sz="3200" dirty="0">
                <a:solidFill>
                  <a:srgbClr val="002060"/>
                </a:solidFill>
              </a:rPr>
              <a:t>(f</a:t>
            </a:r>
            <a:r>
              <a:rPr lang="uz-Cyrl-UZ" sz="3200" baseline="-25000" dirty="0">
                <a:solidFill>
                  <a:srgbClr val="002060"/>
                </a:solidFill>
              </a:rPr>
              <a:t>2 </a:t>
            </a:r>
            <a:r>
              <a:rPr lang="en-US" sz="3200" dirty="0">
                <a:solidFill>
                  <a:srgbClr val="002060"/>
                </a:solidFill>
              </a:rPr>
              <a:t>·</a:t>
            </a:r>
            <a:r>
              <a:rPr lang="uz-Cyrl-UZ" sz="3200" dirty="0">
                <a:solidFill>
                  <a:srgbClr val="002060"/>
                </a:solidFill>
              </a:rPr>
              <a:t>f</a:t>
            </a:r>
            <a:r>
              <a:rPr lang="uz-Cyrl-UZ" sz="3200" baseline="-25000" dirty="0">
                <a:solidFill>
                  <a:srgbClr val="002060"/>
                </a:solidFill>
              </a:rPr>
              <a:t>1</a:t>
            </a:r>
            <a:r>
              <a:rPr lang="uz-Cyrl-UZ" sz="3200" dirty="0">
                <a:solidFill>
                  <a:srgbClr val="002060"/>
                </a:solidFill>
              </a:rPr>
              <a:t>)=(f</a:t>
            </a:r>
            <a:r>
              <a:rPr lang="uz-Cyrl-UZ" sz="3200" baseline="-25000" dirty="0">
                <a:solidFill>
                  <a:srgbClr val="002060"/>
                </a:solidFill>
              </a:rPr>
              <a:t>3</a:t>
            </a:r>
            <a:r>
              <a:rPr lang="en-US" sz="3200" dirty="0">
                <a:solidFill>
                  <a:srgbClr val="002060"/>
                </a:solidFill>
              </a:rPr>
              <a:t>·</a:t>
            </a:r>
            <a:r>
              <a:rPr lang="uz-Cyrl-UZ" sz="3200" dirty="0">
                <a:solidFill>
                  <a:srgbClr val="002060"/>
                </a:solidFill>
              </a:rPr>
              <a:t>f</a:t>
            </a:r>
            <a:r>
              <a:rPr lang="uz-Cyrl-UZ" sz="3200" baseline="-25000" dirty="0">
                <a:solidFill>
                  <a:srgbClr val="002060"/>
                </a:solidFill>
              </a:rPr>
              <a:t>2 </a:t>
            </a:r>
            <a:r>
              <a:rPr lang="uz-Cyrl-UZ" sz="3200" dirty="0">
                <a:solidFill>
                  <a:srgbClr val="002060"/>
                </a:solidFill>
              </a:rPr>
              <a:t>)</a:t>
            </a:r>
            <a:r>
              <a:rPr lang="en-US" sz="3200" dirty="0">
                <a:solidFill>
                  <a:srgbClr val="002060"/>
                </a:solidFill>
              </a:rPr>
              <a:t>·</a:t>
            </a:r>
            <a:r>
              <a:rPr lang="uz-Cyrl-UZ" sz="3200" dirty="0">
                <a:solidFill>
                  <a:srgbClr val="002060"/>
                </a:solidFill>
              </a:rPr>
              <a:t>f</a:t>
            </a:r>
            <a:r>
              <a:rPr lang="uz-Cyrl-UZ" sz="3200" baseline="-25000" dirty="0">
                <a:solidFill>
                  <a:srgbClr val="002060"/>
                </a:solidFill>
              </a:rPr>
              <a:t>1</a:t>
            </a:r>
            <a:r>
              <a:rPr lang="uz-Cyrl-UZ" sz="3200" dirty="0">
                <a:solidFill>
                  <a:srgbClr val="002060"/>
                </a:solidFill>
              </a:rPr>
              <a:t>	</a:t>
            </a:r>
            <a:endParaRPr lang="ru-RU" sz="3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uz-Cyrl-UZ" sz="3200" dirty="0">
                <a:solidFill>
                  <a:srgbClr val="002060"/>
                </a:solidFill>
              </a:rPr>
              <a:t>	tenglik o’rinli bo’ladi.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uz-Cyrl-UZ" sz="3200" i="1" dirty="0">
                <a:solidFill>
                  <a:srgbClr val="002060"/>
                </a:solidFill>
              </a:rPr>
              <a:t>G</a:t>
            </a:r>
            <a:r>
              <a:rPr lang="uz-Cyrl-UZ" sz="3200" dirty="0">
                <a:solidFill>
                  <a:srgbClr val="002060"/>
                </a:solidFill>
              </a:rPr>
              <a:t> almashtirishlar to’plami gruppa tashkil qilishi uchun 2,3 aksiomalarning bajarilishi etarli birinchi shart akslantirishlar uchun teorema sifatida isbotlangan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1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425"/>
            <a:ext cx="8596668" cy="6143223"/>
          </a:xfrm>
        </p:spPr>
        <p:txBody>
          <a:bodyPr>
            <a:normAutofit/>
          </a:bodyPr>
          <a:lstStyle/>
          <a:p>
            <a:r>
              <a:rPr lang="uz-Cyrl-UZ" dirty="0">
                <a:solidFill>
                  <a:srgbClr val="002060"/>
                </a:solidFill>
              </a:rPr>
              <a:t>. Bo’sh bo’lmagan G to’plam va unda 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uz-Cyrl-UZ" i="1" dirty="0">
                <a:solidFill>
                  <a:srgbClr val="002060"/>
                </a:solidFill>
              </a:rPr>
              <a:t> </a:t>
            </a:r>
            <a:r>
              <a:rPr lang="uz-Cyrl-UZ" dirty="0">
                <a:solidFill>
                  <a:srgbClr val="002060"/>
                </a:solidFill>
              </a:rPr>
              <a:t>binar munosabat aniqlangan bo’lsin.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z-Cyrl-UZ" dirty="0">
                <a:solidFill>
                  <a:srgbClr val="002060"/>
                </a:solidFill>
              </a:rPr>
              <a:t>(G,o)</a:t>
            </a:r>
            <a:r>
              <a:rPr lang="uz-Cyrl-UZ" i="1" dirty="0">
                <a:solidFill>
                  <a:srgbClr val="002060"/>
                </a:solidFill>
              </a:rPr>
              <a:t> </a:t>
            </a:r>
            <a:r>
              <a:rPr lang="uz-Cyrl-UZ" dirty="0">
                <a:solidFill>
                  <a:srgbClr val="002060"/>
                </a:solidFill>
              </a:rPr>
              <a:t>jufti quyidagi uchta shartni (aksiomani) qanoatlantirsa gruppa tashkil qiladi: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z-Cyrl-UZ" dirty="0">
                <a:solidFill>
                  <a:srgbClr val="002060"/>
                </a:solidFill>
              </a:rPr>
              <a:t>1. Ixtiyoriy uchta </a:t>
            </a:r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en-US" i="1" dirty="0">
                <a:solidFill>
                  <a:srgbClr val="002060"/>
                </a:solidFill>
              </a:rPr>
              <a:t>,</a:t>
            </a:r>
            <a:r>
              <a:rPr lang="en-US" i="1" dirty="0" err="1">
                <a:solidFill>
                  <a:srgbClr val="002060"/>
                </a:solidFill>
              </a:rPr>
              <a:t>b,c</a:t>
            </a:r>
            <a:r>
              <a:rPr lang="uz-Cyrl-UZ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uz-Cyrl-UZ" dirty="0">
                <a:solidFill>
                  <a:srgbClr val="002060"/>
                </a:solidFill>
              </a:rPr>
              <a:t>elementlar uchun </a:t>
            </a:r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uz-Cyrl-UZ" i="1" dirty="0">
                <a:solidFill>
                  <a:srgbClr val="002060"/>
                </a:solidFill>
              </a:rPr>
              <a:t>(</a:t>
            </a:r>
            <a:r>
              <a:rPr lang="en-US" i="1" dirty="0">
                <a:solidFill>
                  <a:srgbClr val="002060"/>
                </a:solidFill>
              </a:rPr>
              <a:t>b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en-US" i="1" dirty="0">
                <a:solidFill>
                  <a:srgbClr val="002060"/>
                </a:solidFill>
              </a:rPr>
              <a:t>c</a:t>
            </a:r>
            <a:r>
              <a:rPr lang="uz-Cyrl-UZ" i="1" dirty="0">
                <a:solidFill>
                  <a:srgbClr val="002060"/>
                </a:solidFill>
              </a:rPr>
              <a:t>) = (a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en-US" i="1" dirty="0">
                <a:solidFill>
                  <a:srgbClr val="002060"/>
                </a:solidFill>
              </a:rPr>
              <a:t>b</a:t>
            </a:r>
            <a:r>
              <a:rPr lang="uz-Cyrl-UZ" i="1" dirty="0">
                <a:solidFill>
                  <a:srgbClr val="002060"/>
                </a:solidFill>
              </a:rPr>
              <a:t>)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en-US" i="1" dirty="0">
                <a:solidFill>
                  <a:srgbClr val="002060"/>
                </a:solidFill>
              </a:rPr>
              <a:t>c </a:t>
            </a:r>
            <a:r>
              <a:rPr lang="uz-Cyrl-UZ" dirty="0">
                <a:solidFill>
                  <a:srgbClr val="002060"/>
                </a:solidFill>
              </a:rPr>
              <a:t>(binar munosabat assotsiativ)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z-Cyrl-UZ" dirty="0">
                <a:solidFill>
                  <a:srgbClr val="002060"/>
                </a:solidFill>
              </a:rPr>
              <a:t>2. </a:t>
            </a:r>
            <a:r>
              <a:rPr lang="uz-Cyrl-UZ" dirty="0" smtClean="0">
                <a:solidFill>
                  <a:srgbClr val="002060"/>
                </a:solidFill>
              </a:rPr>
              <a:t>Ixtiyoriy </a:t>
            </a:r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uz-Cyrl-UZ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en-US" dirty="0">
                <a:solidFill>
                  <a:srgbClr val="002060"/>
                </a:solidFill>
              </a:rPr>
              <a:t>G</a:t>
            </a:r>
            <a:r>
              <a:rPr lang="uz-Cyrl-UZ" dirty="0">
                <a:solidFill>
                  <a:srgbClr val="002060"/>
                </a:solidFill>
              </a:rPr>
              <a:t> element uchun shunday </a:t>
            </a:r>
            <a:r>
              <a:rPr lang="uz-Cyrl-UZ" i="1" dirty="0">
                <a:solidFill>
                  <a:srgbClr val="002060"/>
                </a:solidFill>
              </a:rPr>
              <a:t>e</a:t>
            </a:r>
            <a:r>
              <a:rPr lang="uz-Cyrl-UZ" dirty="0">
                <a:solidFill>
                  <a:srgbClr val="002060"/>
                </a:solidFill>
              </a:rPr>
              <a:t> element mavjudki, ular uchun</a:t>
            </a:r>
            <a:r>
              <a:rPr lang="uz-Cyrl-UZ" dirty="0" smtClean="0">
                <a:solidFill>
                  <a:srgbClr val="002060"/>
                </a:solidFill>
              </a:rPr>
              <a:t>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uz-Cyrl-UZ" i="1" dirty="0">
                <a:solidFill>
                  <a:srgbClr val="002060"/>
                </a:solidFill>
              </a:rPr>
              <a:t>e = a </a:t>
            </a:r>
            <a:r>
              <a:rPr lang="uz-Cyrl-UZ" dirty="0">
                <a:solidFill>
                  <a:srgbClr val="002060"/>
                </a:solidFill>
              </a:rPr>
              <a:t>(neytral element)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z-Cyrl-UZ" dirty="0">
                <a:solidFill>
                  <a:srgbClr val="002060"/>
                </a:solidFill>
              </a:rPr>
              <a:t>3. Ixtiyoriy </a:t>
            </a:r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uz-Cyrl-UZ" i="1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en-US" dirty="0">
                <a:solidFill>
                  <a:srgbClr val="002060"/>
                </a:solidFill>
              </a:rPr>
              <a:t> G</a:t>
            </a:r>
            <a:r>
              <a:rPr lang="uz-Cyrl-UZ" dirty="0">
                <a:solidFill>
                  <a:srgbClr val="002060"/>
                </a:solidFill>
              </a:rPr>
              <a:t> element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uchun</a:t>
            </a:r>
            <a:r>
              <a:rPr lang="uz-Cyrl-UZ" dirty="0">
                <a:solidFill>
                  <a:srgbClr val="002060"/>
                </a:solidFill>
              </a:rPr>
              <a:t> shunday </a:t>
            </a:r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uz-Cyrl-UZ" i="1" baseline="30000" dirty="0">
                <a:solidFill>
                  <a:srgbClr val="002060"/>
                </a:solidFill>
              </a:rPr>
              <a:t>1</a:t>
            </a:r>
            <a:r>
              <a:rPr lang="uz-Cyrl-UZ" dirty="0">
                <a:solidFill>
                  <a:srgbClr val="002060"/>
                </a:solidFill>
              </a:rPr>
              <a:t> element mavjudki, ular uchun: 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z-Cyrl-UZ" i="1" dirty="0">
                <a:solidFill>
                  <a:srgbClr val="002060"/>
                </a:solidFill>
              </a:rPr>
              <a:t>a</a:t>
            </a:r>
            <a:r>
              <a:rPr lang="uz-Cyrl-UZ" dirty="0">
                <a:solidFill>
                  <a:srgbClr val="002060"/>
                </a:solidFill>
              </a:rPr>
              <a:t>o</a:t>
            </a:r>
            <a:r>
              <a:rPr lang="uz-Cyrl-UZ" i="1" dirty="0">
                <a:solidFill>
                  <a:srgbClr val="002060"/>
                </a:solidFill>
              </a:rPr>
              <a:t>a' = e.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uz-Cyrl-UZ" sz="2000" dirty="0">
                <a:solidFill>
                  <a:srgbClr val="002060"/>
                </a:solidFill>
              </a:rPr>
              <a:t>Algebra kursida neytral elementning yagonaligi isbotlanadi.</a:t>
            </a:r>
            <a:endParaRPr lang="ru-RU" sz="2000" b="1" dirty="0">
              <a:solidFill>
                <a:srgbClr val="002060"/>
              </a:solidFill>
            </a:endParaRPr>
          </a:p>
          <a:p>
            <a:r>
              <a:rPr lang="uz-Cyrl-UZ" sz="2000" dirty="0">
                <a:solidFill>
                  <a:srgbClr val="002060"/>
                </a:solidFill>
              </a:rPr>
              <a:t>Geometriyada binar munosabat o’rnida ko’paytma yoki kompozitsiya oli</a:t>
            </a:r>
            <a:r>
              <a:rPr lang="en-US" sz="2000" dirty="0">
                <a:solidFill>
                  <a:srgbClr val="002060"/>
                </a:solidFill>
              </a:rPr>
              <a:t>n</a:t>
            </a:r>
            <a:r>
              <a:rPr lang="uz-Cyrl-UZ" sz="2000" dirty="0">
                <a:solidFill>
                  <a:srgbClr val="002060"/>
                </a:solidFill>
              </a:rPr>
              <a:t>adi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uz-Cyrl-UZ" sz="2000" i="1" dirty="0">
                <a:solidFill>
                  <a:srgbClr val="002060"/>
                </a:solidFill>
              </a:rPr>
              <a:t>a</a:t>
            </a:r>
            <a:r>
              <a:rPr lang="en-US" sz="2000" i="1" dirty="0">
                <a:solidFill>
                  <a:srgbClr val="002060"/>
                </a:solidFill>
              </a:rPr>
              <a:t>b</a:t>
            </a:r>
            <a:r>
              <a:rPr lang="uz-Cyrl-UZ" sz="2000" dirty="0">
                <a:solidFill>
                  <a:srgbClr val="002060"/>
                </a:solidFill>
              </a:rPr>
              <a:t> ko’rinishda yoziladi. Neytral element sifatida </a:t>
            </a:r>
            <a:r>
              <a:rPr lang="uz-Cyrl-UZ" sz="2000" i="1" dirty="0">
                <a:solidFill>
                  <a:srgbClr val="002060"/>
                </a:solidFill>
              </a:rPr>
              <a:t>e </a:t>
            </a:r>
            <a:r>
              <a:rPr lang="en-US" sz="2000" dirty="0" err="1">
                <a:solidFill>
                  <a:srgbClr val="002060"/>
                </a:solidFill>
              </a:rPr>
              <a:t>olinib</a:t>
            </a:r>
            <a:r>
              <a:rPr lang="uz-Cyrl-UZ" sz="2000" dirty="0">
                <a:solidFill>
                  <a:srgbClr val="002060"/>
                </a:solidFill>
              </a:rPr>
              <a:t>,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uni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uz-Cyrl-UZ" sz="2000" i="1" dirty="0">
                <a:solidFill>
                  <a:srgbClr val="002060"/>
                </a:solidFill>
              </a:rPr>
              <a:t>birlik element </a:t>
            </a:r>
            <a:r>
              <a:rPr lang="uz-Cyrl-UZ" sz="2000" dirty="0">
                <a:solidFill>
                  <a:srgbClr val="002060"/>
                </a:solidFill>
              </a:rPr>
              <a:t>deb yuritiladi. Simmetrik elementni a</a:t>
            </a:r>
            <a:r>
              <a:rPr lang="en-US" sz="2000" dirty="0">
                <a:solidFill>
                  <a:srgbClr val="002060"/>
                </a:solidFill>
              </a:rPr>
              <a:t>l</a:t>
            </a:r>
            <a:r>
              <a:rPr lang="uz-Cyrl-UZ" sz="2000" dirty="0">
                <a:solidFill>
                  <a:srgbClr val="002060"/>
                </a:solidFill>
              </a:rPr>
              <a:t>mashtirishda </a:t>
            </a:r>
            <a:r>
              <a:rPr lang="uz-Cyrl-UZ" sz="2000" i="1" dirty="0">
                <a:solidFill>
                  <a:srgbClr val="002060"/>
                </a:solidFill>
              </a:rPr>
              <a:t>t</a:t>
            </a:r>
            <a:r>
              <a:rPr lang="en-US" sz="2000" i="1" dirty="0">
                <a:solidFill>
                  <a:srgbClr val="002060"/>
                </a:solidFill>
              </a:rPr>
              <a:t>e</a:t>
            </a:r>
            <a:r>
              <a:rPr lang="uz-Cyrl-UZ" sz="2000" i="1" dirty="0">
                <a:solidFill>
                  <a:srgbClr val="002060"/>
                </a:solidFill>
              </a:rPr>
              <a:t>skari element </a:t>
            </a:r>
            <a:r>
              <a:rPr lang="uz-Cyrl-UZ" sz="2000" dirty="0">
                <a:solidFill>
                  <a:srgbClr val="002060"/>
                </a:solidFill>
              </a:rPr>
              <a:t>deyiladi. Masalan, </a:t>
            </a:r>
            <a:r>
              <a:rPr lang="uz-Cyrl-UZ" sz="2000" i="1" dirty="0">
                <a:solidFill>
                  <a:srgbClr val="002060"/>
                </a:solidFill>
              </a:rPr>
              <a:t>a</a:t>
            </a:r>
            <a:r>
              <a:rPr lang="uz-Cyrl-UZ" sz="2000" dirty="0">
                <a:solidFill>
                  <a:srgbClr val="002060"/>
                </a:solidFill>
              </a:rPr>
              <a:t> elementga teskari element </a:t>
            </a:r>
            <a:r>
              <a:rPr lang="uz-Cyrl-UZ" sz="2000" i="1" dirty="0">
                <a:solidFill>
                  <a:srgbClr val="002060"/>
                </a:solidFill>
              </a:rPr>
              <a:t>a</a:t>
            </a:r>
            <a:r>
              <a:rPr lang="uz-Cyrl-UZ" sz="2000" i="1" baseline="30000" dirty="0">
                <a:solidFill>
                  <a:srgbClr val="002060"/>
                </a:solidFill>
              </a:rPr>
              <a:t>-1</a:t>
            </a:r>
            <a:r>
              <a:rPr lang="uz-Cyrl-UZ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kabi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uz-Cyrl-UZ" sz="2000" dirty="0">
                <a:solidFill>
                  <a:srgbClr val="002060"/>
                </a:solidFill>
              </a:rPr>
              <a:t>belgilanadi.</a:t>
            </a:r>
            <a:endParaRPr lang="ru-RU" sz="2000" b="1" dirty="0">
              <a:solidFill>
                <a:srgbClr val="002060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41047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0608"/>
            <a:ext cx="8596668" cy="6091707"/>
          </a:xfrm>
        </p:spPr>
        <p:txBody>
          <a:bodyPr>
            <a:normAutofit/>
          </a:bodyPr>
          <a:lstStyle/>
          <a:p>
            <a:r>
              <a:rPr lang="uz-Cyrl-UZ" sz="3600" b="1" dirty="0">
                <a:solidFill>
                  <a:srgbClr val="002060"/>
                </a:solidFill>
              </a:rPr>
              <a:t>6-ta’rif.</a:t>
            </a:r>
            <a:r>
              <a:rPr lang="uz-Cyrl-UZ" sz="3600" dirty="0">
                <a:solidFill>
                  <a:srgbClr val="002060"/>
                </a:solidFill>
              </a:rPr>
              <a:t> Agar </a:t>
            </a:r>
            <a:r>
              <a:rPr lang="uz-Cyrl-UZ" sz="3600" i="1" dirty="0">
                <a:solidFill>
                  <a:srgbClr val="002060"/>
                </a:solidFill>
              </a:rPr>
              <a:t>G</a:t>
            </a:r>
            <a:r>
              <a:rPr lang="uz-Cyrl-UZ" sz="3600" dirty="0">
                <a:solidFill>
                  <a:srgbClr val="002060"/>
                </a:solidFill>
              </a:rPr>
              <a:t>  to’plamdan olingan ixtiyoriy ikki 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</a:rPr>
              <a:t>,f</a:t>
            </a:r>
            <a:r>
              <a:rPr lang="uz-Cyrl-UZ" sz="3600" baseline="-25000" dirty="0">
                <a:solidFill>
                  <a:srgbClr val="002060"/>
                </a:solidFill>
              </a:rPr>
              <a:t>2 </a:t>
            </a:r>
            <a:r>
              <a:rPr lang="uz-Cyrl-UZ" sz="3600" dirty="0">
                <a:solidFill>
                  <a:srgbClr val="002060"/>
                </a:solidFill>
              </a:rPr>
              <a:t>almashtirishlari uchun: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z-Cyrl-UZ" sz="3600" dirty="0">
                <a:solidFill>
                  <a:srgbClr val="002060"/>
                </a:solidFill>
              </a:rPr>
              <a:t>1) 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</a:rPr>
              <a:t> va 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 almashtirishlar ko’paytmasi f</a:t>
            </a:r>
            <a:r>
              <a:rPr lang="uz-Cyrl-UZ" sz="3600" baseline="-25000" dirty="0">
                <a:solidFill>
                  <a:srgbClr val="002060"/>
                </a:solidFill>
              </a:rPr>
              <a:t>2</a:t>
            </a:r>
            <a:r>
              <a:rPr lang="uz-Cyrl-UZ" sz="3600" dirty="0">
                <a:solidFill>
                  <a:srgbClr val="002060"/>
                </a:solidFill>
              </a:rPr>
              <a:t>,f</a:t>
            </a:r>
            <a:r>
              <a:rPr lang="uz-Cyrl-UZ" sz="3600" baseline="-25000" dirty="0">
                <a:solidFill>
                  <a:srgbClr val="002060"/>
                </a:solidFill>
              </a:rPr>
              <a:t>1</a:t>
            </a:r>
            <a:r>
              <a:rPr lang="uz-Cyrl-UZ" sz="3600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uz-Cyrl-UZ" sz="3600" dirty="0">
                <a:solidFill>
                  <a:srgbClr val="002060"/>
                </a:solidFill>
              </a:rPr>
              <a:t>G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bo’lsa,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z-Cyrl-UZ" sz="3600" dirty="0">
                <a:solidFill>
                  <a:srgbClr val="002060"/>
                </a:solidFill>
              </a:rPr>
              <a:t>2) har bir f</a:t>
            </a:r>
            <a:r>
              <a:rPr lang="uz-Cyrl-UZ" sz="3600" dirty="0">
                <a:solidFill>
                  <a:srgbClr val="002060"/>
                </a:solidFill>
                <a:sym typeface="Symbol" panose="05050102010706020507" pitchFamily="18" charset="2"/>
              </a:rPr>
              <a:t></a:t>
            </a:r>
            <a:r>
              <a:rPr lang="uz-Cyrl-UZ" sz="3600" dirty="0">
                <a:solidFill>
                  <a:srgbClr val="002060"/>
                </a:solidFill>
              </a:rPr>
              <a:t>G almashtirishga teskari</a:t>
            </a:r>
            <a:r>
              <a:rPr lang="uz-Cyrl-UZ" sz="3600" i="1" dirty="0">
                <a:solidFill>
                  <a:srgbClr val="002060"/>
                </a:solidFill>
              </a:rPr>
              <a:t> </a:t>
            </a:r>
            <a:r>
              <a:rPr lang="uz-Cyrl-UZ" sz="3600" dirty="0">
                <a:solidFill>
                  <a:srgbClr val="002060"/>
                </a:solidFill>
              </a:rPr>
              <a:t>f</a:t>
            </a:r>
            <a:r>
              <a:rPr lang="uz-Cyrl-UZ" sz="3600" baseline="30000" dirty="0">
                <a:solidFill>
                  <a:srgbClr val="002060"/>
                </a:solidFill>
              </a:rPr>
              <a:t>-1</a:t>
            </a:r>
            <a:r>
              <a:rPr lang="uz-Cyrl-UZ" sz="3600" dirty="0">
                <a:solidFill>
                  <a:srgbClr val="002060"/>
                </a:solidFill>
              </a:rPr>
              <a:t> almashtirish ham </a:t>
            </a:r>
            <a:r>
              <a:rPr lang="uz-Cyrl-UZ" sz="3600" i="1" dirty="0">
                <a:solidFill>
                  <a:srgbClr val="002060"/>
                </a:solidFill>
              </a:rPr>
              <a:t>G</a:t>
            </a:r>
            <a:r>
              <a:rPr lang="uz-Cyrl-UZ" sz="3600" dirty="0">
                <a:solidFill>
                  <a:srgbClr val="002060"/>
                </a:solidFill>
              </a:rPr>
              <a:t> ga tegishli bo’lsa, u holda </a:t>
            </a:r>
            <a:r>
              <a:rPr lang="uz-Cyrl-UZ" sz="3600" i="1" dirty="0">
                <a:solidFill>
                  <a:srgbClr val="002060"/>
                </a:solidFill>
              </a:rPr>
              <a:t>G</a:t>
            </a:r>
            <a:r>
              <a:rPr lang="uz-Cyrl-UZ" sz="3600" dirty="0">
                <a:solidFill>
                  <a:srgbClr val="002060"/>
                </a:solidFill>
              </a:rPr>
              <a:t> to’plamni </a:t>
            </a:r>
            <a:r>
              <a:rPr lang="uz-Cyrl-UZ" sz="3600" i="1" dirty="0">
                <a:solidFill>
                  <a:srgbClr val="002060"/>
                </a:solidFill>
              </a:rPr>
              <a:t>almashtirishlar gruppasi </a:t>
            </a:r>
            <a:r>
              <a:rPr lang="uz-Cyrl-UZ" sz="3600" dirty="0">
                <a:solidFill>
                  <a:srgbClr val="002060"/>
                </a:solidFill>
              </a:rPr>
              <a:t>deyiladi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4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7425"/>
            <a:ext cx="8596668" cy="6207617"/>
          </a:xfrm>
        </p:spPr>
        <p:txBody>
          <a:bodyPr>
            <a:normAutofit/>
          </a:bodyPr>
          <a:lstStyle/>
          <a:p>
            <a:pPr algn="ctr"/>
            <a:r>
              <a:rPr lang="uz-Cyrl-UZ" sz="3600" dirty="0"/>
              <a:t>Endi </a:t>
            </a:r>
            <a:r>
              <a:rPr lang="en-US" sz="3600" i="1" dirty="0"/>
              <a:t>G</a:t>
            </a:r>
            <a:r>
              <a:rPr lang="uz-Cyrl-UZ" sz="3600" dirty="0"/>
              <a:t> almashtirishlar to’plami </a:t>
            </a:r>
            <a:r>
              <a:rPr lang="en-US" sz="3600" i="1" dirty="0"/>
              <a:t>H</a:t>
            </a:r>
            <a:r>
              <a:rPr lang="uz-Cyrl-UZ" sz="3600" dirty="0"/>
              <a:t> esa </a:t>
            </a:r>
            <a:r>
              <a:rPr lang="en-US" sz="3600" i="1" dirty="0"/>
              <a:t>G</a:t>
            </a:r>
            <a:r>
              <a:rPr lang="uz-Cyrl-UZ" sz="3600" dirty="0"/>
              <a:t> to’plamning qismiy </a:t>
            </a:r>
            <a:r>
              <a:rPr lang="en-US" sz="3600" dirty="0" err="1"/>
              <a:t>to’p</a:t>
            </a:r>
            <a:r>
              <a:rPr lang="uz-Cyrl-UZ" sz="3600" dirty="0"/>
              <a:t>lami bo’lsin.</a:t>
            </a:r>
            <a:endParaRPr lang="ru-RU" sz="3600" b="1" dirty="0"/>
          </a:p>
          <a:p>
            <a:pPr algn="ctr"/>
            <a:r>
              <a:rPr lang="en-US" sz="3600" b="1" dirty="0"/>
              <a:t>7</a:t>
            </a:r>
            <a:r>
              <a:rPr lang="uz-Cyrl-UZ" sz="3600" b="1" dirty="0" smtClean="0"/>
              <a:t>-ta’rif</a:t>
            </a:r>
            <a:r>
              <a:rPr lang="uz-Cyrl-UZ" sz="3600" b="1" dirty="0"/>
              <a:t>.</a:t>
            </a:r>
            <a:r>
              <a:rPr lang="uz-Cyrl-UZ" sz="3600" dirty="0"/>
              <a:t> Agar 1)</a:t>
            </a:r>
            <a:r>
              <a:rPr lang="uz-Cyrl-UZ" sz="3600" i="1" dirty="0"/>
              <a:t> H</a:t>
            </a:r>
            <a:r>
              <a:rPr lang="uz-Cyrl-UZ" sz="3600" dirty="0"/>
              <a:t> ning ixtiyoriy ikkita almashtirishlarining ko’paytmasi </a:t>
            </a:r>
            <a:r>
              <a:rPr lang="uz-Cyrl-UZ" sz="3600" i="1" dirty="0"/>
              <a:t>H</a:t>
            </a:r>
            <a:r>
              <a:rPr lang="uz-Cyrl-UZ" sz="3600" dirty="0"/>
              <a:t> ga tegishli. 2) </a:t>
            </a:r>
            <a:r>
              <a:rPr lang="uz-Cyrl-UZ" sz="3600" i="1" dirty="0"/>
              <a:t>H</a:t>
            </a:r>
            <a:r>
              <a:rPr lang="uz-Cyrl-UZ" sz="3600" dirty="0"/>
              <a:t> ning har bir almashtirishiga teskari almashtirish </a:t>
            </a:r>
            <a:r>
              <a:rPr lang="uz-Cyrl-UZ" sz="3600" i="1" dirty="0"/>
              <a:t>H</a:t>
            </a:r>
            <a:r>
              <a:rPr lang="uz-Cyrl-UZ" sz="3600" dirty="0"/>
              <a:t> ga tegishli bo’lsa, </a:t>
            </a:r>
            <a:r>
              <a:rPr lang="uz-Cyrl-UZ" sz="3600" i="1" dirty="0"/>
              <a:t>H </a:t>
            </a:r>
            <a:r>
              <a:rPr lang="uz-Cyrl-UZ" sz="3600" dirty="0"/>
              <a:t>to’plam gruppa tashkil qiladi. Bu gru</a:t>
            </a:r>
            <a:r>
              <a:rPr lang="en-US" sz="3600" dirty="0"/>
              <a:t>p</a:t>
            </a:r>
            <a:r>
              <a:rPr lang="uz-Cyrl-UZ" sz="3600" dirty="0"/>
              <a:t>pa </a:t>
            </a:r>
            <a:r>
              <a:rPr lang="en-US" sz="3600" i="1" dirty="0"/>
              <a:t>G</a:t>
            </a:r>
            <a:r>
              <a:rPr lang="uz-Cyrl-UZ" sz="3600" dirty="0"/>
              <a:t> gruppaning </a:t>
            </a:r>
            <a:r>
              <a:rPr lang="uz-Cyrl-UZ" sz="3600" i="1" dirty="0"/>
              <a:t>qism gruppasi </a:t>
            </a:r>
            <a:r>
              <a:rPr lang="uz-Cyrl-UZ" sz="3600" dirty="0"/>
              <a:t>deyiladi</a:t>
            </a:r>
            <a:endParaRPr lang="ru-RU" sz="3600" b="1" dirty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10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833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</a:t>
            </a:r>
            <a:br>
              <a:rPr lang="en-US" dirty="0" smtClean="0"/>
            </a:b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      </a:t>
            </a:r>
            <a:r>
              <a:rPr lang="en-US" sz="8900" b="1" u="sng" dirty="0" smtClean="0">
                <a:solidFill>
                  <a:srgbClr val="FF0000"/>
                </a:solidFill>
              </a:rPr>
              <a:t>REJA</a:t>
            </a:r>
            <a:r>
              <a:rPr lang="en-US" sz="8900" b="1" u="sng" dirty="0" smtClean="0"/>
              <a:t>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67437"/>
            <a:ext cx="8596668" cy="4790940"/>
          </a:xfrm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  <a:p>
            <a:pPr marL="0" indent="0" algn="ctr">
              <a:buNone/>
            </a:pPr>
            <a:r>
              <a:rPr lang="en-US" sz="4800" dirty="0" smtClean="0"/>
              <a:t>   </a:t>
            </a:r>
            <a:r>
              <a:rPr lang="en-US" sz="4800" dirty="0" smtClean="0">
                <a:solidFill>
                  <a:srgbClr val="002060"/>
                </a:solidFill>
              </a:rPr>
              <a:t>1</a:t>
            </a:r>
            <a:r>
              <a:rPr lang="en-US" sz="4800" dirty="0">
                <a:solidFill>
                  <a:srgbClr val="002060"/>
                </a:solidFill>
              </a:rPr>
              <a:t>. </a:t>
            </a:r>
            <a:r>
              <a:rPr lang="en-US" sz="4800" dirty="0" err="1">
                <a:solidFill>
                  <a:srgbClr val="002060"/>
                </a:solidFill>
              </a:rPr>
              <a:t>Tekislikda</a:t>
            </a:r>
            <a:r>
              <a:rPr lang="en-US" sz="4800" dirty="0">
                <a:solidFill>
                  <a:srgbClr val="002060"/>
                </a:solidFill>
              </a:rPr>
              <a:t> t</a:t>
            </a:r>
            <a:r>
              <a:rPr lang="uz-Cyrl-UZ" sz="4800" dirty="0">
                <a:solidFill>
                  <a:srgbClr val="002060"/>
                </a:solidFill>
              </a:rPr>
              <a:t>o’plam</a:t>
            </a:r>
            <a:r>
              <a:rPr lang="en-US" sz="4800" dirty="0" err="1">
                <a:solidFill>
                  <a:srgbClr val="002060"/>
                </a:solidFill>
              </a:rPr>
              <a:t>lar</a:t>
            </a:r>
            <a:r>
              <a:rPr lang="uz-Cyrl-UZ" sz="4800" dirty="0">
                <a:solidFill>
                  <a:srgbClr val="002060"/>
                </a:solidFill>
              </a:rPr>
              <a:t>ni akslantirish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va</a:t>
            </a:r>
            <a:r>
              <a:rPr lang="en-US" sz="4800" dirty="0">
                <a:solidFill>
                  <a:srgbClr val="002060"/>
                </a:solidFill>
              </a:rPr>
              <a:t> a</a:t>
            </a:r>
            <a:r>
              <a:rPr lang="uz-Cyrl-UZ" sz="4800" dirty="0">
                <a:solidFill>
                  <a:srgbClr val="002060"/>
                </a:solidFill>
              </a:rPr>
              <a:t>lmashtirishlar</a:t>
            </a:r>
            <a:endParaRPr lang="ru-RU" sz="4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smtClean="0">
                <a:solidFill>
                  <a:srgbClr val="002060"/>
                </a:solidFill>
              </a:rPr>
              <a:t> 2</a:t>
            </a:r>
            <a:r>
              <a:rPr lang="en-US" sz="4800" dirty="0">
                <a:solidFill>
                  <a:srgbClr val="002060"/>
                </a:solidFill>
              </a:rPr>
              <a:t>. </a:t>
            </a:r>
            <a:r>
              <a:rPr lang="en-US" sz="4800" dirty="0" err="1">
                <a:solidFill>
                  <a:srgbClr val="002060"/>
                </a:solidFill>
              </a:rPr>
              <a:t>Almashtirishlar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gruppasi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va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uning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qism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gruppasi</a:t>
            </a:r>
            <a:r>
              <a:rPr lang="en-US" sz="4800" dirty="0">
                <a:solidFill>
                  <a:srgbClr val="002060"/>
                </a:solidFill>
              </a:rPr>
              <a:t>.</a:t>
            </a:r>
            <a:endParaRPr lang="ru-RU" sz="48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1515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30819" y="683172"/>
            <a:ext cx="904830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Foydalaniladigan adabiyotlar ro’yxati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Asosiy adabiyotlar: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uz-Cyrl-U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Н.Д.Додажонов, М.Ш.Жўраева. Геометрия. 1-қисм, Тошкент. «Ўқитувчи», 1996 й. (ўқув қўлланма)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uz-Cyrl-U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X.X.Назаров, X.O.Oчиловa, Е.Г.Подгорнова. Геометриядан масалалар тўплами. 1 ва 2 қисм. Тошкент «Ўқитувчи» 1993, 1997. (ўқув қўлланма)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uz-Cyrl-U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Qo’shimcha adabiyotlar: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uz-Cyrl-U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Baxvalov M. Analitik geometriyadan mashqlar to’plami. Toshkent UzMU, 2006 y. 2.K.X. Aбдуллаев и другие Геометрия 1-часть. Тошкент, «Ўқитувчи» 2002й.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uz-Cyrl-U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бдуллаев и другие. Сборник задач по геометрии. Тошкент, “Ўқитувчи” 2004 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657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Canuto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C.,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Tabacco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A. Mathematical Analysis I, 31-38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84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90152"/>
            <a:ext cx="8596668" cy="1339403"/>
          </a:xfrm>
        </p:spPr>
        <p:txBody>
          <a:bodyPr/>
          <a:lstStyle/>
          <a:p>
            <a:pPr algn="ctr"/>
            <a:r>
              <a:rPr lang="ru-RU" b="1" dirty="0"/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Tekislikda</a:t>
            </a:r>
            <a:r>
              <a:rPr lang="en-US" b="1" u="sng" dirty="0">
                <a:solidFill>
                  <a:srgbClr val="FF0000"/>
                </a:solidFill>
              </a:rPr>
              <a:t> t</a:t>
            </a:r>
            <a:r>
              <a:rPr lang="uz-Cyrl-UZ" b="1" u="sng" dirty="0">
                <a:solidFill>
                  <a:srgbClr val="FF0000"/>
                </a:solidFill>
              </a:rPr>
              <a:t>o’plam</a:t>
            </a:r>
            <a:r>
              <a:rPr lang="en-US" b="1" u="sng" dirty="0" err="1">
                <a:solidFill>
                  <a:srgbClr val="FF0000"/>
                </a:solidFill>
              </a:rPr>
              <a:t>lar</a:t>
            </a:r>
            <a:r>
              <a:rPr lang="uz-Cyrl-UZ" b="1" u="sng" dirty="0">
                <a:solidFill>
                  <a:srgbClr val="FF0000"/>
                </a:solidFill>
              </a:rPr>
              <a:t>ni akslantirish</a:t>
            </a:r>
            <a:r>
              <a:rPr lang="en-US" b="1" u="sng" dirty="0">
                <a:solidFill>
                  <a:srgbClr val="FF0000"/>
                </a:solidFill>
              </a:rPr>
              <a:t> </a:t>
            </a:r>
            <a:r>
              <a:rPr lang="en-US" b="1" u="sng" dirty="0" err="1">
                <a:solidFill>
                  <a:srgbClr val="FF0000"/>
                </a:solidFill>
              </a:rPr>
              <a:t>va</a:t>
            </a:r>
            <a:r>
              <a:rPr lang="en-US" b="1" u="sng" dirty="0">
                <a:solidFill>
                  <a:srgbClr val="FF0000"/>
                </a:solidFill>
              </a:rPr>
              <a:t> a</a:t>
            </a:r>
            <a:r>
              <a:rPr lang="uz-Cyrl-UZ" b="1" u="sng" dirty="0">
                <a:solidFill>
                  <a:srgbClr val="FF0000"/>
                </a:solidFill>
              </a:rPr>
              <a:t>lmashtirishlar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29555"/>
            <a:ext cx="8596668" cy="4906851"/>
          </a:xfrm>
        </p:spPr>
        <p:txBody>
          <a:bodyPr/>
          <a:lstStyle/>
          <a:p>
            <a:r>
              <a:rPr lang="uz-Cyrl-UZ" sz="2400" dirty="0">
                <a:solidFill>
                  <a:srgbClr val="002060"/>
                </a:solidFill>
              </a:rPr>
              <a:t>Geometriyada bir </a:t>
            </a:r>
            <a:r>
              <a:rPr lang="uz-Cyrl-UZ" sz="2400" i="1" dirty="0">
                <a:solidFill>
                  <a:srgbClr val="002060"/>
                </a:solidFill>
              </a:rPr>
              <a:t>F </a:t>
            </a:r>
            <a:r>
              <a:rPr lang="uz-Cyrl-UZ" sz="2400" dirty="0">
                <a:solidFill>
                  <a:srgbClr val="002060"/>
                </a:solidFill>
              </a:rPr>
              <a:t>figurani </a:t>
            </a:r>
            <a:r>
              <a:rPr lang="uz-Cyrl-UZ" sz="2400" i="1" dirty="0">
                <a:solidFill>
                  <a:srgbClr val="002060"/>
                </a:solidFill>
              </a:rPr>
              <a:t>F</a:t>
            </a:r>
            <a:r>
              <a:rPr lang="uz-Cyrl-UZ" sz="2400" i="1" baseline="30000" dirty="0">
                <a:solidFill>
                  <a:srgbClr val="002060"/>
                </a:solidFill>
              </a:rPr>
              <a:t>’</a:t>
            </a:r>
            <a:r>
              <a:rPr lang="uz-Cyrl-UZ" sz="2400" dirty="0">
                <a:solidFill>
                  <a:srgbClr val="002060"/>
                </a:solidFill>
              </a:rPr>
              <a:t> figuraga almashtirishda figuraning oraliqdagi o’zgarishlarini e’tiborga olinmaydi, faqat boshlangich va oxirgi vaziyatlari o’rganiladi.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uz-Cyrl-UZ" sz="2400" dirty="0">
                <a:solidFill>
                  <a:srgbClr val="002060"/>
                </a:solidFill>
              </a:rPr>
              <a:t>Tekislikdagi har bir figurani nuqtalar to’plami deb olamiz.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uz-Cyrl-UZ" sz="2400" dirty="0">
                <a:solidFill>
                  <a:srgbClr val="002060"/>
                </a:solidFill>
              </a:rPr>
              <a:t>Bo’sh bo’lmagan ikkita  </a:t>
            </a:r>
            <a:r>
              <a:rPr lang="en-US" sz="2400" i="1" dirty="0">
                <a:solidFill>
                  <a:srgbClr val="002060"/>
                </a:solidFill>
              </a:rPr>
              <a:t>X  </a:t>
            </a:r>
            <a:r>
              <a:rPr lang="uz-Cyrl-UZ" sz="2400" dirty="0">
                <a:solidFill>
                  <a:srgbClr val="002060"/>
                </a:solidFill>
              </a:rPr>
              <a:t>va  </a:t>
            </a:r>
            <a:r>
              <a:rPr lang="en-US" sz="2400" i="1" dirty="0">
                <a:solidFill>
                  <a:srgbClr val="002060"/>
                </a:solidFill>
              </a:rPr>
              <a:t>Y</a:t>
            </a:r>
            <a:r>
              <a:rPr lang="en-US" sz="2400" dirty="0">
                <a:solidFill>
                  <a:srgbClr val="002060"/>
                </a:solidFill>
              </a:rPr>
              <a:t>  </a:t>
            </a:r>
            <a:r>
              <a:rPr lang="uz-Cyrl-UZ" sz="2400" dirty="0">
                <a:solidFill>
                  <a:srgbClr val="002060"/>
                </a:solidFill>
              </a:rPr>
              <a:t>to’plamlar berilgan bo’lsin.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002060"/>
                </a:solidFill>
              </a:rPr>
              <a:t>1</a:t>
            </a:r>
            <a:r>
              <a:rPr lang="uz-Cyrl-UZ" sz="2400" b="1" dirty="0">
                <a:solidFill>
                  <a:srgbClr val="002060"/>
                </a:solidFill>
              </a:rPr>
              <a:t>-ta’rif.</a:t>
            </a:r>
            <a:r>
              <a:rPr lang="uz-Cyrl-UZ" sz="2400" dirty="0">
                <a:solidFill>
                  <a:srgbClr val="002060"/>
                </a:solidFill>
              </a:rPr>
              <a:t> Agar </a:t>
            </a:r>
            <a:r>
              <a:rPr lang="uz-Cyrl-UZ" sz="2400" i="1" dirty="0">
                <a:solidFill>
                  <a:srgbClr val="002060"/>
                </a:solidFill>
              </a:rPr>
              <a:t>X</a:t>
            </a:r>
            <a:r>
              <a:rPr lang="uz-Cyrl-UZ" sz="2400" dirty="0">
                <a:solidFill>
                  <a:srgbClr val="002060"/>
                </a:solidFill>
              </a:rPr>
              <a:t> to’plamning har bir </a:t>
            </a:r>
            <a:r>
              <a:rPr lang="uz-Cyrl-UZ" sz="2400" i="1" dirty="0">
                <a:solidFill>
                  <a:srgbClr val="002060"/>
                </a:solidFill>
              </a:rPr>
              <a:t>x </a:t>
            </a:r>
            <a:r>
              <a:rPr lang="uz-Cyrl-UZ" sz="2400" dirty="0">
                <a:solidFill>
                  <a:srgbClr val="002060"/>
                </a:solidFill>
              </a:rPr>
              <a:t>elementiga </a:t>
            </a:r>
            <a:r>
              <a:rPr lang="uz-Cyrl-UZ" sz="2400" i="1" dirty="0">
                <a:solidFill>
                  <a:srgbClr val="002060"/>
                </a:solidFill>
              </a:rPr>
              <a:t>Y</a:t>
            </a:r>
            <a:r>
              <a:rPr lang="uz-Cyrl-UZ" sz="2400" dirty="0">
                <a:solidFill>
                  <a:srgbClr val="002060"/>
                </a:solidFill>
              </a:rPr>
              <a:t> to’plamning aniq bir </a:t>
            </a:r>
            <a:r>
              <a:rPr lang="uz-Cyrl-UZ" sz="2400" i="1" dirty="0">
                <a:solidFill>
                  <a:srgbClr val="002060"/>
                </a:solidFill>
              </a:rPr>
              <a:t>y</a:t>
            </a:r>
            <a:r>
              <a:rPr lang="uz-Cyrl-UZ" sz="2400" dirty="0">
                <a:solidFill>
                  <a:srgbClr val="002060"/>
                </a:solidFill>
              </a:rPr>
              <a:t> elementini mos qo’yuvchi </a:t>
            </a:r>
            <a:r>
              <a:rPr lang="uz-Cyrl-UZ" sz="2400" i="1" dirty="0">
                <a:solidFill>
                  <a:srgbClr val="002060"/>
                </a:solidFill>
              </a:rPr>
              <a:t>f</a:t>
            </a:r>
            <a:r>
              <a:rPr lang="uz-Cyrl-UZ" sz="2400" dirty="0">
                <a:solidFill>
                  <a:srgbClr val="002060"/>
                </a:solidFill>
              </a:rPr>
              <a:t> qonun yoki qoida berilsa, u holda </a:t>
            </a:r>
            <a:r>
              <a:rPr lang="uz-Cyrl-UZ" sz="2400" i="1" dirty="0">
                <a:solidFill>
                  <a:srgbClr val="002060"/>
                </a:solidFill>
              </a:rPr>
              <a:t>X</a:t>
            </a:r>
            <a:r>
              <a:rPr lang="uz-Cyrl-UZ" sz="2400" dirty="0">
                <a:solidFill>
                  <a:srgbClr val="002060"/>
                </a:solidFill>
              </a:rPr>
              <a:t> to’plamni </a:t>
            </a:r>
            <a:r>
              <a:rPr lang="uz-Cyrl-UZ" sz="2400" i="1" dirty="0">
                <a:solidFill>
                  <a:srgbClr val="002060"/>
                </a:solidFill>
              </a:rPr>
              <a:t>Y </a:t>
            </a:r>
            <a:r>
              <a:rPr lang="uz-Cyrl-UZ" sz="2400" dirty="0">
                <a:solidFill>
                  <a:srgbClr val="002060"/>
                </a:solidFill>
              </a:rPr>
              <a:t>to’plamga </a:t>
            </a:r>
            <a:r>
              <a:rPr lang="uz-Cyrl-UZ" sz="2400" b="1" i="1" dirty="0">
                <a:solidFill>
                  <a:srgbClr val="002060"/>
                </a:solidFill>
              </a:rPr>
              <a:t>akslantirish</a:t>
            </a:r>
            <a:r>
              <a:rPr lang="uz-Cyrl-UZ" sz="2400" i="1" dirty="0">
                <a:solidFill>
                  <a:srgbClr val="002060"/>
                </a:solidFill>
              </a:rPr>
              <a:t> berilgan </a:t>
            </a:r>
            <a:r>
              <a:rPr lang="uz-Cyrl-UZ" sz="2400" dirty="0">
                <a:solidFill>
                  <a:srgbClr val="002060"/>
                </a:solidFill>
              </a:rPr>
              <a:t>deyiladi.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802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8400" t="30509" r="9545" b="45081"/>
          <a:stretch/>
        </p:blipFill>
        <p:spPr bwMode="auto">
          <a:xfrm>
            <a:off x="489398" y="1416678"/>
            <a:ext cx="8718996" cy="3644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7067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i="1" u="sng" dirty="0">
                <a:solidFill>
                  <a:srgbClr val="FF0000"/>
                </a:solidFill>
              </a:rPr>
              <a:t>f</a:t>
            </a:r>
            <a:r>
              <a:rPr lang="uz-Cyrl-UZ" sz="4000" b="1" i="1" u="sng" dirty="0">
                <a:solidFill>
                  <a:srgbClr val="FF0000"/>
                </a:solidFill>
              </a:rPr>
              <a:t>:X→</a:t>
            </a:r>
            <a:r>
              <a:rPr lang="en-US" sz="4000" b="1" i="1" u="sng" dirty="0">
                <a:solidFill>
                  <a:srgbClr val="FF0000"/>
                </a:solidFill>
              </a:rPr>
              <a:t>Y </a:t>
            </a:r>
            <a:r>
              <a:rPr lang="uz-Cyrl-UZ" sz="4000" b="1" u="sng" dirty="0">
                <a:solidFill>
                  <a:srgbClr val="FF0000"/>
                </a:solidFill>
              </a:rPr>
              <a:t>akslantirishning muhim xususiy hollari bilan tanishamiz.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z-Cyrl-UZ" sz="4000" dirty="0"/>
              <a:t>1. Agar ixtiyori </a:t>
            </a:r>
            <a:r>
              <a:rPr lang="en-US" sz="4000" i="1" dirty="0"/>
              <a:t>x</a:t>
            </a:r>
            <a:r>
              <a:rPr lang="en-US" sz="4000" i="1" baseline="-25000" dirty="0"/>
              <a:t>1</a:t>
            </a:r>
            <a:r>
              <a:rPr lang="en-US" sz="4000" i="1" dirty="0"/>
              <a:t>, </a:t>
            </a:r>
            <a:r>
              <a:rPr lang="uz-Cyrl-UZ" sz="4000" i="1" dirty="0"/>
              <a:t>x</a:t>
            </a:r>
            <a:r>
              <a:rPr lang="uz-Cyrl-UZ" sz="4000" i="1" baseline="-25000" dirty="0"/>
              <a:t>2</a:t>
            </a:r>
            <a:r>
              <a:rPr lang="uz-Cyrl-UZ" sz="4000" i="1" dirty="0">
                <a:sym typeface="Symbol" panose="05050102010706020507" pitchFamily="18" charset="2"/>
              </a:rPr>
              <a:t></a:t>
            </a:r>
            <a:r>
              <a:rPr lang="uz-Cyrl-UZ" sz="4000" i="1" dirty="0"/>
              <a:t>X </a:t>
            </a:r>
            <a:r>
              <a:rPr lang="uz-Cyrl-UZ" sz="4000" dirty="0"/>
              <a:t>elementlar uchun </a:t>
            </a:r>
            <a:r>
              <a:rPr lang="en-US" sz="4000" i="1" dirty="0"/>
              <a:t>x</a:t>
            </a:r>
            <a:r>
              <a:rPr lang="en-US" sz="4000" i="1" baseline="-25000" dirty="0"/>
              <a:t>1</a:t>
            </a:r>
            <a:r>
              <a:rPr lang="uz-Cyrl-UZ" sz="4000" i="1" dirty="0">
                <a:sym typeface="Symbol" panose="05050102010706020507" pitchFamily="18" charset="2"/>
              </a:rPr>
              <a:t></a:t>
            </a:r>
            <a:r>
              <a:rPr lang="en-US" sz="4000" i="1" dirty="0"/>
              <a:t>x</a:t>
            </a:r>
            <a:r>
              <a:rPr lang="en-US" sz="4000" i="1" baseline="-25000" dirty="0"/>
              <a:t>2</a:t>
            </a:r>
            <a:r>
              <a:rPr lang="uz-Cyrl-UZ" sz="4000" i="1" dirty="0"/>
              <a:t>→</a:t>
            </a:r>
            <a:r>
              <a:rPr lang="en-US" sz="4000" i="1" dirty="0"/>
              <a:t>f</a:t>
            </a:r>
            <a:r>
              <a:rPr lang="uz-Cyrl-UZ" sz="4000" i="1" dirty="0"/>
              <a:t>(</a:t>
            </a:r>
            <a:r>
              <a:rPr lang="en-US" sz="4000" i="1" dirty="0"/>
              <a:t>x</a:t>
            </a:r>
            <a:r>
              <a:rPr lang="uz-Cyrl-UZ" sz="4000" i="1" baseline="-25000" dirty="0"/>
              <a:t>1</a:t>
            </a:r>
            <a:r>
              <a:rPr lang="uz-Cyrl-UZ" sz="4000" i="1" dirty="0"/>
              <a:t>)</a:t>
            </a:r>
            <a:r>
              <a:rPr lang="uz-Cyrl-UZ" sz="4000" i="1" dirty="0">
                <a:sym typeface="Symbol" panose="05050102010706020507" pitchFamily="18" charset="2"/>
              </a:rPr>
              <a:t></a:t>
            </a:r>
            <a:r>
              <a:rPr lang="en-US" sz="4000" i="1" dirty="0"/>
              <a:t>f</a:t>
            </a:r>
            <a:r>
              <a:rPr lang="uz-Cyrl-UZ" sz="4000" i="1" dirty="0"/>
              <a:t>(x</a:t>
            </a:r>
            <a:r>
              <a:rPr lang="uz-Cyrl-UZ" sz="4000" i="1" baseline="-25000" dirty="0"/>
              <a:t>2</a:t>
            </a:r>
            <a:r>
              <a:rPr lang="uz-Cyrl-UZ" sz="4000" i="1" dirty="0"/>
              <a:t>)</a:t>
            </a:r>
            <a:r>
              <a:rPr lang="uz-Cyrl-UZ" sz="4000" dirty="0"/>
              <a:t> bo’lsa, u ho</a:t>
            </a:r>
            <a:r>
              <a:rPr lang="en-US" sz="4000" dirty="0"/>
              <a:t>l</a:t>
            </a:r>
            <a:r>
              <a:rPr lang="uz-Cyrl-UZ" sz="4000" dirty="0"/>
              <a:t>da </a:t>
            </a:r>
            <a:r>
              <a:rPr lang="en-US" sz="4000" i="1" dirty="0"/>
              <a:t>X</a:t>
            </a:r>
            <a:r>
              <a:rPr lang="en-US" sz="4000" dirty="0"/>
              <a:t> </a:t>
            </a:r>
            <a:r>
              <a:rPr lang="uz-Cyrl-UZ" sz="4000" dirty="0"/>
              <a:t>to’plamni </a:t>
            </a:r>
            <a:r>
              <a:rPr lang="en-US" sz="4000" i="1" dirty="0"/>
              <a:t>Y</a:t>
            </a:r>
            <a:r>
              <a:rPr lang="en-US" sz="4000" dirty="0"/>
              <a:t>  </a:t>
            </a:r>
            <a:r>
              <a:rPr lang="uz-Cyrl-UZ" sz="4000" dirty="0"/>
              <a:t>to’plam ichiga akslantirish yoki in’ektsiya</a:t>
            </a:r>
            <a:r>
              <a:rPr lang="en-US" sz="4000" dirty="0"/>
              <a:t> </a:t>
            </a:r>
            <a:r>
              <a:rPr lang="en-US" sz="4000" dirty="0" err="1"/>
              <a:t>deyiladi</a:t>
            </a:r>
            <a:r>
              <a:rPr lang="en-US" sz="4000" dirty="0"/>
              <a:t>.</a:t>
            </a:r>
            <a:endParaRPr lang="ru-RU" sz="4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83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791" y="490682"/>
            <a:ext cx="5522506" cy="5806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361" y="504661"/>
            <a:ext cx="6068246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2589" y="1442381"/>
            <a:ext cx="603950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6097" y="3192025"/>
            <a:ext cx="6127531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84679" y="3822809"/>
            <a:ext cx="32766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42403" y="6525939"/>
            <a:ext cx="55149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4672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897" y="447326"/>
            <a:ext cx="7691900" cy="542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6811" t="21225" r="25803" b="40009"/>
          <a:stretch/>
        </p:blipFill>
        <p:spPr bwMode="auto">
          <a:xfrm>
            <a:off x="425003" y="476518"/>
            <a:ext cx="8886422" cy="60144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01028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27518" t="22464" r="25956" b="45555"/>
          <a:stretch/>
        </p:blipFill>
        <p:spPr bwMode="auto">
          <a:xfrm>
            <a:off x="1081825" y="811368"/>
            <a:ext cx="8165206" cy="52288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66326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962</Words>
  <Application>Microsoft Office PowerPoint</Application>
  <PresentationFormat>Произвольный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Слайд 1</vt:lpstr>
      <vt:lpstr>                                 REJA:  </vt:lpstr>
      <vt:lpstr> Tekislikda to’plamlarni akslantirish va almashtirishlar</vt:lpstr>
      <vt:lpstr>Слайд 4</vt:lpstr>
      <vt:lpstr>f:X→Y akslantirishning muhim xususiy hollari bilan tanishamiz.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User</cp:lastModifiedBy>
  <cp:revision>21</cp:revision>
  <dcterms:created xsi:type="dcterms:W3CDTF">2016-04-21T15:29:20Z</dcterms:created>
  <dcterms:modified xsi:type="dcterms:W3CDTF">2016-05-17T01:38:25Z</dcterms:modified>
</cp:coreProperties>
</file>