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handoutMasterIdLst>
    <p:handoutMasterId r:id="rId3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4" r:id="rId29"/>
    <p:sldId id="285" r:id="rId30"/>
    <p:sldId id="286"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B40118-C4C0-40B1-B364-651DDE0D2685}" type="datetimeFigureOut">
              <a:rPr lang="ru-RU" smtClean="0"/>
              <a:t>17.05.2016</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9B25CC-B7EF-4934-9516-91748893B3B8}" type="slidenum">
              <a:rPr lang="ru-RU" smtClean="0"/>
              <a:t>‹#›</a:t>
            </a:fld>
            <a:endParaRPr lang="ru-RU"/>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77BD203-9E03-4EDF-A1D3-A8D5433439A9}" type="datetimeFigureOut">
              <a:rPr lang="ru-RU" smtClean="0"/>
              <a:pPr/>
              <a:t>17.05.2016</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7A8E168-C222-4B5D-9099-146BC12AC1D1}" type="slidenum">
              <a:rPr lang="ru-RU" smtClean="0"/>
              <a:pPr/>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77BD203-9E03-4EDF-A1D3-A8D5433439A9}" type="datetimeFigureOut">
              <a:rPr lang="ru-RU" smtClean="0"/>
              <a:pPr/>
              <a:t>17.05.2016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7A8E168-C222-4B5D-9099-146BC12AC1D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77BD203-9E03-4EDF-A1D3-A8D5433439A9}" type="datetimeFigureOut">
              <a:rPr lang="ru-RU" smtClean="0"/>
              <a:pPr/>
              <a:t>17.05.2016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7A8E168-C222-4B5D-9099-146BC12AC1D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77BD203-9E03-4EDF-A1D3-A8D5433439A9}" type="datetimeFigureOut">
              <a:rPr lang="ru-RU" smtClean="0"/>
              <a:pPr/>
              <a:t>17.05.2016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7A8E168-C222-4B5D-9099-146BC12AC1D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77BD203-9E03-4EDF-A1D3-A8D5433439A9}" type="datetimeFigureOut">
              <a:rPr lang="ru-RU" smtClean="0"/>
              <a:pPr/>
              <a:t>17.05.2016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7A8E168-C222-4B5D-9099-146BC12AC1D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377BD203-9E03-4EDF-A1D3-A8D5433439A9}" type="datetimeFigureOut">
              <a:rPr lang="ru-RU" smtClean="0"/>
              <a:pPr/>
              <a:t>17.05.2016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7A8E168-C222-4B5D-9099-146BC12AC1D1}" type="slidenum">
              <a:rPr lang="ru-RU" smtClean="0"/>
              <a:pPr/>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77BD203-9E03-4EDF-A1D3-A8D5433439A9}" type="datetimeFigureOut">
              <a:rPr lang="ru-RU" smtClean="0"/>
              <a:pPr/>
              <a:t>17.05.2016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7A8E168-C222-4B5D-9099-146BC12AC1D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377BD203-9E03-4EDF-A1D3-A8D5433439A9}" type="datetimeFigureOut">
              <a:rPr lang="ru-RU" smtClean="0"/>
              <a:pPr/>
              <a:t>17.05.2016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7A8E168-C222-4B5D-9099-146BC12AC1D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BD203-9E03-4EDF-A1D3-A8D5433439A9}" type="datetimeFigureOut">
              <a:rPr lang="ru-RU" smtClean="0"/>
              <a:pPr/>
              <a:t>17.05.2016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7A8E168-C222-4B5D-9099-146BC12AC1D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77BD203-9E03-4EDF-A1D3-A8D5433439A9}" type="datetimeFigureOut">
              <a:rPr lang="ru-RU" smtClean="0"/>
              <a:pPr/>
              <a:t>17.05.2016</a:t>
            </a:fld>
            <a:endParaRPr lang="ru-RU"/>
          </a:p>
        </p:txBody>
      </p:sp>
      <p:sp>
        <p:nvSpPr>
          <p:cNvPr id="7" name="Slide Number Placeholder 6"/>
          <p:cNvSpPr>
            <a:spLocks noGrp="1"/>
          </p:cNvSpPr>
          <p:nvPr>
            <p:ph type="sldNum" sz="quarter" idx="12"/>
          </p:nvPr>
        </p:nvSpPr>
        <p:spPr/>
        <p:txBody>
          <a:bodyPr/>
          <a:lstStyle/>
          <a:p>
            <a:fld id="{87A8E168-C222-4B5D-9099-146BC12AC1D1}" type="slidenum">
              <a:rPr lang="ru-RU" smtClean="0"/>
              <a:pPr/>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77BD203-9E03-4EDF-A1D3-A8D5433439A9}" type="datetimeFigureOut">
              <a:rPr lang="ru-RU" smtClean="0"/>
              <a:pPr/>
              <a:t>17.05.2016</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87A8E168-C222-4B5D-9099-146BC12AC1D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377BD203-9E03-4EDF-A1D3-A8D5433439A9}" type="datetimeFigureOut">
              <a:rPr lang="ru-RU" smtClean="0"/>
              <a:pPr/>
              <a:t>17.05.2016</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7A8E168-C222-4B5D-9099-146BC12AC1D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2420888"/>
            <a:ext cx="7129779" cy="2664296"/>
          </a:xfrm>
        </p:spPr>
        <p:txBody>
          <a:bodyPr>
            <a:normAutofit fontScale="90000"/>
          </a:bodyPr>
          <a:lstStyle/>
          <a:p>
            <a:pPr algn="ctr"/>
            <a:r>
              <a:rPr lang="en-US" sz="1800" dirty="0" smtClean="0">
                <a:solidFill>
                  <a:srgbClr val="003300"/>
                </a:solidFill>
                <a:latin typeface="Times New Roman" pitchFamily="18" charset="0"/>
                <a:cs typeface="Times New Roman" pitchFamily="18" charset="0"/>
              </a:rPr>
              <a:t/>
            </a:r>
            <a:br>
              <a:rPr lang="en-US" sz="1800" dirty="0" smtClean="0">
                <a:solidFill>
                  <a:srgbClr val="003300"/>
                </a:solidFill>
                <a:latin typeface="Times New Roman" pitchFamily="18" charset="0"/>
                <a:cs typeface="Times New Roman" pitchFamily="18" charset="0"/>
              </a:rPr>
            </a:br>
            <a:r>
              <a:rPr lang="en-US" sz="1800" dirty="0">
                <a:solidFill>
                  <a:srgbClr val="003300"/>
                </a:solidFill>
                <a:latin typeface="Times New Roman" pitchFamily="18" charset="0"/>
                <a:cs typeface="Times New Roman" pitchFamily="18" charset="0"/>
              </a:rPr>
              <a:t/>
            </a:r>
            <a:br>
              <a:rPr lang="en-US" sz="1800" dirty="0">
                <a:solidFill>
                  <a:srgbClr val="003300"/>
                </a:solidFill>
                <a:latin typeface="Times New Roman" pitchFamily="18" charset="0"/>
                <a:cs typeface="Times New Roman" pitchFamily="18" charset="0"/>
              </a:rPr>
            </a:br>
            <a:r>
              <a:rPr lang="en-US" sz="1800" dirty="0" smtClean="0">
                <a:solidFill>
                  <a:srgbClr val="003300"/>
                </a:solidFill>
                <a:latin typeface="Times New Roman" pitchFamily="18" charset="0"/>
                <a:cs typeface="Times New Roman" pitchFamily="18" charset="0"/>
              </a:rPr>
              <a:t/>
            </a:r>
            <a:br>
              <a:rPr lang="en-US" sz="1800" dirty="0" smtClean="0">
                <a:solidFill>
                  <a:srgbClr val="003300"/>
                </a:solidFill>
                <a:latin typeface="Times New Roman" pitchFamily="18" charset="0"/>
                <a:cs typeface="Times New Roman" pitchFamily="18" charset="0"/>
              </a:rPr>
            </a:br>
            <a:r>
              <a:rPr lang="en-US" sz="1800" dirty="0">
                <a:solidFill>
                  <a:srgbClr val="003300"/>
                </a:solidFill>
                <a:latin typeface="Times New Roman" pitchFamily="18" charset="0"/>
                <a:cs typeface="Times New Roman" pitchFamily="18" charset="0"/>
              </a:rPr>
              <a:t/>
            </a:r>
            <a:br>
              <a:rPr lang="en-US" sz="1800" dirty="0">
                <a:solidFill>
                  <a:srgbClr val="003300"/>
                </a:solidFill>
                <a:latin typeface="Times New Roman" pitchFamily="18" charset="0"/>
                <a:cs typeface="Times New Roman" pitchFamily="18" charset="0"/>
              </a:rPr>
            </a:br>
            <a:r>
              <a:rPr lang="en-US" sz="1800" dirty="0" smtClean="0">
                <a:solidFill>
                  <a:srgbClr val="003300"/>
                </a:solidFill>
                <a:latin typeface="Times New Roman" pitchFamily="18" charset="0"/>
                <a:cs typeface="Times New Roman" pitchFamily="18" charset="0"/>
              </a:rPr>
              <a:t/>
            </a:r>
            <a:br>
              <a:rPr lang="en-US" sz="1800" dirty="0" smtClean="0">
                <a:solidFill>
                  <a:srgbClr val="003300"/>
                </a:solidFill>
                <a:latin typeface="Times New Roman" pitchFamily="18" charset="0"/>
                <a:cs typeface="Times New Roman" pitchFamily="18" charset="0"/>
              </a:rPr>
            </a:br>
            <a:r>
              <a:rPr lang="en-US" sz="1800" dirty="0">
                <a:solidFill>
                  <a:srgbClr val="003300"/>
                </a:solidFill>
                <a:latin typeface="Times New Roman" pitchFamily="18" charset="0"/>
                <a:cs typeface="Times New Roman" pitchFamily="18" charset="0"/>
              </a:rPr>
              <a:t/>
            </a:r>
            <a:br>
              <a:rPr lang="en-US" sz="1800" dirty="0">
                <a:solidFill>
                  <a:srgbClr val="003300"/>
                </a:solidFill>
                <a:latin typeface="Times New Roman" pitchFamily="18" charset="0"/>
                <a:cs typeface="Times New Roman" pitchFamily="18" charset="0"/>
              </a:rPr>
            </a:br>
            <a:r>
              <a:rPr lang="en-US" sz="1800" dirty="0" smtClean="0">
                <a:solidFill>
                  <a:srgbClr val="003300"/>
                </a:solidFill>
                <a:latin typeface="Times New Roman" pitchFamily="18" charset="0"/>
                <a:cs typeface="Times New Roman" pitchFamily="18" charset="0"/>
              </a:rPr>
              <a:t/>
            </a:r>
            <a:br>
              <a:rPr lang="en-US" sz="1800" dirty="0" smtClean="0">
                <a:solidFill>
                  <a:srgbClr val="003300"/>
                </a:solidFill>
                <a:latin typeface="Times New Roman" pitchFamily="18" charset="0"/>
                <a:cs typeface="Times New Roman" pitchFamily="18" charset="0"/>
              </a:rPr>
            </a:br>
            <a:r>
              <a:rPr lang="en-US" sz="1800" dirty="0">
                <a:solidFill>
                  <a:srgbClr val="003300"/>
                </a:solidFill>
                <a:latin typeface="Times New Roman" pitchFamily="18" charset="0"/>
                <a:cs typeface="Times New Roman" pitchFamily="18" charset="0"/>
              </a:rPr>
              <a:t/>
            </a:r>
            <a:br>
              <a:rPr lang="en-US" sz="1800" dirty="0">
                <a:solidFill>
                  <a:srgbClr val="003300"/>
                </a:solidFill>
                <a:latin typeface="Times New Roman" pitchFamily="18" charset="0"/>
                <a:cs typeface="Times New Roman" pitchFamily="18" charset="0"/>
              </a:rPr>
            </a:br>
            <a:r>
              <a:rPr lang="en-US" sz="1800" dirty="0" smtClean="0">
                <a:solidFill>
                  <a:srgbClr val="003300"/>
                </a:solidFill>
                <a:latin typeface="Times New Roman" pitchFamily="18" charset="0"/>
                <a:cs typeface="Times New Roman" pitchFamily="18" charset="0"/>
              </a:rPr>
              <a:t/>
            </a:r>
            <a:br>
              <a:rPr lang="en-US" sz="1800" dirty="0" smtClean="0">
                <a:solidFill>
                  <a:srgbClr val="003300"/>
                </a:solidFill>
                <a:latin typeface="Times New Roman" pitchFamily="18" charset="0"/>
                <a:cs typeface="Times New Roman" pitchFamily="18" charset="0"/>
              </a:rPr>
            </a:br>
            <a:r>
              <a:rPr lang="en-US" sz="1800" dirty="0">
                <a:solidFill>
                  <a:srgbClr val="003300"/>
                </a:solidFill>
                <a:latin typeface="Times New Roman" pitchFamily="18" charset="0"/>
                <a:cs typeface="Times New Roman" pitchFamily="18" charset="0"/>
              </a:rPr>
              <a:t/>
            </a:r>
            <a:br>
              <a:rPr lang="en-US" sz="1800" dirty="0">
                <a:solidFill>
                  <a:srgbClr val="003300"/>
                </a:solidFill>
                <a:latin typeface="Times New Roman" pitchFamily="18" charset="0"/>
                <a:cs typeface="Times New Roman" pitchFamily="18" charset="0"/>
              </a:rPr>
            </a:br>
            <a:r>
              <a:rPr lang="en-US" sz="1800" dirty="0" smtClean="0">
                <a:solidFill>
                  <a:srgbClr val="003300"/>
                </a:solidFill>
                <a:latin typeface="Times New Roman" pitchFamily="18" charset="0"/>
                <a:cs typeface="Times New Roman" pitchFamily="18" charset="0"/>
              </a:rPr>
              <a:t/>
            </a:r>
            <a:br>
              <a:rPr lang="en-US" sz="1800" dirty="0" smtClean="0">
                <a:solidFill>
                  <a:srgbClr val="003300"/>
                </a:solidFill>
                <a:latin typeface="Times New Roman" pitchFamily="18" charset="0"/>
                <a:cs typeface="Times New Roman" pitchFamily="18" charset="0"/>
              </a:rPr>
            </a:br>
            <a:r>
              <a:rPr lang="en-US" sz="1800" dirty="0">
                <a:solidFill>
                  <a:srgbClr val="003300"/>
                </a:solidFill>
                <a:latin typeface="Times New Roman" pitchFamily="18" charset="0"/>
                <a:cs typeface="Times New Roman" pitchFamily="18" charset="0"/>
              </a:rPr>
              <a:t/>
            </a:r>
            <a:br>
              <a:rPr lang="en-US" sz="1800" dirty="0">
                <a:solidFill>
                  <a:srgbClr val="003300"/>
                </a:solidFill>
                <a:latin typeface="Times New Roman" pitchFamily="18" charset="0"/>
                <a:cs typeface="Times New Roman" pitchFamily="18" charset="0"/>
              </a:rPr>
            </a:br>
            <a:r>
              <a:rPr lang="en-US" sz="1800" dirty="0" smtClean="0">
                <a:solidFill>
                  <a:srgbClr val="003300"/>
                </a:solidFill>
                <a:latin typeface="Times New Roman" pitchFamily="18" charset="0"/>
                <a:cs typeface="Times New Roman" pitchFamily="18" charset="0"/>
              </a:rPr>
              <a:t/>
            </a:r>
            <a:br>
              <a:rPr lang="en-US" sz="1800" dirty="0" smtClean="0">
                <a:solidFill>
                  <a:srgbClr val="003300"/>
                </a:solidFill>
                <a:latin typeface="Times New Roman" pitchFamily="18" charset="0"/>
                <a:cs typeface="Times New Roman" pitchFamily="18" charset="0"/>
              </a:rPr>
            </a:br>
            <a:r>
              <a:rPr lang="en-US" sz="1800" dirty="0">
                <a:solidFill>
                  <a:srgbClr val="003300"/>
                </a:solidFill>
                <a:latin typeface="Times New Roman" pitchFamily="18" charset="0"/>
                <a:cs typeface="Times New Roman" pitchFamily="18" charset="0"/>
              </a:rPr>
              <a:t/>
            </a:r>
            <a:br>
              <a:rPr lang="en-US" sz="1800" dirty="0">
                <a:solidFill>
                  <a:srgbClr val="003300"/>
                </a:solidFill>
                <a:latin typeface="Times New Roman" pitchFamily="18" charset="0"/>
                <a:cs typeface="Times New Roman" pitchFamily="18" charset="0"/>
              </a:rPr>
            </a:br>
            <a:r>
              <a:rPr lang="en-US" sz="1800" dirty="0" smtClean="0">
                <a:solidFill>
                  <a:srgbClr val="003300"/>
                </a:solidFill>
                <a:latin typeface="Times New Roman" pitchFamily="18" charset="0"/>
                <a:cs typeface="Times New Roman" pitchFamily="18" charset="0"/>
              </a:rPr>
              <a:t/>
            </a:r>
            <a:br>
              <a:rPr lang="en-US" sz="1800" dirty="0" smtClean="0">
                <a:solidFill>
                  <a:srgbClr val="003300"/>
                </a:solidFill>
                <a:latin typeface="Times New Roman" pitchFamily="18" charset="0"/>
                <a:cs typeface="Times New Roman" pitchFamily="18" charset="0"/>
              </a:rPr>
            </a:br>
            <a:r>
              <a:rPr lang="en-US" sz="1800" dirty="0">
                <a:solidFill>
                  <a:srgbClr val="003300"/>
                </a:solidFill>
                <a:latin typeface="Times New Roman" pitchFamily="18" charset="0"/>
                <a:cs typeface="Times New Roman" pitchFamily="18" charset="0"/>
              </a:rPr>
              <a:t/>
            </a:r>
            <a:br>
              <a:rPr lang="en-US" sz="1800" dirty="0">
                <a:solidFill>
                  <a:srgbClr val="003300"/>
                </a:solidFill>
                <a:latin typeface="Times New Roman" pitchFamily="18" charset="0"/>
                <a:cs typeface="Times New Roman" pitchFamily="18" charset="0"/>
              </a:rPr>
            </a:br>
            <a:r>
              <a:rPr lang="en-US" sz="1800" dirty="0" smtClean="0">
                <a:solidFill>
                  <a:srgbClr val="003300"/>
                </a:solidFill>
                <a:latin typeface="Times New Roman" pitchFamily="18" charset="0"/>
                <a:cs typeface="Times New Roman" pitchFamily="18" charset="0"/>
              </a:rPr>
              <a:t/>
            </a:r>
            <a:br>
              <a:rPr lang="en-US" sz="1800" dirty="0" smtClean="0">
                <a:solidFill>
                  <a:srgbClr val="003300"/>
                </a:solidFill>
                <a:latin typeface="Times New Roman" pitchFamily="18" charset="0"/>
                <a:cs typeface="Times New Roman" pitchFamily="18" charset="0"/>
              </a:rPr>
            </a:br>
            <a:r>
              <a:rPr lang="en-US" sz="1800" dirty="0">
                <a:solidFill>
                  <a:srgbClr val="003300"/>
                </a:solidFill>
                <a:latin typeface="Times New Roman" pitchFamily="18" charset="0"/>
                <a:cs typeface="Times New Roman" pitchFamily="18" charset="0"/>
              </a:rPr>
              <a:t/>
            </a:r>
            <a:br>
              <a:rPr lang="en-US" sz="1800" dirty="0">
                <a:solidFill>
                  <a:srgbClr val="003300"/>
                </a:solidFill>
                <a:latin typeface="Times New Roman" pitchFamily="18" charset="0"/>
                <a:cs typeface="Times New Roman" pitchFamily="18" charset="0"/>
              </a:rPr>
            </a:br>
            <a:r>
              <a:rPr lang="en-US" sz="1800" dirty="0" smtClean="0">
                <a:solidFill>
                  <a:srgbClr val="003300"/>
                </a:solidFill>
                <a:latin typeface="Times New Roman" pitchFamily="18" charset="0"/>
                <a:cs typeface="Times New Roman" pitchFamily="18" charset="0"/>
              </a:rPr>
              <a:t/>
            </a:r>
            <a:br>
              <a:rPr lang="en-US" sz="1800" dirty="0" smtClean="0">
                <a:solidFill>
                  <a:srgbClr val="003300"/>
                </a:solidFill>
                <a:latin typeface="Times New Roman" pitchFamily="18" charset="0"/>
                <a:cs typeface="Times New Roman" pitchFamily="18" charset="0"/>
              </a:rPr>
            </a:br>
            <a:r>
              <a:rPr lang="en-US" sz="1800" dirty="0">
                <a:solidFill>
                  <a:srgbClr val="003300"/>
                </a:solidFill>
                <a:latin typeface="Times New Roman" pitchFamily="18" charset="0"/>
                <a:cs typeface="Times New Roman" pitchFamily="18" charset="0"/>
              </a:rPr>
              <a:t/>
            </a:r>
            <a:br>
              <a:rPr lang="en-US" sz="1800" dirty="0">
                <a:solidFill>
                  <a:srgbClr val="003300"/>
                </a:solidFill>
                <a:latin typeface="Times New Roman" pitchFamily="18" charset="0"/>
                <a:cs typeface="Times New Roman" pitchFamily="18" charset="0"/>
              </a:rPr>
            </a:br>
            <a:r>
              <a:rPr lang="en-US" sz="1800" dirty="0" smtClean="0">
                <a:solidFill>
                  <a:srgbClr val="003300"/>
                </a:solidFill>
                <a:latin typeface="Times New Roman" pitchFamily="18" charset="0"/>
                <a:cs typeface="Times New Roman" pitchFamily="18" charset="0"/>
              </a:rPr>
              <a:t/>
            </a:r>
            <a:br>
              <a:rPr lang="en-US" sz="1800" dirty="0" smtClean="0">
                <a:solidFill>
                  <a:srgbClr val="003300"/>
                </a:solidFill>
                <a:latin typeface="Times New Roman" pitchFamily="18" charset="0"/>
                <a:cs typeface="Times New Roman" pitchFamily="18" charset="0"/>
              </a:rPr>
            </a:br>
            <a:r>
              <a:rPr lang="en-US" sz="1800" dirty="0">
                <a:solidFill>
                  <a:srgbClr val="003300"/>
                </a:solidFill>
                <a:latin typeface="Times New Roman" pitchFamily="18" charset="0"/>
                <a:cs typeface="Times New Roman" pitchFamily="18" charset="0"/>
              </a:rPr>
              <a:t/>
            </a:r>
            <a:br>
              <a:rPr lang="en-US" sz="1800" dirty="0">
                <a:solidFill>
                  <a:srgbClr val="003300"/>
                </a:solidFill>
                <a:latin typeface="Times New Roman" pitchFamily="18" charset="0"/>
                <a:cs typeface="Times New Roman" pitchFamily="18" charset="0"/>
              </a:rPr>
            </a:br>
            <a:r>
              <a:rPr lang="en-US" sz="1800" dirty="0" smtClean="0">
                <a:solidFill>
                  <a:srgbClr val="003300"/>
                </a:solidFill>
                <a:latin typeface="Times New Roman" pitchFamily="18" charset="0"/>
                <a:cs typeface="Times New Roman" pitchFamily="18" charset="0"/>
              </a:rPr>
              <a:t/>
            </a:r>
            <a:br>
              <a:rPr lang="en-US" sz="1800" dirty="0" smtClean="0">
                <a:solidFill>
                  <a:srgbClr val="003300"/>
                </a:solidFill>
                <a:latin typeface="Times New Roman" pitchFamily="18" charset="0"/>
                <a:cs typeface="Times New Roman" pitchFamily="18" charset="0"/>
              </a:rPr>
            </a:br>
            <a:r>
              <a:rPr lang="en-US" sz="1800" dirty="0">
                <a:solidFill>
                  <a:srgbClr val="003300"/>
                </a:solidFill>
                <a:latin typeface="Times New Roman" pitchFamily="18" charset="0"/>
                <a:cs typeface="Times New Roman" pitchFamily="18" charset="0"/>
              </a:rPr>
              <a:t/>
            </a:r>
            <a:br>
              <a:rPr lang="en-US" sz="1800" dirty="0">
                <a:solidFill>
                  <a:srgbClr val="003300"/>
                </a:solidFill>
                <a:latin typeface="Times New Roman" pitchFamily="18" charset="0"/>
                <a:cs typeface="Times New Roman" pitchFamily="18" charset="0"/>
              </a:rPr>
            </a:br>
            <a:r>
              <a:rPr lang="en-US" sz="1800" dirty="0" smtClean="0">
                <a:solidFill>
                  <a:srgbClr val="003300"/>
                </a:solidFill>
                <a:latin typeface="Times New Roman" pitchFamily="18" charset="0"/>
                <a:cs typeface="Times New Roman" pitchFamily="18" charset="0"/>
              </a:rPr>
              <a:t/>
            </a:r>
            <a:br>
              <a:rPr lang="en-US" sz="1800" dirty="0" smtClean="0">
                <a:solidFill>
                  <a:srgbClr val="003300"/>
                </a:solidFill>
                <a:latin typeface="Times New Roman" pitchFamily="18" charset="0"/>
                <a:cs typeface="Times New Roman" pitchFamily="18" charset="0"/>
              </a:rPr>
            </a:br>
            <a:r>
              <a:rPr lang="en-US" sz="1800" dirty="0">
                <a:solidFill>
                  <a:srgbClr val="003300"/>
                </a:solidFill>
                <a:latin typeface="Times New Roman" pitchFamily="18" charset="0"/>
                <a:cs typeface="Times New Roman" pitchFamily="18" charset="0"/>
              </a:rPr>
              <a:t/>
            </a:r>
            <a:br>
              <a:rPr lang="en-US" sz="1800" dirty="0">
                <a:solidFill>
                  <a:srgbClr val="003300"/>
                </a:solidFill>
                <a:latin typeface="Times New Roman" pitchFamily="18" charset="0"/>
                <a:cs typeface="Times New Roman" pitchFamily="18" charset="0"/>
              </a:rPr>
            </a:br>
            <a:r>
              <a:rPr lang="en-US" sz="1800" dirty="0" smtClean="0">
                <a:solidFill>
                  <a:srgbClr val="003300"/>
                </a:solidFill>
                <a:latin typeface="Times New Roman" pitchFamily="18" charset="0"/>
                <a:cs typeface="Times New Roman" pitchFamily="18" charset="0"/>
              </a:rPr>
              <a:t/>
            </a:r>
            <a:br>
              <a:rPr lang="en-US" sz="1800" dirty="0" smtClean="0">
                <a:solidFill>
                  <a:srgbClr val="003300"/>
                </a:solidFill>
                <a:latin typeface="Times New Roman" pitchFamily="18" charset="0"/>
                <a:cs typeface="Times New Roman" pitchFamily="18" charset="0"/>
              </a:rPr>
            </a:br>
            <a:r>
              <a:rPr lang="en-US" sz="1800" dirty="0">
                <a:solidFill>
                  <a:srgbClr val="003300"/>
                </a:solidFill>
                <a:latin typeface="Times New Roman" pitchFamily="18" charset="0"/>
                <a:cs typeface="Times New Roman" pitchFamily="18" charset="0"/>
              </a:rPr>
              <a:t/>
            </a:r>
            <a:br>
              <a:rPr lang="en-US" sz="1800" dirty="0">
                <a:solidFill>
                  <a:srgbClr val="003300"/>
                </a:solidFill>
                <a:latin typeface="Times New Roman" pitchFamily="18" charset="0"/>
                <a:cs typeface="Times New Roman" pitchFamily="18" charset="0"/>
              </a:rPr>
            </a:br>
            <a:r>
              <a:rPr lang="en-US" sz="1800" dirty="0" smtClean="0">
                <a:solidFill>
                  <a:srgbClr val="003300"/>
                </a:solidFill>
                <a:latin typeface="Times New Roman" pitchFamily="18" charset="0"/>
                <a:cs typeface="Times New Roman" pitchFamily="18" charset="0"/>
              </a:rPr>
              <a:t/>
            </a:r>
            <a:br>
              <a:rPr lang="en-US" sz="1800" dirty="0" smtClean="0">
                <a:solidFill>
                  <a:srgbClr val="003300"/>
                </a:solidFill>
                <a:latin typeface="Times New Roman" pitchFamily="18" charset="0"/>
                <a:cs typeface="Times New Roman" pitchFamily="18" charset="0"/>
              </a:rPr>
            </a:br>
            <a:r>
              <a:rPr lang="en-US" sz="1800" dirty="0">
                <a:solidFill>
                  <a:srgbClr val="003300"/>
                </a:solidFill>
                <a:latin typeface="Times New Roman" pitchFamily="18" charset="0"/>
                <a:cs typeface="Times New Roman" pitchFamily="18" charset="0"/>
              </a:rPr>
              <a:t/>
            </a:r>
            <a:br>
              <a:rPr lang="en-US" sz="1800" dirty="0">
                <a:solidFill>
                  <a:srgbClr val="003300"/>
                </a:solidFill>
                <a:latin typeface="Times New Roman" pitchFamily="18" charset="0"/>
                <a:cs typeface="Times New Roman" pitchFamily="18" charset="0"/>
              </a:rPr>
            </a:br>
            <a:r>
              <a:rPr lang="en-US" sz="1800" dirty="0" smtClean="0">
                <a:solidFill>
                  <a:srgbClr val="003300"/>
                </a:solidFill>
                <a:latin typeface="Times New Roman" pitchFamily="18" charset="0"/>
                <a:cs typeface="Times New Roman" pitchFamily="18" charset="0"/>
              </a:rPr>
              <a:t/>
            </a:r>
            <a:br>
              <a:rPr lang="en-US" sz="1800" dirty="0" smtClean="0">
                <a:solidFill>
                  <a:srgbClr val="003300"/>
                </a:solidFill>
                <a:latin typeface="Times New Roman" pitchFamily="18" charset="0"/>
                <a:cs typeface="Times New Roman" pitchFamily="18" charset="0"/>
              </a:rPr>
            </a:br>
            <a:r>
              <a:rPr lang="en-US" sz="1800" dirty="0">
                <a:solidFill>
                  <a:srgbClr val="003300"/>
                </a:solidFill>
                <a:latin typeface="Times New Roman" pitchFamily="18" charset="0"/>
                <a:cs typeface="Times New Roman" pitchFamily="18" charset="0"/>
              </a:rPr>
              <a:t/>
            </a:r>
            <a:br>
              <a:rPr lang="en-US" sz="1800" dirty="0">
                <a:solidFill>
                  <a:srgbClr val="003300"/>
                </a:solidFill>
                <a:latin typeface="Times New Roman" pitchFamily="18" charset="0"/>
                <a:cs typeface="Times New Roman" pitchFamily="18" charset="0"/>
              </a:rPr>
            </a:br>
            <a:r>
              <a:rPr lang="en-US" sz="1800" dirty="0" smtClean="0">
                <a:solidFill>
                  <a:srgbClr val="003300"/>
                </a:solidFill>
                <a:latin typeface="Times New Roman" pitchFamily="18" charset="0"/>
                <a:cs typeface="Times New Roman" pitchFamily="18" charset="0"/>
              </a:rPr>
              <a:t/>
            </a:r>
            <a:br>
              <a:rPr lang="en-US" sz="1800" dirty="0" smtClean="0">
                <a:solidFill>
                  <a:srgbClr val="003300"/>
                </a:solidFill>
                <a:latin typeface="Times New Roman" pitchFamily="18" charset="0"/>
                <a:cs typeface="Times New Roman" pitchFamily="18" charset="0"/>
              </a:rPr>
            </a:br>
            <a:r>
              <a:rPr lang="en-US" sz="1800" dirty="0">
                <a:solidFill>
                  <a:srgbClr val="003300"/>
                </a:solidFill>
                <a:latin typeface="Times New Roman" pitchFamily="18" charset="0"/>
                <a:cs typeface="Times New Roman" pitchFamily="18" charset="0"/>
              </a:rPr>
              <a:t/>
            </a:r>
            <a:br>
              <a:rPr lang="en-US" sz="1800" dirty="0">
                <a:solidFill>
                  <a:srgbClr val="003300"/>
                </a:solidFill>
                <a:latin typeface="Times New Roman" pitchFamily="18" charset="0"/>
                <a:cs typeface="Times New Roman" pitchFamily="18" charset="0"/>
              </a:rPr>
            </a:br>
            <a:r>
              <a:rPr lang="en-US" sz="1800" dirty="0" smtClean="0">
                <a:solidFill>
                  <a:srgbClr val="003300"/>
                </a:solidFill>
                <a:latin typeface="Times New Roman" pitchFamily="18" charset="0"/>
                <a:cs typeface="Times New Roman" pitchFamily="18" charset="0"/>
              </a:rPr>
              <a:t/>
            </a:r>
            <a:br>
              <a:rPr lang="en-US" sz="1800" dirty="0" smtClean="0">
                <a:solidFill>
                  <a:srgbClr val="003300"/>
                </a:solidFill>
                <a:latin typeface="Times New Roman" pitchFamily="18" charset="0"/>
                <a:cs typeface="Times New Roman" pitchFamily="18" charset="0"/>
              </a:rPr>
            </a:br>
            <a:r>
              <a:rPr lang="en-US" sz="1800" dirty="0">
                <a:solidFill>
                  <a:srgbClr val="003300"/>
                </a:solidFill>
                <a:latin typeface="Times New Roman" pitchFamily="18" charset="0"/>
                <a:cs typeface="Times New Roman" pitchFamily="18" charset="0"/>
              </a:rPr>
              <a:t/>
            </a:r>
            <a:br>
              <a:rPr lang="en-US" sz="1800" dirty="0">
                <a:solidFill>
                  <a:srgbClr val="003300"/>
                </a:solidFill>
                <a:latin typeface="Times New Roman" pitchFamily="18" charset="0"/>
                <a:cs typeface="Times New Roman" pitchFamily="18" charset="0"/>
              </a:rPr>
            </a:br>
            <a:r>
              <a:rPr lang="en-US" sz="1800" dirty="0" smtClean="0">
                <a:solidFill>
                  <a:srgbClr val="003300"/>
                </a:solidFill>
                <a:latin typeface="Times New Roman" pitchFamily="18" charset="0"/>
                <a:cs typeface="Times New Roman" pitchFamily="18" charset="0"/>
              </a:rPr>
              <a:t/>
            </a:r>
            <a:br>
              <a:rPr lang="en-US" sz="1800" dirty="0" smtClean="0">
                <a:solidFill>
                  <a:srgbClr val="003300"/>
                </a:solidFill>
                <a:latin typeface="Times New Roman" pitchFamily="18" charset="0"/>
                <a:cs typeface="Times New Roman" pitchFamily="18" charset="0"/>
              </a:rPr>
            </a:br>
            <a:r>
              <a:rPr lang="en-US" sz="1800" dirty="0">
                <a:solidFill>
                  <a:srgbClr val="003300"/>
                </a:solidFill>
                <a:latin typeface="Times New Roman" pitchFamily="18" charset="0"/>
                <a:cs typeface="Times New Roman" pitchFamily="18" charset="0"/>
              </a:rPr>
              <a:t/>
            </a:r>
            <a:br>
              <a:rPr lang="en-US" sz="1800" dirty="0">
                <a:solidFill>
                  <a:srgbClr val="003300"/>
                </a:solidFill>
                <a:latin typeface="Times New Roman" pitchFamily="18" charset="0"/>
                <a:cs typeface="Times New Roman" pitchFamily="18" charset="0"/>
              </a:rPr>
            </a:br>
            <a:r>
              <a:rPr lang="en-US" sz="1800" dirty="0" smtClean="0">
                <a:solidFill>
                  <a:srgbClr val="003300"/>
                </a:solidFill>
                <a:latin typeface="Times New Roman" pitchFamily="18" charset="0"/>
                <a:cs typeface="Times New Roman" pitchFamily="18" charset="0"/>
              </a:rPr>
              <a:t/>
            </a:r>
            <a:br>
              <a:rPr lang="en-US" sz="1800" dirty="0" smtClean="0">
                <a:solidFill>
                  <a:srgbClr val="003300"/>
                </a:solidFill>
                <a:latin typeface="Times New Roman" pitchFamily="18" charset="0"/>
                <a:cs typeface="Times New Roman" pitchFamily="18" charset="0"/>
              </a:rPr>
            </a:br>
            <a:r>
              <a:rPr lang="en-US" sz="1800" dirty="0">
                <a:solidFill>
                  <a:srgbClr val="003300"/>
                </a:solidFill>
                <a:latin typeface="Times New Roman" pitchFamily="18" charset="0"/>
                <a:cs typeface="Times New Roman" pitchFamily="18" charset="0"/>
              </a:rPr>
              <a:t/>
            </a:r>
            <a:br>
              <a:rPr lang="en-US" sz="1800" dirty="0">
                <a:solidFill>
                  <a:srgbClr val="003300"/>
                </a:solidFill>
                <a:latin typeface="Times New Roman" pitchFamily="18" charset="0"/>
                <a:cs typeface="Times New Roman" pitchFamily="18" charset="0"/>
              </a:rPr>
            </a:br>
            <a:r>
              <a:rPr lang="en-US" sz="1800" dirty="0" smtClean="0">
                <a:solidFill>
                  <a:srgbClr val="003300"/>
                </a:solidFill>
                <a:latin typeface="Times New Roman" pitchFamily="18" charset="0"/>
                <a:cs typeface="Times New Roman" pitchFamily="18" charset="0"/>
              </a:rPr>
              <a:t/>
            </a:r>
            <a:br>
              <a:rPr lang="en-US" sz="1800" dirty="0" smtClean="0">
                <a:solidFill>
                  <a:srgbClr val="003300"/>
                </a:solidFill>
                <a:latin typeface="Times New Roman" pitchFamily="18" charset="0"/>
                <a:cs typeface="Times New Roman" pitchFamily="18" charset="0"/>
              </a:rPr>
            </a:br>
            <a:r>
              <a:rPr lang="en-US" sz="1800" dirty="0">
                <a:solidFill>
                  <a:srgbClr val="003300"/>
                </a:solidFill>
                <a:latin typeface="Times New Roman" pitchFamily="18" charset="0"/>
                <a:cs typeface="Times New Roman" pitchFamily="18" charset="0"/>
              </a:rPr>
              <a:t/>
            </a:r>
            <a:br>
              <a:rPr lang="en-US" sz="1800" dirty="0">
                <a:solidFill>
                  <a:srgbClr val="003300"/>
                </a:solidFill>
                <a:latin typeface="Times New Roman" pitchFamily="18" charset="0"/>
                <a:cs typeface="Times New Roman" pitchFamily="18" charset="0"/>
              </a:rPr>
            </a:br>
            <a:r>
              <a:rPr lang="en-US" sz="1800" dirty="0" smtClean="0">
                <a:solidFill>
                  <a:srgbClr val="003300"/>
                </a:solidFill>
                <a:latin typeface="Times New Roman" pitchFamily="18" charset="0"/>
                <a:cs typeface="Times New Roman" pitchFamily="18" charset="0"/>
              </a:rPr>
              <a:t/>
            </a:r>
            <a:br>
              <a:rPr lang="en-US" sz="1800" dirty="0" smtClean="0">
                <a:solidFill>
                  <a:srgbClr val="003300"/>
                </a:solidFill>
                <a:latin typeface="Times New Roman" pitchFamily="18" charset="0"/>
                <a:cs typeface="Times New Roman" pitchFamily="18" charset="0"/>
              </a:rPr>
            </a:br>
            <a:r>
              <a:rPr lang="en-US" sz="1800" dirty="0">
                <a:solidFill>
                  <a:srgbClr val="003300"/>
                </a:solidFill>
                <a:latin typeface="Times New Roman" pitchFamily="18" charset="0"/>
                <a:cs typeface="Times New Roman" pitchFamily="18" charset="0"/>
              </a:rPr>
              <a:t/>
            </a:r>
            <a:br>
              <a:rPr lang="en-US" sz="1800" dirty="0">
                <a:solidFill>
                  <a:srgbClr val="003300"/>
                </a:solidFill>
                <a:latin typeface="Times New Roman" pitchFamily="18" charset="0"/>
                <a:cs typeface="Times New Roman" pitchFamily="18" charset="0"/>
              </a:rPr>
            </a:br>
            <a:r>
              <a:rPr lang="en-US" sz="1800" dirty="0" smtClean="0">
                <a:solidFill>
                  <a:srgbClr val="003300"/>
                </a:solidFill>
                <a:latin typeface="Times New Roman" pitchFamily="18" charset="0"/>
                <a:cs typeface="Times New Roman" pitchFamily="18" charset="0"/>
              </a:rPr>
              <a:t/>
            </a:r>
            <a:br>
              <a:rPr lang="en-US" sz="1800" dirty="0" smtClean="0">
                <a:solidFill>
                  <a:srgbClr val="003300"/>
                </a:solidFill>
                <a:latin typeface="Times New Roman" pitchFamily="18" charset="0"/>
                <a:cs typeface="Times New Roman" pitchFamily="18" charset="0"/>
              </a:rPr>
            </a:br>
            <a:r>
              <a:rPr lang="en-US" sz="1800" dirty="0">
                <a:solidFill>
                  <a:srgbClr val="003300"/>
                </a:solidFill>
                <a:latin typeface="Times New Roman" pitchFamily="18" charset="0"/>
                <a:cs typeface="Times New Roman" pitchFamily="18" charset="0"/>
              </a:rPr>
              <a:t/>
            </a:r>
            <a:br>
              <a:rPr lang="en-US" sz="1800" dirty="0">
                <a:solidFill>
                  <a:srgbClr val="003300"/>
                </a:solidFill>
                <a:latin typeface="Times New Roman" pitchFamily="18" charset="0"/>
                <a:cs typeface="Times New Roman" pitchFamily="18" charset="0"/>
              </a:rPr>
            </a:br>
            <a:r>
              <a:rPr lang="en-US" sz="1800" dirty="0" smtClean="0">
                <a:solidFill>
                  <a:srgbClr val="003300"/>
                </a:solidFill>
                <a:latin typeface="Times New Roman" pitchFamily="18" charset="0"/>
                <a:cs typeface="Times New Roman" pitchFamily="18" charset="0"/>
              </a:rPr>
              <a:t/>
            </a:r>
            <a:br>
              <a:rPr lang="en-US" sz="1800" dirty="0" smtClean="0">
                <a:solidFill>
                  <a:srgbClr val="003300"/>
                </a:solidFill>
                <a:latin typeface="Times New Roman" pitchFamily="18" charset="0"/>
                <a:cs typeface="Times New Roman" pitchFamily="18" charset="0"/>
              </a:rPr>
            </a:br>
            <a:r>
              <a:rPr lang="en-US" sz="1800" dirty="0">
                <a:solidFill>
                  <a:srgbClr val="003300"/>
                </a:solidFill>
                <a:latin typeface="Times New Roman" pitchFamily="18" charset="0"/>
                <a:cs typeface="Times New Roman" pitchFamily="18" charset="0"/>
              </a:rPr>
              <a:t/>
            </a:r>
            <a:br>
              <a:rPr lang="en-US" sz="1800" dirty="0">
                <a:solidFill>
                  <a:srgbClr val="003300"/>
                </a:solidFill>
                <a:latin typeface="Times New Roman" pitchFamily="18" charset="0"/>
                <a:cs typeface="Times New Roman" pitchFamily="18" charset="0"/>
              </a:rPr>
            </a:br>
            <a:r>
              <a:rPr lang="en-US" sz="1800" smtClean="0">
                <a:solidFill>
                  <a:srgbClr val="003300"/>
                </a:solidFill>
                <a:latin typeface="Times New Roman" pitchFamily="18" charset="0"/>
                <a:cs typeface="Times New Roman" pitchFamily="18" charset="0"/>
              </a:rPr>
              <a:t/>
            </a:r>
            <a:br>
              <a:rPr lang="en-US" sz="1800" smtClean="0">
                <a:solidFill>
                  <a:srgbClr val="003300"/>
                </a:solidFill>
                <a:latin typeface="Times New Roman" pitchFamily="18" charset="0"/>
                <a:cs typeface="Times New Roman" pitchFamily="18" charset="0"/>
              </a:rPr>
            </a:br>
            <a:r>
              <a:rPr lang="en-US" sz="1800" dirty="0" smtClean="0">
                <a:solidFill>
                  <a:srgbClr val="003300"/>
                </a:solidFill>
                <a:latin typeface="Times New Roman" pitchFamily="18" charset="0"/>
                <a:cs typeface="Times New Roman" pitchFamily="18" charset="0"/>
              </a:rPr>
              <a:t/>
            </a:r>
            <a:br>
              <a:rPr lang="en-US" sz="1800" dirty="0" smtClean="0">
                <a:solidFill>
                  <a:srgbClr val="003300"/>
                </a:solidFill>
                <a:latin typeface="Times New Roman" pitchFamily="18" charset="0"/>
                <a:cs typeface="Times New Roman" pitchFamily="18" charset="0"/>
              </a:rPr>
            </a:br>
            <a:r>
              <a:rPr lang="en-US" sz="2200" b="1" dirty="0" err="1" smtClean="0">
                <a:solidFill>
                  <a:schemeClr val="accent1">
                    <a:lumMod val="50000"/>
                  </a:schemeClr>
                </a:solidFill>
                <a:latin typeface="Rockwell" pitchFamily="18" charset="0"/>
                <a:cs typeface="Times New Roman" pitchFamily="18" charset="0"/>
              </a:rPr>
              <a:t>Mavzu</a:t>
            </a:r>
            <a:r>
              <a:rPr lang="en-US" sz="2200" dirty="0" smtClean="0">
                <a:solidFill>
                  <a:schemeClr val="accent1">
                    <a:lumMod val="50000"/>
                  </a:schemeClr>
                </a:solidFill>
                <a:latin typeface="Rockwell" pitchFamily="18" charset="0"/>
                <a:cs typeface="Times New Roman" pitchFamily="18" charset="0"/>
              </a:rPr>
              <a:t>: </a:t>
            </a:r>
            <a:r>
              <a:rPr lang="en-US" sz="2200" b="1" dirty="0" smtClean="0">
                <a:solidFill>
                  <a:schemeClr val="accent1">
                    <a:lumMod val="50000"/>
                  </a:schemeClr>
                </a:solidFill>
                <a:latin typeface="Rockwell" pitchFamily="18" charset="0"/>
                <a:cs typeface="Times New Roman" pitchFamily="18" charset="0"/>
              </a:rPr>
              <a:t>Parabola </a:t>
            </a:r>
            <a:r>
              <a:rPr lang="en-US" sz="2200" b="1" dirty="0" err="1">
                <a:solidFill>
                  <a:schemeClr val="accent1">
                    <a:lumMod val="50000"/>
                  </a:schemeClr>
                </a:solidFill>
                <a:latin typeface="Rockwell" pitchFamily="18" charset="0"/>
                <a:cs typeface="Times New Roman" pitchFamily="18" charset="0"/>
              </a:rPr>
              <a:t>ta’rifi</a:t>
            </a:r>
            <a:r>
              <a:rPr lang="en-US" sz="2200" b="1" dirty="0">
                <a:solidFill>
                  <a:schemeClr val="accent1">
                    <a:lumMod val="50000"/>
                  </a:schemeClr>
                </a:solidFill>
                <a:latin typeface="Rockwell" pitchFamily="18" charset="0"/>
                <a:cs typeface="Times New Roman" pitchFamily="18" charset="0"/>
              </a:rPr>
              <a:t>, </a:t>
            </a:r>
            <a:r>
              <a:rPr lang="en-US" sz="2200" b="1" dirty="0" err="1">
                <a:solidFill>
                  <a:schemeClr val="accent1">
                    <a:lumMod val="50000"/>
                  </a:schemeClr>
                </a:solidFill>
                <a:latin typeface="Rockwell" pitchFamily="18" charset="0"/>
                <a:cs typeface="Times New Roman" pitchFamily="18" charset="0"/>
              </a:rPr>
              <a:t>kanonik</a:t>
            </a:r>
            <a:r>
              <a:rPr lang="en-US" sz="2200" b="1" dirty="0">
                <a:solidFill>
                  <a:schemeClr val="accent1">
                    <a:lumMod val="50000"/>
                  </a:schemeClr>
                </a:solidFill>
                <a:latin typeface="Rockwell" pitchFamily="18" charset="0"/>
                <a:cs typeface="Times New Roman" pitchFamily="18" charset="0"/>
              </a:rPr>
              <a:t> </a:t>
            </a:r>
            <a:r>
              <a:rPr lang="en-US" sz="2200" b="1" dirty="0" err="1">
                <a:solidFill>
                  <a:schemeClr val="accent1">
                    <a:lumMod val="50000"/>
                  </a:schemeClr>
                </a:solidFill>
                <a:latin typeface="Rockwell" pitchFamily="18" charset="0"/>
                <a:cs typeface="Times New Roman" pitchFamily="18" charset="0"/>
              </a:rPr>
              <a:t>tenglamasi</a:t>
            </a:r>
            <a:r>
              <a:rPr lang="en-US" sz="2200" b="1" dirty="0">
                <a:solidFill>
                  <a:schemeClr val="accent1">
                    <a:lumMod val="50000"/>
                  </a:schemeClr>
                </a:solidFill>
                <a:latin typeface="Rockwell" pitchFamily="18" charset="0"/>
                <a:cs typeface="Times New Roman" pitchFamily="18" charset="0"/>
              </a:rPr>
              <a:t>. </a:t>
            </a:r>
            <a:r>
              <a:rPr lang="en-US" sz="2200" b="1" dirty="0" err="1">
                <a:solidFill>
                  <a:schemeClr val="accent1">
                    <a:lumMod val="50000"/>
                  </a:schemeClr>
                </a:solidFill>
                <a:latin typeface="Rockwell" pitchFamily="18" charset="0"/>
                <a:cs typeface="Times New Roman" pitchFamily="18" charset="0"/>
              </a:rPr>
              <a:t>Xossalari</a:t>
            </a:r>
            <a:r>
              <a:rPr lang="en-US" sz="2200" b="1" dirty="0">
                <a:solidFill>
                  <a:schemeClr val="accent1">
                    <a:lumMod val="50000"/>
                  </a:schemeClr>
                </a:solidFill>
                <a:latin typeface="Rockwell" pitchFamily="18" charset="0"/>
                <a:cs typeface="Times New Roman" pitchFamily="18" charset="0"/>
              </a:rPr>
              <a:t>. </a:t>
            </a:r>
            <a:r>
              <a:rPr lang="en-US" sz="2200" b="1" dirty="0" err="1">
                <a:solidFill>
                  <a:schemeClr val="accent1">
                    <a:lumMod val="50000"/>
                  </a:schemeClr>
                </a:solidFill>
                <a:latin typeface="Rockwell" pitchFamily="18" charset="0"/>
                <a:cs typeface="Times New Roman" pitchFamily="18" charset="0"/>
              </a:rPr>
              <a:t>Ikkinchi</a:t>
            </a:r>
            <a:r>
              <a:rPr lang="en-US" sz="2200" b="1" dirty="0">
                <a:solidFill>
                  <a:schemeClr val="accent1">
                    <a:lumMod val="50000"/>
                  </a:schemeClr>
                </a:solidFill>
                <a:latin typeface="Rockwell" pitchFamily="18" charset="0"/>
                <a:cs typeface="Times New Roman" pitchFamily="18" charset="0"/>
              </a:rPr>
              <a:t> </a:t>
            </a:r>
            <a:r>
              <a:rPr lang="en-US" sz="2200" b="1" dirty="0" err="1">
                <a:solidFill>
                  <a:schemeClr val="accent1">
                    <a:lumMod val="50000"/>
                  </a:schemeClr>
                </a:solidFill>
                <a:latin typeface="Rockwell" pitchFamily="18" charset="0"/>
                <a:cs typeface="Times New Roman" pitchFamily="18" charset="0"/>
              </a:rPr>
              <a:t>tartibli</a:t>
            </a:r>
            <a:r>
              <a:rPr lang="en-US" sz="2200" b="1" dirty="0">
                <a:solidFill>
                  <a:schemeClr val="accent1">
                    <a:lumMod val="50000"/>
                  </a:schemeClr>
                </a:solidFill>
                <a:latin typeface="Rockwell" pitchFamily="18" charset="0"/>
                <a:cs typeface="Times New Roman" pitchFamily="18" charset="0"/>
              </a:rPr>
              <a:t> </a:t>
            </a:r>
            <a:r>
              <a:rPr lang="en-US" sz="2200" b="1" dirty="0" err="1">
                <a:solidFill>
                  <a:schemeClr val="accent1">
                    <a:lumMod val="50000"/>
                  </a:schemeClr>
                </a:solidFill>
                <a:latin typeface="Rockwell" pitchFamily="18" charset="0"/>
                <a:cs typeface="Times New Roman" pitchFamily="18" charset="0"/>
              </a:rPr>
              <a:t>chiziqning</a:t>
            </a:r>
            <a:r>
              <a:rPr lang="en-US" sz="2200" b="1" dirty="0">
                <a:solidFill>
                  <a:schemeClr val="accent1">
                    <a:lumMod val="50000"/>
                  </a:schemeClr>
                </a:solidFill>
                <a:latin typeface="Rockwell" pitchFamily="18" charset="0"/>
                <a:cs typeface="Times New Roman" pitchFamily="18" charset="0"/>
              </a:rPr>
              <a:t> </a:t>
            </a:r>
            <a:r>
              <a:rPr lang="en-US" sz="2200" b="1" dirty="0" err="1">
                <a:solidFill>
                  <a:schemeClr val="accent1">
                    <a:lumMod val="50000"/>
                  </a:schemeClr>
                </a:solidFill>
                <a:latin typeface="Rockwell" pitchFamily="18" charset="0"/>
                <a:cs typeface="Times New Roman" pitchFamily="18" charset="0"/>
              </a:rPr>
              <a:t>fokuslari</a:t>
            </a:r>
            <a:r>
              <a:rPr lang="en-US" sz="2200" b="1" dirty="0">
                <a:solidFill>
                  <a:schemeClr val="accent1">
                    <a:lumMod val="50000"/>
                  </a:schemeClr>
                </a:solidFill>
                <a:latin typeface="Rockwell" pitchFamily="18" charset="0"/>
                <a:cs typeface="Times New Roman" pitchFamily="18" charset="0"/>
              </a:rPr>
              <a:t> </a:t>
            </a:r>
            <a:r>
              <a:rPr lang="en-US" sz="2200" b="1" dirty="0" err="1">
                <a:solidFill>
                  <a:schemeClr val="accent1">
                    <a:lumMod val="50000"/>
                  </a:schemeClr>
                </a:solidFill>
                <a:latin typeface="Rockwell" pitchFamily="18" charset="0"/>
                <a:cs typeface="Times New Roman" pitchFamily="18" charset="0"/>
              </a:rPr>
              <a:t>va</a:t>
            </a:r>
            <a:r>
              <a:rPr lang="en-US" sz="2200" b="1" dirty="0">
                <a:solidFill>
                  <a:schemeClr val="accent1">
                    <a:lumMod val="50000"/>
                  </a:schemeClr>
                </a:solidFill>
                <a:latin typeface="Rockwell" pitchFamily="18" charset="0"/>
                <a:cs typeface="Times New Roman" pitchFamily="18" charset="0"/>
              </a:rPr>
              <a:t> </a:t>
            </a:r>
            <a:r>
              <a:rPr lang="en-US" sz="2200" b="1" dirty="0" err="1">
                <a:solidFill>
                  <a:schemeClr val="accent1">
                    <a:lumMod val="50000"/>
                  </a:schemeClr>
                </a:solidFill>
                <a:latin typeface="Rockwell" pitchFamily="18" charset="0"/>
                <a:cs typeface="Times New Roman" pitchFamily="18" charset="0"/>
              </a:rPr>
              <a:t>direktrisalari.Ikkinchi</a:t>
            </a:r>
            <a:r>
              <a:rPr lang="en-US" sz="2200" b="1" dirty="0">
                <a:solidFill>
                  <a:schemeClr val="accent1">
                    <a:lumMod val="50000"/>
                  </a:schemeClr>
                </a:solidFill>
                <a:latin typeface="Rockwell" pitchFamily="18" charset="0"/>
                <a:cs typeface="Times New Roman" pitchFamily="18" charset="0"/>
              </a:rPr>
              <a:t> </a:t>
            </a:r>
            <a:r>
              <a:rPr lang="en-US" sz="2200" b="1" dirty="0" err="1">
                <a:solidFill>
                  <a:schemeClr val="accent1">
                    <a:lumMod val="50000"/>
                  </a:schemeClr>
                </a:solidFill>
                <a:latin typeface="Rockwell" pitchFamily="18" charset="0"/>
                <a:cs typeface="Times New Roman" pitchFamily="18" charset="0"/>
              </a:rPr>
              <a:t>tartibli</a:t>
            </a:r>
            <a:r>
              <a:rPr lang="en-US" sz="2200" b="1" dirty="0">
                <a:solidFill>
                  <a:schemeClr val="accent1">
                    <a:lumMod val="50000"/>
                  </a:schemeClr>
                </a:solidFill>
                <a:latin typeface="Rockwell" pitchFamily="18" charset="0"/>
                <a:cs typeface="Times New Roman" pitchFamily="18" charset="0"/>
              </a:rPr>
              <a:t> </a:t>
            </a:r>
            <a:r>
              <a:rPr lang="en-US" sz="2200" b="1" dirty="0" err="1">
                <a:solidFill>
                  <a:schemeClr val="accent1">
                    <a:lumMod val="50000"/>
                  </a:schemeClr>
                </a:solidFill>
                <a:latin typeface="Rockwell" pitchFamily="18" charset="0"/>
                <a:cs typeface="Times New Roman" pitchFamily="18" charset="0"/>
              </a:rPr>
              <a:t>chiziqning</a:t>
            </a:r>
            <a:r>
              <a:rPr lang="en-US" sz="2200" b="1" dirty="0">
                <a:solidFill>
                  <a:schemeClr val="accent1">
                    <a:lumMod val="50000"/>
                  </a:schemeClr>
                </a:solidFill>
                <a:latin typeface="Rockwell" pitchFamily="18" charset="0"/>
                <a:cs typeface="Times New Roman" pitchFamily="18" charset="0"/>
              </a:rPr>
              <a:t> </a:t>
            </a:r>
            <a:r>
              <a:rPr lang="en-US" sz="2200" b="1" dirty="0" err="1">
                <a:solidFill>
                  <a:schemeClr val="accent1">
                    <a:lumMod val="50000"/>
                  </a:schemeClr>
                </a:solidFill>
                <a:latin typeface="Rockwell" pitchFamily="18" charset="0"/>
                <a:cs typeface="Times New Roman" pitchFamily="18" charset="0"/>
              </a:rPr>
              <a:t>qutb</a:t>
            </a:r>
            <a:r>
              <a:rPr lang="en-US" sz="2200" b="1" dirty="0">
                <a:solidFill>
                  <a:schemeClr val="accent1">
                    <a:lumMod val="50000"/>
                  </a:schemeClr>
                </a:solidFill>
                <a:latin typeface="Rockwell" pitchFamily="18" charset="0"/>
                <a:cs typeface="Times New Roman" pitchFamily="18" charset="0"/>
              </a:rPr>
              <a:t> </a:t>
            </a:r>
            <a:r>
              <a:rPr lang="en-US" sz="2200" b="1" dirty="0" err="1">
                <a:solidFill>
                  <a:schemeClr val="accent1">
                    <a:lumMod val="50000"/>
                  </a:schemeClr>
                </a:solidFill>
                <a:latin typeface="Rockwell" pitchFamily="18" charset="0"/>
                <a:cs typeface="Times New Roman" pitchFamily="18" charset="0"/>
              </a:rPr>
              <a:t>koordinatalaridagi</a:t>
            </a:r>
            <a:r>
              <a:rPr lang="en-US" sz="2200" b="1" dirty="0">
                <a:solidFill>
                  <a:schemeClr val="accent1">
                    <a:lumMod val="50000"/>
                  </a:schemeClr>
                </a:solidFill>
                <a:latin typeface="Rockwell" pitchFamily="18" charset="0"/>
                <a:cs typeface="Times New Roman" pitchFamily="18" charset="0"/>
              </a:rPr>
              <a:t> </a:t>
            </a:r>
            <a:r>
              <a:rPr lang="en-US" sz="2200" b="1" dirty="0" err="1" smtClean="0">
                <a:solidFill>
                  <a:schemeClr val="accent1">
                    <a:lumMod val="50000"/>
                  </a:schemeClr>
                </a:solidFill>
                <a:latin typeface="Rockwell" pitchFamily="18" charset="0"/>
                <a:cs typeface="Times New Roman" pitchFamily="18" charset="0"/>
              </a:rPr>
              <a:t>tenglamasi</a:t>
            </a:r>
            <a:endParaRPr lang="ru-RU" sz="2200" dirty="0">
              <a:solidFill>
                <a:schemeClr val="accent1">
                  <a:lumMod val="50000"/>
                </a:schemeClr>
              </a:solidFill>
              <a:latin typeface="+mn-lt"/>
            </a:endParaRPr>
          </a:p>
        </p:txBody>
      </p:sp>
      <p:sp>
        <p:nvSpPr>
          <p:cNvPr id="3" name="Подзаголовок 2"/>
          <p:cNvSpPr>
            <a:spLocks noGrp="1"/>
          </p:cNvSpPr>
          <p:nvPr>
            <p:ph type="subTitle" idx="1"/>
          </p:nvPr>
        </p:nvSpPr>
        <p:spPr>
          <a:xfrm>
            <a:off x="4788024" y="5589240"/>
            <a:ext cx="3309803" cy="452509"/>
          </a:xfrm>
        </p:spPr>
        <p:txBody>
          <a:bodyPr>
            <a:normAutofit/>
          </a:bodyPr>
          <a:lstStyle/>
          <a:p>
            <a:r>
              <a:rPr lang="en-US" b="1" dirty="0" smtClean="0">
                <a:solidFill>
                  <a:schemeClr val="accent1">
                    <a:lumMod val="75000"/>
                  </a:schemeClr>
                </a:solidFill>
              </a:rPr>
              <a:t>  </a:t>
            </a:r>
            <a:endParaRPr lang="ru-RU" b="1" dirty="0">
              <a:solidFill>
                <a:schemeClr val="accent1">
                  <a:lumMod val="75000"/>
                </a:schemeClr>
              </a:solidFill>
            </a:endParaRPr>
          </a:p>
        </p:txBody>
      </p:sp>
    </p:spTree>
    <p:extLst>
      <p:ext uri="{BB962C8B-B14F-4D97-AF65-F5344CB8AC3E}">
        <p14:creationId xmlns:p14="http://schemas.microsoft.com/office/powerpoint/2010/main" xmlns="" val="398756913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Заголовок 1"/>
              <p:cNvSpPr>
                <a:spLocks noGrp="1"/>
              </p:cNvSpPr>
              <p:nvPr>
                <p:ph type="title"/>
              </p:nvPr>
            </p:nvSpPr>
            <p:spPr>
              <a:xfrm>
                <a:off x="683568" y="1027664"/>
                <a:ext cx="7776864" cy="5281656"/>
              </a:xfrm>
            </p:spPr>
            <p:txBody>
              <a:bodyPr>
                <a:normAutofit fontScale="90000"/>
              </a:bodyPr>
              <a:lstStyle/>
              <a:p>
                <a:r>
                  <a:rPr lang="en-US" sz="2000" b="1" dirty="0" smtClean="0">
                    <a:solidFill>
                      <a:schemeClr val="accent1">
                        <a:lumMod val="50000"/>
                      </a:schemeClr>
                    </a:solidFill>
                  </a:rPr>
                  <a:t>Parabola </a:t>
                </a:r>
                <a:r>
                  <a:rPr lang="en-US" sz="2000" b="1" dirty="0" err="1">
                    <a:solidFill>
                      <a:schemeClr val="accent1">
                        <a:lumMod val="50000"/>
                      </a:schemeClr>
                    </a:solidFill>
                  </a:rPr>
                  <a:t>ekstsentrisiteti</a:t>
                </a:r>
                <a:r>
                  <a:rPr lang="en-US" sz="2000" b="1" dirty="0">
                    <a:solidFill>
                      <a:schemeClr val="accent1">
                        <a:lumMod val="50000"/>
                      </a:schemeClr>
                    </a:solidFill>
                  </a:rPr>
                  <a:t>.</a:t>
                </a:r>
                <a:r>
                  <a:rPr lang="ru-RU" sz="2000" b="1" dirty="0">
                    <a:solidFill>
                      <a:schemeClr val="accent1">
                        <a:lumMod val="50000"/>
                      </a:schemeClr>
                    </a:solidFill>
                  </a:rPr>
                  <a:t/>
                </a:r>
                <a:br>
                  <a:rPr lang="ru-RU" sz="2000" b="1" dirty="0">
                    <a:solidFill>
                      <a:schemeClr val="accent1">
                        <a:lumMod val="50000"/>
                      </a:schemeClr>
                    </a:solidFill>
                  </a:rPr>
                </a:br>
                <a:r>
                  <a:rPr lang="en-US" sz="2000" b="1" dirty="0">
                    <a:solidFill>
                      <a:schemeClr val="accent1">
                        <a:lumMod val="50000"/>
                      </a:schemeClr>
                    </a:solidFill>
                  </a:rPr>
                  <a:t> </a:t>
                </a:r>
                <a:r>
                  <a:rPr lang="ru-RU" sz="2000" b="1" dirty="0">
                    <a:solidFill>
                      <a:schemeClr val="accent1">
                        <a:lumMod val="50000"/>
                      </a:schemeClr>
                    </a:solidFill>
                  </a:rPr>
                  <a:t/>
                </a:r>
                <a:br>
                  <a:rPr lang="ru-RU" sz="2000" b="1" dirty="0">
                    <a:solidFill>
                      <a:schemeClr val="accent1">
                        <a:lumMod val="50000"/>
                      </a:schemeClr>
                    </a:solidFill>
                  </a:rPr>
                </a:br>
                <a:r>
                  <a:rPr lang="en-US" sz="2000" b="1" dirty="0" err="1">
                    <a:solidFill>
                      <a:schemeClr val="accent1">
                        <a:lumMod val="50000"/>
                      </a:schemeClr>
                    </a:solidFill>
                  </a:rPr>
                  <a:t>Ta’rif</a:t>
                </a:r>
                <a:r>
                  <a:rPr lang="en-US" sz="2000" dirty="0">
                    <a:solidFill>
                      <a:schemeClr val="accent1">
                        <a:lumMod val="50000"/>
                      </a:schemeClr>
                    </a:solidFill>
                  </a:rPr>
                  <a:t>. </a:t>
                </a:r>
                <a:r>
                  <a:rPr lang="en-US" sz="2000" dirty="0" err="1">
                    <a:solidFill>
                      <a:schemeClr val="accent1">
                        <a:lumMod val="50000"/>
                      </a:schemeClr>
                    </a:solidFill>
                  </a:rPr>
                  <a:t>Parabolaning</a:t>
                </a:r>
                <a:r>
                  <a:rPr lang="en-US" sz="2000" dirty="0">
                    <a:solidFill>
                      <a:schemeClr val="accent1">
                        <a:lumMod val="50000"/>
                      </a:schemeClr>
                    </a:solidFill>
                  </a:rPr>
                  <a:t> </a:t>
                </a:r>
                <a:r>
                  <a:rPr lang="en-US" sz="2000" dirty="0" err="1">
                    <a:solidFill>
                      <a:schemeClr val="accent1">
                        <a:lumMod val="50000"/>
                      </a:schemeClr>
                    </a:solidFill>
                  </a:rPr>
                  <a:t>istalgan</a:t>
                </a:r>
                <a:r>
                  <a:rPr lang="en-US" sz="2000" dirty="0">
                    <a:solidFill>
                      <a:schemeClr val="accent1">
                        <a:lumMod val="50000"/>
                      </a:schemeClr>
                    </a:solidFill>
                  </a:rPr>
                  <a:t> </a:t>
                </a:r>
                <a:r>
                  <a:rPr lang="en-US" sz="2000" dirty="0" err="1">
                    <a:solidFill>
                      <a:schemeClr val="accent1">
                        <a:lumMod val="50000"/>
                      </a:schemeClr>
                    </a:solidFill>
                  </a:rPr>
                  <a:t>nuqtasidan</a:t>
                </a:r>
                <a:r>
                  <a:rPr lang="en-US" sz="2000" dirty="0">
                    <a:solidFill>
                      <a:schemeClr val="accent1">
                        <a:lumMod val="50000"/>
                      </a:schemeClr>
                    </a:solidFill>
                  </a:rPr>
                  <a:t> </a:t>
                </a:r>
                <a:r>
                  <a:rPr lang="en-US" sz="2000" dirty="0" err="1">
                    <a:solidFill>
                      <a:schemeClr val="accent1">
                        <a:lumMod val="50000"/>
                      </a:schemeClr>
                    </a:solidFill>
                  </a:rPr>
                  <a:t>fokusgacha</a:t>
                </a:r>
                <a:r>
                  <a:rPr lang="en-US" sz="2000" dirty="0">
                    <a:solidFill>
                      <a:schemeClr val="accent1">
                        <a:lumMod val="50000"/>
                      </a:schemeClr>
                    </a:solidFill>
                  </a:rPr>
                  <a:t> </a:t>
                </a:r>
                <a:r>
                  <a:rPr lang="en-US" sz="2000" dirty="0" err="1">
                    <a:solidFill>
                      <a:schemeClr val="accent1">
                        <a:lumMod val="50000"/>
                      </a:schemeClr>
                    </a:solidFill>
                  </a:rPr>
                  <a:t>bo`lgan</a:t>
                </a:r>
                <a:r>
                  <a:rPr lang="en-US" sz="2000" dirty="0">
                    <a:solidFill>
                      <a:schemeClr val="accent1">
                        <a:lumMod val="50000"/>
                      </a:schemeClr>
                    </a:solidFill>
                  </a:rPr>
                  <a:t> </a:t>
                </a:r>
                <a:r>
                  <a:rPr lang="en-US" sz="2000" dirty="0" err="1">
                    <a:solidFill>
                      <a:schemeClr val="accent1">
                        <a:lumMod val="50000"/>
                      </a:schemeClr>
                    </a:solidFill>
                  </a:rPr>
                  <a:t>masofani</a:t>
                </a:r>
                <a:r>
                  <a:rPr lang="en-US" sz="2000" dirty="0">
                    <a:solidFill>
                      <a:schemeClr val="accent1">
                        <a:lumMod val="50000"/>
                      </a:schemeClr>
                    </a:solidFill>
                  </a:rPr>
                  <a:t> </a:t>
                </a:r>
                <a:r>
                  <a:rPr lang="en-US" sz="2000" dirty="0" err="1">
                    <a:solidFill>
                      <a:schemeClr val="accent1">
                        <a:lumMod val="50000"/>
                      </a:schemeClr>
                    </a:solidFill>
                  </a:rPr>
                  <a:t>bu</a:t>
                </a:r>
                <a:r>
                  <a:rPr lang="en-US" sz="2000" dirty="0">
                    <a:solidFill>
                      <a:schemeClr val="accent1">
                        <a:lumMod val="50000"/>
                      </a:schemeClr>
                    </a:solidFill>
                  </a:rPr>
                  <a:t> </a:t>
                </a:r>
                <a:r>
                  <a:rPr lang="en-US" sz="2000" dirty="0" err="1">
                    <a:solidFill>
                      <a:schemeClr val="accent1">
                        <a:lumMod val="50000"/>
                      </a:schemeClr>
                    </a:solidFill>
                  </a:rPr>
                  <a:t>nuqtadan</a:t>
                </a:r>
                <a:r>
                  <a:rPr lang="en-US" sz="2000" dirty="0">
                    <a:solidFill>
                      <a:schemeClr val="accent1">
                        <a:lumMod val="50000"/>
                      </a:schemeClr>
                    </a:solidFill>
                  </a:rPr>
                  <a:t> </a:t>
                </a:r>
                <a:r>
                  <a:rPr lang="en-US" sz="2000" dirty="0" err="1">
                    <a:solidFill>
                      <a:schemeClr val="accent1">
                        <a:lumMod val="50000"/>
                      </a:schemeClr>
                    </a:solidFill>
                  </a:rPr>
                  <a:t>direktrisagacha</a:t>
                </a:r>
                <a:r>
                  <a:rPr lang="en-US" sz="2000" dirty="0">
                    <a:solidFill>
                      <a:schemeClr val="accent1">
                        <a:lumMod val="50000"/>
                      </a:schemeClr>
                    </a:solidFill>
                  </a:rPr>
                  <a:t> </a:t>
                </a:r>
                <a:r>
                  <a:rPr lang="en-US" sz="2000" dirty="0" err="1">
                    <a:solidFill>
                      <a:schemeClr val="accent1">
                        <a:lumMod val="50000"/>
                      </a:schemeClr>
                    </a:solidFill>
                  </a:rPr>
                  <a:t>bo`lgan</a:t>
                </a:r>
                <a:r>
                  <a:rPr lang="en-US" sz="2000" dirty="0">
                    <a:solidFill>
                      <a:schemeClr val="accent1">
                        <a:lumMod val="50000"/>
                      </a:schemeClr>
                    </a:solidFill>
                  </a:rPr>
                  <a:t> </a:t>
                </a:r>
                <a:r>
                  <a:rPr lang="en-US" sz="2000" dirty="0" err="1">
                    <a:solidFill>
                      <a:schemeClr val="accent1">
                        <a:lumMod val="50000"/>
                      </a:schemeClr>
                    </a:solidFill>
                  </a:rPr>
                  <a:t>masofaga</a:t>
                </a:r>
                <a:r>
                  <a:rPr lang="en-US" sz="2000" dirty="0">
                    <a:solidFill>
                      <a:schemeClr val="accent1">
                        <a:lumMod val="50000"/>
                      </a:schemeClr>
                    </a:solidFill>
                  </a:rPr>
                  <a:t> </a:t>
                </a:r>
                <a:r>
                  <a:rPr lang="en-US" sz="2000" dirty="0" err="1">
                    <a:solidFill>
                      <a:schemeClr val="accent1">
                        <a:lumMod val="50000"/>
                      </a:schemeClr>
                    </a:solidFill>
                  </a:rPr>
                  <a:t>nisbatiga</a:t>
                </a:r>
                <a:r>
                  <a:rPr lang="en-US" sz="2000" dirty="0">
                    <a:solidFill>
                      <a:schemeClr val="accent1">
                        <a:lumMod val="50000"/>
                      </a:schemeClr>
                    </a:solidFill>
                  </a:rPr>
                  <a:t> </a:t>
                </a:r>
                <a:r>
                  <a:rPr lang="en-US" sz="2000" dirty="0" err="1">
                    <a:solidFill>
                      <a:schemeClr val="accent1">
                        <a:lumMod val="50000"/>
                      </a:schemeClr>
                    </a:solidFill>
                  </a:rPr>
                  <a:t>teng</a:t>
                </a:r>
                <a:r>
                  <a:rPr lang="en-US" sz="2000" dirty="0">
                    <a:solidFill>
                      <a:schemeClr val="accent1">
                        <a:lumMod val="50000"/>
                      </a:schemeClr>
                    </a:solidFill>
                  </a:rPr>
                  <a:t> </a:t>
                </a:r>
                <a:r>
                  <a:rPr lang="en-US" sz="2000" dirty="0" err="1">
                    <a:solidFill>
                      <a:schemeClr val="accent1">
                        <a:lumMod val="50000"/>
                      </a:schemeClr>
                    </a:solidFill>
                  </a:rPr>
                  <a:t>songa</a:t>
                </a:r>
                <a:r>
                  <a:rPr lang="en-US" sz="2000" dirty="0">
                    <a:solidFill>
                      <a:schemeClr val="accent1">
                        <a:lumMod val="50000"/>
                      </a:schemeClr>
                    </a:solidFill>
                  </a:rPr>
                  <a:t>, </a:t>
                </a:r>
                <a:r>
                  <a:rPr lang="en-US" sz="2000" dirty="0" err="1">
                    <a:solidFill>
                      <a:schemeClr val="accent1">
                        <a:lumMod val="50000"/>
                      </a:schemeClr>
                    </a:solidFill>
                  </a:rPr>
                  <a:t>parabolaning</a:t>
                </a:r>
                <a:r>
                  <a:rPr lang="en-US" sz="2000" dirty="0">
                    <a:solidFill>
                      <a:schemeClr val="accent1">
                        <a:lumMod val="50000"/>
                      </a:schemeClr>
                    </a:solidFill>
                  </a:rPr>
                  <a:t> </a:t>
                </a:r>
                <a:r>
                  <a:rPr lang="en-US" sz="2000" b="1" dirty="0" err="1">
                    <a:solidFill>
                      <a:schemeClr val="accent1">
                        <a:lumMod val="50000"/>
                      </a:schemeClr>
                    </a:solidFill>
                  </a:rPr>
                  <a:t>ekstsentrisiteti</a:t>
                </a:r>
                <a:r>
                  <a:rPr lang="en-US" sz="2000" dirty="0">
                    <a:solidFill>
                      <a:schemeClr val="accent1">
                        <a:lumMod val="50000"/>
                      </a:schemeClr>
                    </a:solidFill>
                  </a:rPr>
                  <a:t> </a:t>
                </a:r>
                <a:r>
                  <a:rPr lang="en-US" sz="2000" dirty="0" err="1">
                    <a:solidFill>
                      <a:schemeClr val="accent1">
                        <a:lumMod val="50000"/>
                      </a:schemeClr>
                    </a:solidFill>
                  </a:rPr>
                  <a:t>deyiladi</a:t>
                </a:r>
                <a:r>
                  <a:rPr lang="en-US" sz="2000" dirty="0">
                    <a:solidFill>
                      <a:schemeClr val="accent1">
                        <a:lumMod val="50000"/>
                      </a:schemeClr>
                    </a:solidFill>
                  </a:rPr>
                  <a:t>.</a:t>
                </a:r>
                <a:r>
                  <a:rPr lang="uz-Latn-UZ" sz="2000" dirty="0">
                    <a:solidFill>
                      <a:schemeClr val="accent1">
                        <a:lumMod val="50000"/>
                      </a:schemeClr>
                    </a:solidFill>
                  </a:rPr>
                  <a:t/>
                </a:r>
                <a:br>
                  <a:rPr lang="uz-Latn-UZ" sz="2000" dirty="0">
                    <a:solidFill>
                      <a:schemeClr val="accent1">
                        <a:lumMod val="50000"/>
                      </a:schemeClr>
                    </a:solidFill>
                  </a:rPr>
                </a:br>
                <a:r>
                  <a:rPr lang="en-US" sz="2000" dirty="0" smtClean="0">
                    <a:solidFill>
                      <a:schemeClr val="accent1">
                        <a:lumMod val="50000"/>
                      </a:schemeClr>
                    </a:solidFill>
                  </a:rPr>
                  <a:t>                                       </a:t>
                </a:r>
                <a:r>
                  <a:rPr lang="en-US" sz="2000" i="1" dirty="0" smtClean="0">
                    <a:solidFill>
                      <a:schemeClr val="accent1">
                        <a:lumMod val="50000"/>
                      </a:schemeClr>
                    </a:solidFill>
                  </a:rPr>
                  <a:t>e</a:t>
                </a:r>
                <a:r>
                  <a:rPr lang="en-US" sz="2000" i="1" dirty="0">
                    <a:solidFill>
                      <a:schemeClr val="accent1">
                        <a:lumMod val="50000"/>
                      </a:schemeClr>
                    </a:solidFill>
                  </a:rPr>
                  <a:t>=</a:t>
                </a:r>
                <a14:m>
                  <m:oMath xmlns:m="http://schemas.openxmlformats.org/officeDocument/2006/math">
                    <m:f>
                      <m:fPr>
                        <m:ctrlPr>
                          <a:rPr lang="en-US" sz="2000" i="1">
                            <a:solidFill>
                              <a:schemeClr val="accent1">
                                <a:lumMod val="50000"/>
                              </a:schemeClr>
                            </a:solidFill>
                            <a:latin typeface="Cambria Math"/>
                          </a:rPr>
                        </m:ctrlPr>
                      </m:fPr>
                      <m:num>
                        <m:r>
                          <a:rPr lang="uz-Latn-UZ" sz="2000" i="1">
                            <a:solidFill>
                              <a:schemeClr val="accent1">
                                <a:lumMod val="50000"/>
                              </a:schemeClr>
                            </a:solidFill>
                            <a:latin typeface="Cambria Math"/>
                          </a:rPr>
                          <m:t>𝑟</m:t>
                        </m:r>
                      </m:num>
                      <m:den>
                        <m:r>
                          <a:rPr lang="uz-Latn-UZ" sz="2000" i="1">
                            <a:solidFill>
                              <a:schemeClr val="accent1">
                                <a:lumMod val="50000"/>
                              </a:schemeClr>
                            </a:solidFill>
                            <a:latin typeface="Cambria Math"/>
                          </a:rPr>
                          <m:t>𝑞</m:t>
                        </m:r>
                      </m:den>
                    </m:f>
                  </m:oMath>
                </a14:m>
                <a:r>
                  <a:rPr lang="en-US" sz="2000" i="1" dirty="0">
                    <a:solidFill>
                      <a:schemeClr val="accent1">
                        <a:lumMod val="50000"/>
                      </a:schemeClr>
                    </a:solidFill>
                  </a:rPr>
                  <a:t> =</a:t>
                </a:r>
                <a:r>
                  <a:rPr lang="en-US" sz="2000" dirty="0">
                    <a:solidFill>
                      <a:schemeClr val="accent1">
                        <a:lumMod val="50000"/>
                      </a:schemeClr>
                    </a:solidFill>
                  </a:rPr>
                  <a:t>1</a:t>
                </a:r>
                <a:r>
                  <a:rPr lang="uz-Latn-UZ" sz="2000" dirty="0">
                    <a:solidFill>
                      <a:schemeClr val="accent1">
                        <a:lumMod val="50000"/>
                      </a:schemeClr>
                    </a:solidFill>
                  </a:rPr>
                  <a:t/>
                </a:r>
                <a:br>
                  <a:rPr lang="uz-Latn-UZ" sz="2000" dirty="0">
                    <a:solidFill>
                      <a:schemeClr val="accent1">
                        <a:lumMod val="50000"/>
                      </a:schemeClr>
                    </a:solidFill>
                  </a:rPr>
                </a:br>
                <a:r>
                  <a:rPr lang="en-US" sz="2000" dirty="0" err="1">
                    <a:solidFill>
                      <a:schemeClr val="accent1">
                        <a:lumMod val="50000"/>
                      </a:schemeClr>
                    </a:solidFill>
                  </a:rPr>
                  <a:t>Misol</a:t>
                </a:r>
                <a:r>
                  <a:rPr lang="en-US" sz="2000" dirty="0">
                    <a:solidFill>
                      <a:schemeClr val="accent1">
                        <a:lumMod val="50000"/>
                      </a:schemeClr>
                    </a:solidFill>
                  </a:rPr>
                  <a:t>. </a:t>
                </a:r>
                <a:r>
                  <a:rPr lang="en-US" sz="2000" i="1" dirty="0">
                    <a:solidFill>
                      <a:schemeClr val="accent1">
                        <a:lumMod val="50000"/>
                      </a:schemeClr>
                    </a:solidFill>
                  </a:rPr>
                  <a:t>y</a:t>
                </a:r>
                <a:r>
                  <a:rPr lang="en-US" sz="2000" i="1" baseline="30000" dirty="0">
                    <a:solidFill>
                      <a:schemeClr val="accent1">
                        <a:lumMod val="50000"/>
                      </a:schemeClr>
                    </a:solidFill>
                  </a:rPr>
                  <a:t>2</a:t>
                </a:r>
                <a:r>
                  <a:rPr lang="en-US" sz="2000" i="1" dirty="0">
                    <a:solidFill>
                      <a:schemeClr val="accent1">
                        <a:lumMod val="50000"/>
                      </a:schemeClr>
                    </a:solidFill>
                  </a:rPr>
                  <a:t>=</a:t>
                </a:r>
                <a:r>
                  <a:rPr lang="en-US" sz="2000" dirty="0">
                    <a:solidFill>
                      <a:schemeClr val="accent1">
                        <a:lumMod val="50000"/>
                      </a:schemeClr>
                    </a:solidFill>
                  </a:rPr>
                  <a:t>4</a:t>
                </a:r>
                <a:r>
                  <a:rPr lang="en-US" sz="2000" i="1" dirty="0">
                    <a:solidFill>
                      <a:schemeClr val="accent1">
                        <a:lumMod val="50000"/>
                      </a:schemeClr>
                    </a:solidFill>
                  </a:rPr>
                  <a:t>x</a:t>
                </a:r>
                <a:r>
                  <a:rPr lang="en-US" sz="2000" dirty="0">
                    <a:solidFill>
                      <a:schemeClr val="accent1">
                        <a:lumMod val="50000"/>
                      </a:schemeClr>
                    </a:solidFill>
                  </a:rPr>
                  <a:t> </a:t>
                </a:r>
                <a:r>
                  <a:rPr lang="en-US" sz="2000" dirty="0" err="1">
                    <a:solidFill>
                      <a:schemeClr val="accent1">
                        <a:lumMod val="50000"/>
                      </a:schemeClr>
                    </a:solidFill>
                  </a:rPr>
                  <a:t>parabolaning</a:t>
                </a:r>
                <a:r>
                  <a:rPr lang="en-US" sz="2000" dirty="0">
                    <a:solidFill>
                      <a:schemeClr val="accent1">
                        <a:lumMod val="50000"/>
                      </a:schemeClr>
                    </a:solidFill>
                  </a:rPr>
                  <a:t> </a:t>
                </a:r>
                <a:r>
                  <a:rPr lang="en-US" sz="2000" dirty="0" err="1">
                    <a:solidFill>
                      <a:schemeClr val="accent1">
                        <a:lumMod val="50000"/>
                      </a:schemeClr>
                    </a:solidFill>
                  </a:rPr>
                  <a:t>fokal</a:t>
                </a:r>
                <a:r>
                  <a:rPr lang="en-US" sz="2000" dirty="0">
                    <a:solidFill>
                      <a:schemeClr val="accent1">
                        <a:lumMod val="50000"/>
                      </a:schemeClr>
                    </a:solidFill>
                  </a:rPr>
                  <a:t> </a:t>
                </a:r>
                <a:r>
                  <a:rPr lang="en-US" sz="2000" dirty="0" err="1">
                    <a:solidFill>
                      <a:schemeClr val="accent1">
                        <a:lumMod val="50000"/>
                      </a:schemeClr>
                    </a:solidFill>
                  </a:rPr>
                  <a:t>radiusining</a:t>
                </a:r>
                <a:r>
                  <a:rPr lang="en-US" sz="2000" dirty="0">
                    <a:solidFill>
                      <a:schemeClr val="accent1">
                        <a:lumMod val="50000"/>
                      </a:schemeClr>
                    </a:solidFill>
                  </a:rPr>
                  <a:t> </a:t>
                </a:r>
                <a:r>
                  <a:rPr lang="en-US" sz="2000" dirty="0" err="1">
                    <a:solidFill>
                      <a:schemeClr val="accent1">
                        <a:lumMod val="50000"/>
                      </a:schemeClr>
                    </a:solidFill>
                  </a:rPr>
                  <a:t>uzunligi</a:t>
                </a:r>
                <a:r>
                  <a:rPr lang="en-US" sz="2000" dirty="0">
                    <a:solidFill>
                      <a:schemeClr val="accent1">
                        <a:lumMod val="50000"/>
                      </a:schemeClr>
                    </a:solidFill>
                  </a:rPr>
                  <a:t> 26 </a:t>
                </a:r>
                <a:r>
                  <a:rPr lang="en-US" sz="2000" dirty="0" err="1">
                    <a:solidFill>
                      <a:schemeClr val="accent1">
                        <a:lumMod val="50000"/>
                      </a:schemeClr>
                    </a:solidFill>
                  </a:rPr>
                  <a:t>ga</a:t>
                </a:r>
                <a:r>
                  <a:rPr lang="en-US" sz="2000" dirty="0">
                    <a:solidFill>
                      <a:schemeClr val="accent1">
                        <a:lumMod val="50000"/>
                      </a:schemeClr>
                    </a:solidFill>
                  </a:rPr>
                  <a:t> </a:t>
                </a:r>
                <a:r>
                  <a:rPr lang="en-US" sz="2000" dirty="0" err="1">
                    <a:solidFill>
                      <a:schemeClr val="accent1">
                        <a:lumMod val="50000"/>
                      </a:schemeClr>
                    </a:solidFill>
                  </a:rPr>
                  <a:t>teng</a:t>
                </a:r>
                <a:r>
                  <a:rPr lang="en-US" sz="2000" dirty="0">
                    <a:solidFill>
                      <a:schemeClr val="accent1">
                        <a:lumMod val="50000"/>
                      </a:schemeClr>
                    </a:solidFill>
                  </a:rPr>
                  <a:t> </a:t>
                </a:r>
                <a:r>
                  <a:rPr lang="en-US" sz="2000" dirty="0" err="1">
                    <a:solidFill>
                      <a:schemeClr val="accent1">
                        <a:lumMod val="50000"/>
                      </a:schemeClr>
                    </a:solidFill>
                  </a:rPr>
                  <a:t>bo`lgan</a:t>
                </a:r>
                <a:r>
                  <a:rPr lang="en-US" sz="2000" dirty="0">
                    <a:solidFill>
                      <a:schemeClr val="accent1">
                        <a:lumMod val="50000"/>
                      </a:schemeClr>
                    </a:solidFill>
                  </a:rPr>
                  <a:t> </a:t>
                </a:r>
                <a:r>
                  <a:rPr lang="en-US" sz="2000" dirty="0" err="1">
                    <a:solidFill>
                      <a:schemeClr val="accent1">
                        <a:lumMod val="50000"/>
                      </a:schemeClr>
                    </a:solidFill>
                  </a:rPr>
                  <a:t>nuqtani</a:t>
                </a:r>
                <a:r>
                  <a:rPr lang="en-US" sz="2000" dirty="0">
                    <a:solidFill>
                      <a:schemeClr val="accent1">
                        <a:lumMod val="50000"/>
                      </a:schemeClr>
                    </a:solidFill>
                  </a:rPr>
                  <a:t> toping.</a:t>
                </a:r>
                <a:r>
                  <a:rPr lang="ru-RU" sz="2000" b="1" dirty="0">
                    <a:solidFill>
                      <a:schemeClr val="accent1">
                        <a:lumMod val="50000"/>
                      </a:schemeClr>
                    </a:solidFill>
                  </a:rPr>
                  <a:t/>
                </a:r>
                <a:br>
                  <a:rPr lang="ru-RU" sz="2000" b="1" dirty="0">
                    <a:solidFill>
                      <a:schemeClr val="accent1">
                        <a:lumMod val="50000"/>
                      </a:schemeClr>
                    </a:solidFill>
                  </a:rPr>
                </a:br>
                <a:r>
                  <a:rPr lang="en-US" sz="2000" b="1" dirty="0" err="1">
                    <a:solidFill>
                      <a:schemeClr val="accent1">
                        <a:lumMod val="50000"/>
                      </a:schemeClr>
                    </a:solidFill>
                  </a:rPr>
                  <a:t>Yechish</a:t>
                </a:r>
                <a:r>
                  <a:rPr lang="en-US" sz="2000" dirty="0">
                    <a:solidFill>
                      <a:schemeClr val="accent1">
                        <a:lumMod val="50000"/>
                      </a:schemeClr>
                    </a:solidFill>
                  </a:rPr>
                  <a:t>. </a:t>
                </a:r>
                <a:r>
                  <a:rPr lang="en-US" sz="2000" dirty="0" err="1">
                    <a:solidFill>
                      <a:schemeClr val="accent1">
                        <a:lumMod val="50000"/>
                      </a:schemeClr>
                    </a:solidFill>
                  </a:rPr>
                  <a:t>Izlangan</a:t>
                </a:r>
                <a:r>
                  <a:rPr lang="en-US" sz="2000" dirty="0">
                    <a:solidFill>
                      <a:schemeClr val="accent1">
                        <a:lumMod val="50000"/>
                      </a:schemeClr>
                    </a:solidFill>
                  </a:rPr>
                  <a:t> </a:t>
                </a:r>
                <a:r>
                  <a:rPr lang="en-US" sz="2000" i="1" dirty="0">
                    <a:solidFill>
                      <a:schemeClr val="accent1">
                        <a:lumMod val="50000"/>
                      </a:schemeClr>
                    </a:solidFill>
                  </a:rPr>
                  <a:t>N(</a:t>
                </a:r>
                <a:r>
                  <a:rPr lang="en-US" sz="2000" i="1" dirty="0" err="1">
                    <a:solidFill>
                      <a:schemeClr val="accent1">
                        <a:lumMod val="50000"/>
                      </a:schemeClr>
                    </a:solidFill>
                  </a:rPr>
                  <a:t>x,y</a:t>
                </a:r>
                <a:r>
                  <a:rPr lang="en-US" sz="2000" i="1" dirty="0">
                    <a:solidFill>
                      <a:schemeClr val="accent1">
                        <a:lumMod val="50000"/>
                      </a:schemeClr>
                    </a:solidFill>
                  </a:rPr>
                  <a:t>)</a:t>
                </a:r>
                <a:r>
                  <a:rPr lang="en-US" sz="2000" dirty="0">
                    <a:solidFill>
                      <a:schemeClr val="accent1">
                        <a:lumMod val="50000"/>
                      </a:schemeClr>
                    </a:solidFill>
                  </a:rPr>
                  <a:t> </a:t>
                </a:r>
                <a:r>
                  <a:rPr lang="en-US" sz="2000" dirty="0" err="1">
                    <a:solidFill>
                      <a:schemeClr val="accent1">
                        <a:lumMod val="50000"/>
                      </a:schemeClr>
                    </a:solidFill>
                  </a:rPr>
                  <a:t>nuqta</a:t>
                </a:r>
                <a:r>
                  <a:rPr lang="en-US" sz="2000" dirty="0">
                    <a:solidFill>
                      <a:schemeClr val="accent1">
                        <a:lumMod val="50000"/>
                      </a:schemeClr>
                    </a:solidFill>
                  </a:rPr>
                  <a:t> </a:t>
                </a:r>
                <a:r>
                  <a:rPr lang="en-US" sz="2000" dirty="0" err="1">
                    <a:solidFill>
                      <a:schemeClr val="accent1">
                        <a:lumMod val="50000"/>
                      </a:schemeClr>
                    </a:solidFill>
                  </a:rPr>
                  <a:t>uchun</a:t>
                </a:r>
                <a:r>
                  <a:rPr lang="en-US" sz="2000" dirty="0">
                    <a:solidFill>
                      <a:schemeClr val="accent1">
                        <a:lumMod val="50000"/>
                      </a:schemeClr>
                    </a:solidFill>
                  </a:rPr>
                  <a:t> </a:t>
                </a:r>
                <a:r>
                  <a:rPr lang="en-US" sz="2000" dirty="0" err="1">
                    <a:solidFill>
                      <a:schemeClr val="accent1">
                        <a:lumMod val="50000"/>
                      </a:schemeClr>
                    </a:solidFill>
                  </a:rPr>
                  <a:t>ta’rifga</a:t>
                </a:r>
                <a:r>
                  <a:rPr lang="en-US" sz="2000" dirty="0">
                    <a:solidFill>
                      <a:schemeClr val="accent1">
                        <a:lumMod val="50000"/>
                      </a:schemeClr>
                    </a:solidFill>
                  </a:rPr>
                  <a:t> </a:t>
                </a:r>
                <a:r>
                  <a:rPr lang="en-US" sz="2000" dirty="0" err="1">
                    <a:solidFill>
                      <a:schemeClr val="accent1">
                        <a:lumMod val="50000"/>
                      </a:schemeClr>
                    </a:solidFill>
                  </a:rPr>
                  <a:t>ko`ra</a:t>
                </a:r>
                <a:r>
                  <a:rPr lang="en-US" sz="2000" dirty="0">
                    <a:solidFill>
                      <a:schemeClr val="accent1">
                        <a:lumMod val="50000"/>
                      </a:schemeClr>
                    </a:solidFill>
                  </a:rPr>
                  <a:t> </a:t>
                </a:r>
                <a:r>
                  <a:rPr lang="en-US" sz="2000" i="1" dirty="0">
                    <a:solidFill>
                      <a:schemeClr val="accent1">
                        <a:lumMod val="50000"/>
                      </a:schemeClr>
                    </a:solidFill>
                  </a:rPr>
                  <a:t>r=FN=</a:t>
                </a:r>
                <a:r>
                  <a:rPr lang="en-US" sz="2000" dirty="0">
                    <a:solidFill>
                      <a:schemeClr val="accent1">
                        <a:lumMod val="50000"/>
                      </a:schemeClr>
                    </a:solidFill>
                  </a:rPr>
                  <a:t>26</a:t>
                </a:r>
                <a:r>
                  <a:rPr lang="en-US" sz="2000" i="1" dirty="0">
                    <a:solidFill>
                      <a:schemeClr val="accent1">
                        <a:lumMod val="50000"/>
                      </a:schemeClr>
                    </a:solidFill>
                  </a:rPr>
                  <a:t>, </a:t>
                </a:r>
                <a:r>
                  <a:rPr lang="en-US" sz="2000" dirty="0">
                    <a:solidFill>
                      <a:schemeClr val="accent1">
                        <a:lumMod val="50000"/>
                      </a:schemeClr>
                    </a:solidFill>
                  </a:rPr>
                  <a:t>2</a:t>
                </a:r>
                <a:r>
                  <a:rPr lang="en-US" sz="2000" i="1" dirty="0">
                    <a:solidFill>
                      <a:schemeClr val="accent1">
                        <a:lumMod val="50000"/>
                      </a:schemeClr>
                    </a:solidFill>
                  </a:rPr>
                  <a:t>p=</a:t>
                </a:r>
                <a:r>
                  <a:rPr lang="en-US" sz="2000" dirty="0">
                    <a:solidFill>
                      <a:schemeClr val="accent1">
                        <a:lumMod val="50000"/>
                      </a:schemeClr>
                    </a:solidFill>
                  </a:rPr>
                  <a:t>4</a:t>
                </a:r>
                <a:r>
                  <a:rPr lang="en-US" sz="2000" i="1" dirty="0">
                    <a:solidFill>
                      <a:schemeClr val="accent1">
                        <a:lumMod val="50000"/>
                      </a:schemeClr>
                    </a:solidFill>
                  </a:rPr>
                  <a:t>, p=</a:t>
                </a:r>
                <a:r>
                  <a:rPr lang="en-US" sz="2000" dirty="0">
                    <a:solidFill>
                      <a:schemeClr val="accent1">
                        <a:lumMod val="50000"/>
                      </a:schemeClr>
                    </a:solidFill>
                  </a:rPr>
                  <a:t>2</a:t>
                </a:r>
                <a:r>
                  <a:rPr lang="en-US" sz="2000" i="1" dirty="0">
                    <a:solidFill>
                      <a:schemeClr val="accent1">
                        <a:lumMod val="50000"/>
                      </a:schemeClr>
                    </a:solidFill>
                  </a:rPr>
                  <a:t>.</a:t>
                </a:r>
                <a:r>
                  <a:rPr lang="en-US" sz="2000" dirty="0">
                    <a:solidFill>
                      <a:schemeClr val="accent1">
                        <a:lumMod val="50000"/>
                      </a:schemeClr>
                    </a:solidFill>
                  </a:rPr>
                  <a:t> </a:t>
                </a:r>
                <a:r>
                  <a:rPr lang="en-US" sz="2000" i="1" dirty="0">
                    <a:solidFill>
                      <a:schemeClr val="accent1">
                        <a:lumMod val="50000"/>
                      </a:schemeClr>
                    </a:solidFill>
                  </a:rPr>
                  <a:t>F( </a:t>
                </a:r>
                <a14:m>
                  <m:oMath xmlns:m="http://schemas.openxmlformats.org/officeDocument/2006/math">
                    <m:f>
                      <m:fPr>
                        <m:ctrlPr>
                          <a:rPr lang="en-US" sz="2000" i="1">
                            <a:solidFill>
                              <a:schemeClr val="accent1">
                                <a:lumMod val="50000"/>
                              </a:schemeClr>
                            </a:solidFill>
                            <a:latin typeface="Cambria Math"/>
                          </a:rPr>
                        </m:ctrlPr>
                      </m:fPr>
                      <m:num>
                        <m:r>
                          <a:rPr lang="uz-Latn-UZ" sz="2000" i="1">
                            <a:solidFill>
                              <a:schemeClr val="accent1">
                                <a:lumMod val="50000"/>
                              </a:schemeClr>
                            </a:solidFill>
                            <a:latin typeface="Cambria Math"/>
                          </a:rPr>
                          <m:t>𝑝</m:t>
                        </m:r>
                      </m:num>
                      <m:den>
                        <m:r>
                          <a:rPr lang="uz-Latn-UZ" sz="2000" i="1">
                            <a:solidFill>
                              <a:schemeClr val="accent1">
                                <a:lumMod val="50000"/>
                              </a:schemeClr>
                            </a:solidFill>
                            <a:latin typeface="Cambria Math"/>
                          </a:rPr>
                          <m:t>2</m:t>
                        </m:r>
                      </m:den>
                    </m:f>
                  </m:oMath>
                </a14:m>
                <a:r>
                  <a:rPr lang="en-US" sz="2000" i="1" dirty="0">
                    <a:solidFill>
                      <a:schemeClr val="accent1">
                        <a:lumMod val="50000"/>
                      </a:schemeClr>
                    </a:solidFill>
                  </a:rPr>
                  <a:t>,</a:t>
                </a:r>
                <a:r>
                  <a:rPr lang="en-US" sz="2000" dirty="0">
                    <a:solidFill>
                      <a:schemeClr val="accent1">
                        <a:lumMod val="50000"/>
                      </a:schemeClr>
                    </a:solidFill>
                  </a:rPr>
                  <a:t>0</a:t>
                </a:r>
                <a:r>
                  <a:rPr lang="en-US" sz="2000" i="1" dirty="0">
                    <a:solidFill>
                      <a:schemeClr val="accent1">
                        <a:lumMod val="50000"/>
                      </a:schemeClr>
                    </a:solidFill>
                  </a:rPr>
                  <a:t>) </a:t>
                </a:r>
                <a:r>
                  <a:rPr lang="en-US" sz="2000" i="1" dirty="0">
                    <a:solidFill>
                      <a:schemeClr val="accent1">
                        <a:lumMod val="50000"/>
                      </a:schemeClr>
                    </a:solidFill>
                    <a:sym typeface="Symbol"/>
                  </a:rPr>
                  <a:t></a:t>
                </a:r>
                <a:r>
                  <a:rPr lang="en-US" sz="2000" i="1" dirty="0">
                    <a:solidFill>
                      <a:schemeClr val="accent1">
                        <a:lumMod val="50000"/>
                      </a:schemeClr>
                    </a:solidFill>
                  </a:rPr>
                  <a:t> F</a:t>
                </a:r>
                <a:r>
                  <a:rPr lang="en-US" sz="2000" dirty="0">
                    <a:solidFill>
                      <a:schemeClr val="accent1">
                        <a:lumMod val="50000"/>
                      </a:schemeClr>
                    </a:solidFill>
                  </a:rPr>
                  <a:t>(1,0),</a:t>
                </a:r>
                <a:r>
                  <a:rPr lang="en-US" sz="2000" i="1" dirty="0">
                    <a:solidFill>
                      <a:schemeClr val="accent1">
                        <a:lumMod val="50000"/>
                      </a:schemeClr>
                    </a:solidFill>
                  </a:rPr>
                  <a:t> </a:t>
                </a:r>
                <a:r>
                  <a:rPr lang="en-US" sz="2000" dirty="0">
                    <a:solidFill>
                      <a:schemeClr val="accent1">
                        <a:lumMod val="50000"/>
                      </a:schemeClr>
                    </a:solidFill>
                  </a:rPr>
                  <a:t>26</a:t>
                </a:r>
                <a:r>
                  <a:rPr lang="en-US" sz="2000" i="1" dirty="0">
                    <a:solidFill>
                      <a:schemeClr val="accent1">
                        <a:lumMod val="50000"/>
                      </a:schemeClr>
                    </a:solidFill>
                  </a:rPr>
                  <a:t>=</a:t>
                </a:r>
                <a14:m>
                  <m:oMath xmlns:m="http://schemas.openxmlformats.org/officeDocument/2006/math">
                    <m:rad>
                      <m:radPr>
                        <m:degHide m:val="on"/>
                        <m:ctrlPr>
                          <a:rPr lang="en-US" sz="2000" i="1">
                            <a:solidFill>
                              <a:schemeClr val="accent1">
                                <a:lumMod val="50000"/>
                              </a:schemeClr>
                            </a:solidFill>
                            <a:latin typeface="Cambria Math"/>
                          </a:rPr>
                        </m:ctrlPr>
                      </m:radPr>
                      <m:deg/>
                      <m:e>
                        <m:sSup>
                          <m:sSupPr>
                            <m:ctrlPr>
                              <a:rPr lang="en-US" sz="2000" i="1">
                                <a:solidFill>
                                  <a:schemeClr val="accent1">
                                    <a:lumMod val="50000"/>
                                  </a:schemeClr>
                                </a:solidFill>
                                <a:latin typeface="Cambria Math"/>
                              </a:rPr>
                            </m:ctrlPr>
                          </m:sSupPr>
                          <m:e>
                            <m:r>
                              <a:rPr lang="uz-Latn-UZ" sz="2000" i="1">
                                <a:solidFill>
                                  <a:schemeClr val="accent1">
                                    <a:lumMod val="50000"/>
                                  </a:schemeClr>
                                </a:solidFill>
                                <a:latin typeface="Cambria Math"/>
                              </a:rPr>
                              <m:t>(</m:t>
                            </m:r>
                            <m:r>
                              <a:rPr lang="uz-Latn-UZ" sz="2000" i="1">
                                <a:solidFill>
                                  <a:schemeClr val="accent1">
                                    <a:lumMod val="50000"/>
                                  </a:schemeClr>
                                </a:solidFill>
                                <a:latin typeface="Cambria Math"/>
                              </a:rPr>
                              <m:t>𝑥</m:t>
                            </m:r>
                            <m:r>
                              <a:rPr lang="uz-Latn-UZ" sz="2000" i="1">
                                <a:solidFill>
                                  <a:schemeClr val="accent1">
                                    <a:lumMod val="50000"/>
                                  </a:schemeClr>
                                </a:solidFill>
                                <a:latin typeface="Cambria Math"/>
                              </a:rPr>
                              <m:t>−1)</m:t>
                            </m:r>
                          </m:e>
                          <m:sup>
                            <m:r>
                              <a:rPr lang="uz-Latn-UZ" sz="2000" i="1">
                                <a:solidFill>
                                  <a:schemeClr val="accent1">
                                    <a:lumMod val="50000"/>
                                  </a:schemeClr>
                                </a:solidFill>
                                <a:latin typeface="Cambria Math"/>
                              </a:rPr>
                              <m:t>2</m:t>
                            </m:r>
                          </m:sup>
                        </m:sSup>
                        <m:r>
                          <a:rPr lang="uz-Latn-UZ" sz="2000" i="1">
                            <a:solidFill>
                              <a:schemeClr val="accent1">
                                <a:lumMod val="50000"/>
                              </a:schemeClr>
                            </a:solidFill>
                            <a:latin typeface="Cambria Math"/>
                          </a:rPr>
                          <m:t>+</m:t>
                        </m:r>
                        <m:sSup>
                          <m:sSupPr>
                            <m:ctrlPr>
                              <a:rPr lang="uz-Latn-UZ" sz="2000" i="1">
                                <a:solidFill>
                                  <a:schemeClr val="accent1">
                                    <a:lumMod val="50000"/>
                                  </a:schemeClr>
                                </a:solidFill>
                                <a:latin typeface="Cambria Math"/>
                              </a:rPr>
                            </m:ctrlPr>
                          </m:sSupPr>
                          <m:e>
                            <m:r>
                              <a:rPr lang="uz-Latn-UZ" sz="2000" i="1">
                                <a:solidFill>
                                  <a:schemeClr val="accent1">
                                    <a:lumMod val="50000"/>
                                  </a:schemeClr>
                                </a:solidFill>
                                <a:latin typeface="Cambria Math"/>
                              </a:rPr>
                              <m:t>𝑦</m:t>
                            </m:r>
                          </m:e>
                          <m:sup>
                            <m:r>
                              <a:rPr lang="uz-Latn-UZ" sz="2000" i="1">
                                <a:solidFill>
                                  <a:schemeClr val="accent1">
                                    <a:lumMod val="50000"/>
                                  </a:schemeClr>
                                </a:solidFill>
                                <a:latin typeface="Cambria Math"/>
                              </a:rPr>
                              <m:t>2</m:t>
                            </m:r>
                          </m:sup>
                        </m:sSup>
                      </m:e>
                    </m:rad>
                  </m:oMath>
                </a14:m>
                <a:r>
                  <a:rPr lang="en-US" sz="2000" i="1" dirty="0">
                    <a:solidFill>
                      <a:schemeClr val="accent1">
                        <a:lumMod val="50000"/>
                      </a:schemeClr>
                    </a:solidFill>
                  </a:rPr>
                  <a:t> ==</a:t>
                </a:r>
                <a14:m>
                  <m:oMath xmlns:m="http://schemas.openxmlformats.org/officeDocument/2006/math">
                    <m:rad>
                      <m:radPr>
                        <m:degHide m:val="on"/>
                        <m:ctrlPr>
                          <a:rPr lang="en-US" sz="2000" i="1">
                            <a:solidFill>
                              <a:schemeClr val="accent1">
                                <a:lumMod val="50000"/>
                              </a:schemeClr>
                            </a:solidFill>
                            <a:latin typeface="Cambria Math"/>
                          </a:rPr>
                        </m:ctrlPr>
                      </m:radPr>
                      <m:deg/>
                      <m:e>
                        <m:sSup>
                          <m:sSupPr>
                            <m:ctrlPr>
                              <a:rPr lang="en-US" sz="2000" i="1">
                                <a:solidFill>
                                  <a:schemeClr val="accent1">
                                    <a:lumMod val="50000"/>
                                  </a:schemeClr>
                                </a:solidFill>
                                <a:latin typeface="Cambria Math"/>
                              </a:rPr>
                            </m:ctrlPr>
                          </m:sSupPr>
                          <m:e>
                            <m:r>
                              <a:rPr lang="uz-Latn-UZ" sz="2000" i="1">
                                <a:solidFill>
                                  <a:schemeClr val="accent1">
                                    <a:lumMod val="50000"/>
                                  </a:schemeClr>
                                </a:solidFill>
                                <a:latin typeface="Cambria Math"/>
                              </a:rPr>
                              <m:t>(</m:t>
                            </m:r>
                            <m:r>
                              <a:rPr lang="uz-Latn-UZ" sz="2000" i="1">
                                <a:solidFill>
                                  <a:schemeClr val="accent1">
                                    <a:lumMod val="50000"/>
                                  </a:schemeClr>
                                </a:solidFill>
                                <a:latin typeface="Cambria Math"/>
                              </a:rPr>
                              <m:t>𝑥</m:t>
                            </m:r>
                            <m:r>
                              <a:rPr lang="uz-Latn-UZ" sz="2000" i="1">
                                <a:solidFill>
                                  <a:schemeClr val="accent1">
                                    <a:lumMod val="50000"/>
                                  </a:schemeClr>
                                </a:solidFill>
                                <a:latin typeface="Cambria Math"/>
                              </a:rPr>
                              <m:t>−1)</m:t>
                            </m:r>
                          </m:e>
                          <m:sup>
                            <m:r>
                              <a:rPr lang="uz-Latn-UZ" sz="2000" i="1">
                                <a:solidFill>
                                  <a:schemeClr val="accent1">
                                    <a:lumMod val="50000"/>
                                  </a:schemeClr>
                                </a:solidFill>
                                <a:latin typeface="Cambria Math"/>
                              </a:rPr>
                              <m:t>2</m:t>
                            </m:r>
                          </m:sup>
                        </m:sSup>
                        <m:r>
                          <a:rPr lang="uz-Latn-UZ" sz="2000" i="1">
                            <a:solidFill>
                              <a:schemeClr val="accent1">
                                <a:lumMod val="50000"/>
                              </a:schemeClr>
                            </a:solidFill>
                            <a:latin typeface="Cambria Math"/>
                          </a:rPr>
                          <m:t>+4</m:t>
                        </m:r>
                        <m:r>
                          <a:rPr lang="uz-Latn-UZ" sz="2000" i="1">
                            <a:solidFill>
                              <a:schemeClr val="accent1">
                                <a:lumMod val="50000"/>
                              </a:schemeClr>
                            </a:solidFill>
                            <a:latin typeface="Cambria Math"/>
                          </a:rPr>
                          <m:t>𝑥</m:t>
                        </m:r>
                      </m:e>
                    </m:rad>
                  </m:oMath>
                </a14:m>
                <a:r>
                  <a:rPr lang="en-US" sz="2000" i="1" dirty="0">
                    <a:solidFill>
                      <a:schemeClr val="accent1">
                        <a:lumMod val="50000"/>
                      </a:schemeClr>
                    </a:solidFill>
                  </a:rPr>
                  <a:t>.</a:t>
                </a:r>
                <a:r>
                  <a:rPr lang="en-US" sz="2000" dirty="0">
                    <a:solidFill>
                      <a:schemeClr val="accent1">
                        <a:lumMod val="50000"/>
                      </a:schemeClr>
                    </a:solidFill>
                  </a:rPr>
                  <a:t> </a:t>
                </a:r>
                <a:r>
                  <a:rPr lang="en-US" sz="2000" dirty="0" err="1">
                    <a:solidFill>
                      <a:schemeClr val="accent1">
                        <a:lumMod val="50000"/>
                      </a:schemeClr>
                    </a:solidFill>
                  </a:rPr>
                  <a:t>Bundan</a:t>
                </a:r>
                <a:r>
                  <a:rPr lang="en-US" sz="2000" dirty="0">
                    <a:solidFill>
                      <a:schemeClr val="accent1">
                        <a:lumMod val="50000"/>
                      </a:schemeClr>
                    </a:solidFill>
                  </a:rPr>
                  <a:t> </a:t>
                </a:r>
                <a:r>
                  <a:rPr lang="en-US" sz="2000" i="1" dirty="0">
                    <a:solidFill>
                      <a:schemeClr val="accent1">
                        <a:lumMod val="50000"/>
                      </a:schemeClr>
                    </a:solidFill>
                  </a:rPr>
                  <a:t>x</a:t>
                </a:r>
                <a:r>
                  <a:rPr lang="en-US" sz="2000" i="1" baseline="30000" dirty="0">
                    <a:solidFill>
                      <a:schemeClr val="accent1">
                        <a:lumMod val="50000"/>
                      </a:schemeClr>
                    </a:solidFill>
                  </a:rPr>
                  <a:t>2</a:t>
                </a:r>
                <a:r>
                  <a:rPr lang="en-US" sz="2000" i="1" dirty="0">
                    <a:solidFill>
                      <a:schemeClr val="accent1">
                        <a:lumMod val="50000"/>
                      </a:schemeClr>
                    </a:solidFill>
                  </a:rPr>
                  <a:t>+2x-675=0,</a:t>
                </a:r>
                <a:r>
                  <a:rPr lang="en-US" sz="2000" dirty="0">
                    <a:solidFill>
                      <a:schemeClr val="accent1">
                        <a:lumMod val="50000"/>
                      </a:schemeClr>
                    </a:solidFill>
                  </a:rPr>
                  <a:t> </a:t>
                </a:r>
                <a:r>
                  <a:rPr lang="en-US" sz="2000" dirty="0" err="1">
                    <a:solidFill>
                      <a:schemeClr val="accent1">
                        <a:lumMod val="50000"/>
                      </a:schemeClr>
                    </a:solidFill>
                  </a:rPr>
                  <a:t>kvadrat</a:t>
                </a:r>
                <a:r>
                  <a:rPr lang="en-US" sz="2000" dirty="0">
                    <a:solidFill>
                      <a:schemeClr val="accent1">
                        <a:lumMod val="50000"/>
                      </a:schemeClr>
                    </a:solidFill>
                  </a:rPr>
                  <a:t> </a:t>
                </a:r>
                <a:r>
                  <a:rPr lang="en-US" sz="2000" dirty="0" err="1">
                    <a:solidFill>
                      <a:schemeClr val="accent1">
                        <a:lumMod val="50000"/>
                      </a:schemeClr>
                    </a:solidFill>
                  </a:rPr>
                  <a:t>tenglamani</a:t>
                </a:r>
                <a:r>
                  <a:rPr lang="en-US" sz="2000" dirty="0">
                    <a:solidFill>
                      <a:schemeClr val="accent1">
                        <a:lumMod val="50000"/>
                      </a:schemeClr>
                    </a:solidFill>
                  </a:rPr>
                  <a:t> </a:t>
                </a:r>
                <a:r>
                  <a:rPr lang="en-US" sz="2000" dirty="0" err="1">
                    <a:solidFill>
                      <a:schemeClr val="accent1">
                        <a:lumMod val="50000"/>
                      </a:schemeClr>
                    </a:solidFill>
                  </a:rPr>
                  <a:t>yechib</a:t>
                </a:r>
                <a:r>
                  <a:rPr lang="en-US" sz="2000" dirty="0">
                    <a:solidFill>
                      <a:schemeClr val="accent1">
                        <a:lumMod val="50000"/>
                      </a:schemeClr>
                    </a:solidFill>
                  </a:rPr>
                  <a:t>, </a:t>
                </a:r>
                <a:r>
                  <a:rPr lang="en-US" sz="2000" i="1" dirty="0">
                    <a:solidFill>
                      <a:schemeClr val="accent1">
                        <a:lumMod val="50000"/>
                      </a:schemeClr>
                    </a:solidFill>
                  </a:rPr>
                  <a:t>x</a:t>
                </a:r>
                <a:r>
                  <a:rPr lang="en-US" sz="2000" i="1" baseline="-25000" dirty="0">
                    <a:solidFill>
                      <a:schemeClr val="accent1">
                        <a:lumMod val="50000"/>
                      </a:schemeClr>
                    </a:solidFill>
                  </a:rPr>
                  <a:t>1</a:t>
                </a:r>
                <a:r>
                  <a:rPr lang="en-US" sz="2000" i="1" dirty="0">
                    <a:solidFill>
                      <a:schemeClr val="accent1">
                        <a:lumMod val="50000"/>
                      </a:schemeClr>
                    </a:solidFill>
                  </a:rPr>
                  <a:t>=</a:t>
                </a:r>
                <a:r>
                  <a:rPr lang="en-US" sz="2000" dirty="0">
                    <a:solidFill>
                      <a:schemeClr val="accent1">
                        <a:lumMod val="50000"/>
                      </a:schemeClr>
                    </a:solidFill>
                  </a:rPr>
                  <a:t>25</a:t>
                </a:r>
                <a:r>
                  <a:rPr lang="en-US" sz="2000" i="1" dirty="0">
                    <a:solidFill>
                      <a:schemeClr val="accent1">
                        <a:lumMod val="50000"/>
                      </a:schemeClr>
                    </a:solidFill>
                  </a:rPr>
                  <a:t>, x</a:t>
                </a:r>
                <a:r>
                  <a:rPr lang="en-US" sz="2000" i="1" baseline="-25000" dirty="0">
                    <a:solidFill>
                      <a:schemeClr val="accent1">
                        <a:lumMod val="50000"/>
                      </a:schemeClr>
                    </a:solidFill>
                  </a:rPr>
                  <a:t>2</a:t>
                </a:r>
                <a:r>
                  <a:rPr lang="en-US" sz="2000" i="1" dirty="0">
                    <a:solidFill>
                      <a:schemeClr val="accent1">
                        <a:lumMod val="50000"/>
                      </a:schemeClr>
                    </a:solidFill>
                  </a:rPr>
                  <a:t>=-</a:t>
                </a:r>
                <a:r>
                  <a:rPr lang="en-US" sz="2000" dirty="0">
                    <a:solidFill>
                      <a:schemeClr val="accent1">
                        <a:lumMod val="50000"/>
                      </a:schemeClr>
                    </a:solidFill>
                  </a:rPr>
                  <a:t>27 </a:t>
                </a:r>
                <a:r>
                  <a:rPr lang="en-US" sz="2000" dirty="0" err="1">
                    <a:solidFill>
                      <a:schemeClr val="accent1">
                        <a:lumMod val="50000"/>
                      </a:schemeClr>
                    </a:solidFill>
                  </a:rPr>
                  <a:t>ildizlarni</a:t>
                </a:r>
                <a:r>
                  <a:rPr lang="en-US" sz="2000" dirty="0">
                    <a:solidFill>
                      <a:schemeClr val="accent1">
                        <a:lumMod val="50000"/>
                      </a:schemeClr>
                    </a:solidFill>
                  </a:rPr>
                  <a:t> </a:t>
                </a:r>
                <a:r>
                  <a:rPr lang="en-US" sz="2000" dirty="0" err="1">
                    <a:solidFill>
                      <a:schemeClr val="accent1">
                        <a:lumMod val="50000"/>
                      </a:schemeClr>
                    </a:solidFill>
                  </a:rPr>
                  <a:t>topamiz</a:t>
                </a:r>
                <a:r>
                  <a:rPr lang="en-US" sz="2000" dirty="0">
                    <a:solidFill>
                      <a:schemeClr val="accent1">
                        <a:lumMod val="50000"/>
                      </a:schemeClr>
                    </a:solidFill>
                  </a:rPr>
                  <a:t>. </a:t>
                </a:r>
                <a:r>
                  <a:rPr lang="en-US" sz="2000" i="1" dirty="0">
                    <a:solidFill>
                      <a:schemeClr val="accent1">
                        <a:lumMod val="50000"/>
                      </a:schemeClr>
                    </a:solidFill>
                  </a:rPr>
                  <a:t>x</a:t>
                </a:r>
                <a:r>
                  <a:rPr lang="en-US" sz="2000" i="1" baseline="-25000" dirty="0">
                    <a:solidFill>
                      <a:schemeClr val="accent1">
                        <a:lumMod val="50000"/>
                      </a:schemeClr>
                    </a:solidFill>
                  </a:rPr>
                  <a:t>2</a:t>
                </a:r>
                <a:r>
                  <a:rPr lang="en-US" sz="2000" i="1" dirty="0">
                    <a:solidFill>
                      <a:schemeClr val="accent1">
                        <a:lumMod val="50000"/>
                      </a:schemeClr>
                    </a:solidFill>
                  </a:rPr>
                  <a:t>=-</a:t>
                </a:r>
                <a:r>
                  <a:rPr lang="en-US" sz="2000" dirty="0">
                    <a:solidFill>
                      <a:schemeClr val="accent1">
                        <a:lumMod val="50000"/>
                      </a:schemeClr>
                    </a:solidFill>
                  </a:rPr>
                  <a:t>27 </a:t>
                </a:r>
                <a:r>
                  <a:rPr lang="en-US" sz="2000" dirty="0" err="1">
                    <a:solidFill>
                      <a:schemeClr val="accent1">
                        <a:lumMod val="50000"/>
                      </a:schemeClr>
                    </a:solidFill>
                  </a:rPr>
                  <a:t>ildiz</a:t>
                </a:r>
                <a:r>
                  <a:rPr lang="en-US" sz="2000" dirty="0">
                    <a:solidFill>
                      <a:schemeClr val="accent1">
                        <a:lumMod val="50000"/>
                      </a:schemeClr>
                    </a:solidFill>
                  </a:rPr>
                  <a:t> </a:t>
                </a:r>
                <a:r>
                  <a:rPr lang="en-US" sz="2000" dirty="0" err="1">
                    <a:solidFill>
                      <a:schemeClr val="accent1">
                        <a:lumMod val="50000"/>
                      </a:schemeClr>
                    </a:solidFill>
                  </a:rPr>
                  <a:t>chet</a:t>
                </a:r>
                <a:r>
                  <a:rPr lang="en-US" sz="2000" dirty="0">
                    <a:solidFill>
                      <a:schemeClr val="accent1">
                        <a:lumMod val="50000"/>
                      </a:schemeClr>
                    </a:solidFill>
                  </a:rPr>
                  <a:t> </a:t>
                </a:r>
                <a:r>
                  <a:rPr lang="en-US" sz="2000" dirty="0" err="1">
                    <a:solidFill>
                      <a:schemeClr val="accent1">
                        <a:lumMod val="50000"/>
                      </a:schemeClr>
                    </a:solidFill>
                  </a:rPr>
                  <a:t>ildiz</a:t>
                </a:r>
                <a:r>
                  <a:rPr lang="en-US" sz="2000" dirty="0">
                    <a:solidFill>
                      <a:schemeClr val="accent1">
                        <a:lumMod val="50000"/>
                      </a:schemeClr>
                    </a:solidFill>
                  </a:rPr>
                  <a:t>, </a:t>
                </a:r>
                <a:r>
                  <a:rPr lang="en-US" sz="2000" dirty="0" err="1">
                    <a:solidFill>
                      <a:schemeClr val="accent1">
                        <a:lumMod val="50000"/>
                      </a:schemeClr>
                    </a:solidFill>
                  </a:rPr>
                  <a:t>chunki</a:t>
                </a:r>
                <a:r>
                  <a:rPr lang="en-US" sz="2000" dirty="0">
                    <a:solidFill>
                      <a:schemeClr val="accent1">
                        <a:lumMod val="50000"/>
                      </a:schemeClr>
                    </a:solidFill>
                  </a:rPr>
                  <a:t> </a:t>
                </a:r>
                <a:r>
                  <a:rPr lang="en-US" sz="2000" i="1" dirty="0">
                    <a:solidFill>
                      <a:schemeClr val="accent1">
                        <a:lumMod val="50000"/>
                      </a:schemeClr>
                    </a:solidFill>
                  </a:rPr>
                  <a:t>y</a:t>
                </a:r>
                <a:r>
                  <a:rPr lang="en-US" sz="2000" i="1" baseline="30000" dirty="0">
                    <a:solidFill>
                      <a:schemeClr val="accent1">
                        <a:lumMod val="50000"/>
                      </a:schemeClr>
                    </a:solidFill>
                  </a:rPr>
                  <a:t>2</a:t>
                </a:r>
                <a:r>
                  <a:rPr lang="en-US" sz="2000" i="1" dirty="0">
                    <a:solidFill>
                      <a:schemeClr val="accent1">
                        <a:lumMod val="50000"/>
                      </a:schemeClr>
                    </a:solidFill>
                  </a:rPr>
                  <a:t>=4x</a:t>
                </a:r>
                <a:r>
                  <a:rPr lang="en-US" sz="2000" dirty="0">
                    <a:solidFill>
                      <a:schemeClr val="accent1">
                        <a:lumMod val="50000"/>
                      </a:schemeClr>
                    </a:solidFill>
                  </a:rPr>
                  <a:t> </a:t>
                </a:r>
                <a:r>
                  <a:rPr lang="en-US" sz="2000" dirty="0" err="1">
                    <a:solidFill>
                      <a:schemeClr val="accent1">
                        <a:lumMod val="50000"/>
                      </a:schemeClr>
                    </a:solidFill>
                  </a:rPr>
                  <a:t>parabolaning</a:t>
                </a:r>
                <a:r>
                  <a:rPr lang="en-US" sz="2000" dirty="0">
                    <a:solidFill>
                      <a:schemeClr val="accent1">
                        <a:lumMod val="50000"/>
                      </a:schemeClr>
                    </a:solidFill>
                  </a:rPr>
                  <a:t> </a:t>
                </a:r>
                <a:r>
                  <a:rPr lang="en-US" sz="2000" dirty="0" err="1">
                    <a:solidFill>
                      <a:schemeClr val="accent1">
                        <a:lumMod val="50000"/>
                      </a:schemeClr>
                    </a:solidFill>
                  </a:rPr>
                  <a:t>hamma</a:t>
                </a:r>
                <a:r>
                  <a:rPr lang="en-US" sz="2000" dirty="0">
                    <a:solidFill>
                      <a:schemeClr val="accent1">
                        <a:lumMod val="50000"/>
                      </a:schemeClr>
                    </a:solidFill>
                  </a:rPr>
                  <a:t> </a:t>
                </a:r>
                <a:r>
                  <a:rPr lang="en-US" sz="2000" dirty="0" err="1">
                    <a:solidFill>
                      <a:schemeClr val="accent1">
                        <a:lumMod val="50000"/>
                      </a:schemeClr>
                    </a:solidFill>
                  </a:rPr>
                  <a:t>nuqtalarining</a:t>
                </a:r>
                <a:r>
                  <a:rPr lang="en-US" sz="2000" dirty="0">
                    <a:solidFill>
                      <a:schemeClr val="accent1">
                        <a:lumMod val="50000"/>
                      </a:schemeClr>
                    </a:solidFill>
                  </a:rPr>
                  <a:t> </a:t>
                </a:r>
                <a:r>
                  <a:rPr lang="en-US" sz="2000" dirty="0" err="1">
                    <a:solidFill>
                      <a:schemeClr val="accent1">
                        <a:lumMod val="50000"/>
                      </a:schemeClr>
                    </a:solidFill>
                  </a:rPr>
                  <a:t>absissasi</a:t>
                </a:r>
                <a:r>
                  <a:rPr lang="en-US" sz="2000" dirty="0">
                    <a:solidFill>
                      <a:schemeClr val="accent1">
                        <a:lumMod val="50000"/>
                      </a:schemeClr>
                    </a:solidFill>
                  </a:rPr>
                  <a:t> </a:t>
                </a:r>
                <a:r>
                  <a:rPr lang="en-US" sz="2000" dirty="0" err="1">
                    <a:solidFill>
                      <a:schemeClr val="accent1">
                        <a:lumMod val="50000"/>
                      </a:schemeClr>
                    </a:solidFill>
                  </a:rPr>
                  <a:t>musbat</a:t>
                </a:r>
                <a:r>
                  <a:rPr lang="en-US" sz="2000" dirty="0">
                    <a:solidFill>
                      <a:schemeClr val="accent1">
                        <a:lumMod val="50000"/>
                      </a:schemeClr>
                    </a:solidFill>
                  </a:rPr>
                  <a:t>. </a:t>
                </a:r>
                <a:r>
                  <a:rPr lang="en-US" sz="2000" i="1" dirty="0">
                    <a:solidFill>
                      <a:schemeClr val="accent1">
                        <a:lumMod val="50000"/>
                      </a:schemeClr>
                    </a:solidFill>
                  </a:rPr>
                  <a:t>y</a:t>
                </a:r>
                <a:r>
                  <a:rPr lang="en-US" sz="2000" i="1" baseline="30000" dirty="0">
                    <a:solidFill>
                      <a:schemeClr val="accent1">
                        <a:lumMod val="50000"/>
                      </a:schemeClr>
                    </a:solidFill>
                  </a:rPr>
                  <a:t>2</a:t>
                </a:r>
                <a:r>
                  <a:rPr lang="en-US" sz="2000" i="1" dirty="0">
                    <a:solidFill>
                      <a:schemeClr val="accent1">
                        <a:lumMod val="50000"/>
                      </a:schemeClr>
                    </a:solidFill>
                  </a:rPr>
                  <a:t>=</a:t>
                </a:r>
                <a:r>
                  <a:rPr lang="en-US" sz="2000" dirty="0">
                    <a:solidFill>
                      <a:schemeClr val="accent1">
                        <a:lumMod val="50000"/>
                      </a:schemeClr>
                    </a:solidFill>
                  </a:rPr>
                  <a:t>4</a:t>
                </a:r>
                <a:r>
                  <a:rPr lang="en-US" sz="2000" i="1" dirty="0">
                    <a:solidFill>
                      <a:schemeClr val="accent1">
                        <a:lumMod val="50000"/>
                      </a:schemeClr>
                    </a:solidFill>
                  </a:rPr>
                  <a:t> ·</a:t>
                </a:r>
                <a:r>
                  <a:rPr lang="en-US" sz="2000" dirty="0">
                    <a:solidFill>
                      <a:schemeClr val="accent1">
                        <a:lumMod val="50000"/>
                      </a:schemeClr>
                    </a:solidFill>
                  </a:rPr>
                  <a:t>25</a:t>
                </a:r>
                <a:r>
                  <a:rPr lang="en-US" sz="2000" i="1" dirty="0">
                    <a:solidFill>
                      <a:schemeClr val="accent1">
                        <a:lumMod val="50000"/>
                      </a:schemeClr>
                    </a:solidFill>
                  </a:rPr>
                  <a:t>=</a:t>
                </a:r>
                <a:r>
                  <a:rPr lang="en-US" sz="2000" dirty="0">
                    <a:solidFill>
                      <a:schemeClr val="accent1">
                        <a:lumMod val="50000"/>
                      </a:schemeClr>
                    </a:solidFill>
                  </a:rPr>
                  <a:t>100</a:t>
                </a:r>
                <a:r>
                  <a:rPr lang="en-US" sz="2000" i="1" dirty="0">
                    <a:solidFill>
                      <a:schemeClr val="accent1">
                        <a:lumMod val="50000"/>
                      </a:schemeClr>
                    </a:solidFill>
                  </a:rPr>
                  <a:t>, y</a:t>
                </a:r>
                <a:r>
                  <a:rPr lang="en-US" sz="2000" i="1" baseline="-25000" dirty="0">
                    <a:solidFill>
                      <a:schemeClr val="accent1">
                        <a:lumMod val="50000"/>
                      </a:schemeClr>
                    </a:solidFill>
                  </a:rPr>
                  <a:t>1</a:t>
                </a:r>
                <a:r>
                  <a:rPr lang="en-US" sz="2000" i="1" dirty="0">
                    <a:solidFill>
                      <a:schemeClr val="accent1">
                        <a:lumMod val="50000"/>
                      </a:schemeClr>
                    </a:solidFill>
                  </a:rPr>
                  <a:t>=</a:t>
                </a:r>
                <a:r>
                  <a:rPr lang="en-US" sz="2000" dirty="0">
                    <a:solidFill>
                      <a:schemeClr val="accent1">
                        <a:lumMod val="50000"/>
                      </a:schemeClr>
                    </a:solidFill>
                  </a:rPr>
                  <a:t>10, </a:t>
                </a:r>
                <a:r>
                  <a:rPr lang="en-US" sz="2000" i="1" dirty="0">
                    <a:solidFill>
                      <a:schemeClr val="accent1">
                        <a:lumMod val="50000"/>
                      </a:schemeClr>
                    </a:solidFill>
                  </a:rPr>
                  <a:t>y</a:t>
                </a:r>
                <a:r>
                  <a:rPr lang="en-US" sz="2000" i="1" baseline="-25000" dirty="0">
                    <a:solidFill>
                      <a:schemeClr val="accent1">
                        <a:lumMod val="50000"/>
                      </a:schemeClr>
                    </a:solidFill>
                  </a:rPr>
                  <a:t>2</a:t>
                </a:r>
                <a:r>
                  <a:rPr lang="en-US" sz="2000" i="1" dirty="0">
                    <a:solidFill>
                      <a:schemeClr val="accent1">
                        <a:lumMod val="50000"/>
                      </a:schemeClr>
                    </a:solidFill>
                  </a:rPr>
                  <a:t>=-</a:t>
                </a:r>
                <a:r>
                  <a:rPr lang="en-US" sz="2000" dirty="0">
                    <a:solidFill>
                      <a:schemeClr val="accent1">
                        <a:lumMod val="50000"/>
                      </a:schemeClr>
                    </a:solidFill>
                  </a:rPr>
                  <a:t>10 </a:t>
                </a:r>
                <a:r>
                  <a:rPr lang="en-US" sz="2000" dirty="0" err="1">
                    <a:solidFill>
                      <a:schemeClr val="accent1">
                        <a:lumMod val="50000"/>
                      </a:schemeClr>
                    </a:solidFill>
                  </a:rPr>
                  <a:t>topamiz</a:t>
                </a:r>
                <a:r>
                  <a:rPr lang="en-US" sz="2000" dirty="0">
                    <a:solidFill>
                      <a:schemeClr val="accent1">
                        <a:lumMod val="50000"/>
                      </a:schemeClr>
                    </a:solidFill>
                  </a:rPr>
                  <a:t>.</a:t>
                </a:r>
                <a:r>
                  <a:rPr lang="uz-Latn-UZ" sz="2000" dirty="0">
                    <a:solidFill>
                      <a:schemeClr val="accent1">
                        <a:lumMod val="50000"/>
                      </a:schemeClr>
                    </a:solidFill>
                  </a:rPr>
                  <a:t/>
                </a:r>
                <a:br>
                  <a:rPr lang="uz-Latn-UZ" sz="2000" dirty="0">
                    <a:solidFill>
                      <a:schemeClr val="accent1">
                        <a:lumMod val="50000"/>
                      </a:schemeClr>
                    </a:solidFill>
                  </a:rPr>
                </a:br>
                <a:r>
                  <a:rPr lang="en-US" sz="2000" dirty="0" err="1">
                    <a:solidFill>
                      <a:schemeClr val="accent1">
                        <a:lumMod val="50000"/>
                      </a:schemeClr>
                    </a:solidFill>
                  </a:rPr>
                  <a:t>Shunday</a:t>
                </a:r>
                <a:r>
                  <a:rPr lang="en-US" sz="2000" dirty="0">
                    <a:solidFill>
                      <a:schemeClr val="accent1">
                        <a:lumMod val="50000"/>
                      </a:schemeClr>
                    </a:solidFill>
                  </a:rPr>
                  <a:t> </a:t>
                </a:r>
                <a:r>
                  <a:rPr lang="en-US" sz="2000" dirty="0" err="1">
                    <a:solidFill>
                      <a:schemeClr val="accent1">
                        <a:lumMod val="50000"/>
                      </a:schemeClr>
                    </a:solidFill>
                  </a:rPr>
                  <a:t>qilib</a:t>
                </a:r>
                <a:r>
                  <a:rPr lang="en-US" sz="2000" dirty="0">
                    <a:solidFill>
                      <a:schemeClr val="accent1">
                        <a:lumMod val="50000"/>
                      </a:schemeClr>
                    </a:solidFill>
                  </a:rPr>
                  <a:t> </a:t>
                </a:r>
                <a:r>
                  <a:rPr lang="en-US" sz="2000" dirty="0" err="1">
                    <a:solidFill>
                      <a:schemeClr val="accent1">
                        <a:lumMod val="50000"/>
                      </a:schemeClr>
                    </a:solidFill>
                  </a:rPr>
                  <a:t>izlangan</a:t>
                </a:r>
                <a:r>
                  <a:rPr lang="en-US" sz="2000" dirty="0">
                    <a:solidFill>
                      <a:schemeClr val="accent1">
                        <a:lumMod val="50000"/>
                      </a:schemeClr>
                    </a:solidFill>
                  </a:rPr>
                  <a:t> </a:t>
                </a:r>
                <a:r>
                  <a:rPr lang="en-US" sz="2000" dirty="0" err="1">
                    <a:solidFill>
                      <a:schemeClr val="accent1">
                        <a:lumMod val="50000"/>
                      </a:schemeClr>
                    </a:solidFill>
                  </a:rPr>
                  <a:t>nuqta</a:t>
                </a:r>
                <a:r>
                  <a:rPr lang="en-US" sz="2000" dirty="0">
                    <a:solidFill>
                      <a:schemeClr val="accent1">
                        <a:lumMod val="50000"/>
                      </a:schemeClr>
                    </a:solidFill>
                  </a:rPr>
                  <a:t> </a:t>
                </a:r>
                <a:r>
                  <a:rPr lang="en-US" sz="2000" dirty="0" err="1">
                    <a:solidFill>
                      <a:schemeClr val="accent1">
                        <a:lumMod val="50000"/>
                      </a:schemeClr>
                    </a:solidFill>
                  </a:rPr>
                  <a:t>ikkita</a:t>
                </a:r>
                <a:r>
                  <a:rPr lang="en-US" sz="2000" dirty="0">
                    <a:solidFill>
                      <a:schemeClr val="accent1">
                        <a:lumMod val="50000"/>
                      </a:schemeClr>
                    </a:solidFill>
                  </a:rPr>
                  <a:t> </a:t>
                </a:r>
                <a:r>
                  <a:rPr lang="en-US" sz="2000" dirty="0" err="1">
                    <a:solidFill>
                      <a:schemeClr val="accent1">
                        <a:lumMod val="50000"/>
                      </a:schemeClr>
                    </a:solidFill>
                  </a:rPr>
                  <a:t>ekan</a:t>
                </a:r>
                <a:r>
                  <a:rPr lang="en-US" sz="2000" dirty="0">
                    <a:solidFill>
                      <a:schemeClr val="accent1">
                        <a:lumMod val="50000"/>
                      </a:schemeClr>
                    </a:solidFill>
                  </a:rPr>
                  <a:t> </a:t>
                </a:r>
                <a:r>
                  <a:rPr lang="en-US" sz="2000" i="1" dirty="0">
                    <a:solidFill>
                      <a:schemeClr val="accent1">
                        <a:lumMod val="50000"/>
                      </a:schemeClr>
                    </a:solidFill>
                  </a:rPr>
                  <a:t>N</a:t>
                </a:r>
                <a:r>
                  <a:rPr lang="en-US" sz="2000" i="1" baseline="-25000" dirty="0">
                    <a:solidFill>
                      <a:schemeClr val="accent1">
                        <a:lumMod val="50000"/>
                      </a:schemeClr>
                    </a:solidFill>
                  </a:rPr>
                  <a:t>1</a:t>
                </a:r>
                <a:r>
                  <a:rPr lang="en-US" sz="2000" dirty="0">
                    <a:solidFill>
                      <a:schemeClr val="accent1">
                        <a:lumMod val="50000"/>
                      </a:schemeClr>
                    </a:solidFill>
                  </a:rPr>
                  <a:t>(25,10)</a:t>
                </a:r>
                <a:r>
                  <a:rPr lang="en-US" sz="2000" i="1" dirty="0">
                    <a:solidFill>
                      <a:schemeClr val="accent1">
                        <a:lumMod val="50000"/>
                      </a:schemeClr>
                    </a:solidFill>
                  </a:rPr>
                  <a:t>, N</a:t>
                </a:r>
                <a:r>
                  <a:rPr lang="en-US" sz="2000" i="1" baseline="-25000" dirty="0">
                    <a:solidFill>
                      <a:schemeClr val="accent1">
                        <a:lumMod val="50000"/>
                      </a:schemeClr>
                    </a:solidFill>
                  </a:rPr>
                  <a:t>2</a:t>
                </a:r>
                <a:r>
                  <a:rPr lang="en-US" sz="2000" dirty="0">
                    <a:solidFill>
                      <a:schemeClr val="accent1">
                        <a:lumMod val="50000"/>
                      </a:schemeClr>
                    </a:solidFill>
                  </a:rPr>
                  <a:t>(25,-10</a:t>
                </a:r>
                <a:r>
                  <a:rPr lang="en-US" sz="2000" dirty="0" smtClean="0">
                    <a:solidFill>
                      <a:schemeClr val="accent1">
                        <a:lumMod val="50000"/>
                      </a:schemeClr>
                    </a:solidFill>
                  </a:rPr>
                  <a:t>)</a:t>
                </a:r>
                <a:r>
                  <a:rPr lang="en-US" sz="2000" i="1" dirty="0" smtClean="0">
                    <a:solidFill>
                      <a:schemeClr val="accent1">
                        <a:lumMod val="50000"/>
                      </a:schemeClr>
                    </a:solidFill>
                  </a:rPr>
                  <a:t>.</a:t>
                </a:r>
                <a:br>
                  <a:rPr lang="en-US" sz="2000" i="1" dirty="0" smtClean="0">
                    <a:solidFill>
                      <a:schemeClr val="accent1">
                        <a:lumMod val="50000"/>
                      </a:schemeClr>
                    </a:solidFill>
                  </a:rPr>
                </a:br>
                <a:r>
                  <a:rPr lang="en-US" sz="2000" b="1" dirty="0" err="1">
                    <a:solidFill>
                      <a:schemeClr val="accent1">
                        <a:lumMod val="50000"/>
                      </a:schemeClr>
                    </a:solidFill>
                  </a:rPr>
                  <a:t>Teorema</a:t>
                </a:r>
                <a:r>
                  <a:rPr lang="en-US" sz="2000" b="1" dirty="0">
                    <a:solidFill>
                      <a:schemeClr val="accent1">
                        <a:lumMod val="50000"/>
                      </a:schemeClr>
                    </a:solidFill>
                  </a:rPr>
                  <a:t>:</a:t>
                </a:r>
                <a:r>
                  <a:rPr lang="en-US" sz="2000" dirty="0">
                    <a:solidFill>
                      <a:schemeClr val="accent1">
                        <a:lumMod val="50000"/>
                      </a:schemeClr>
                    </a:solidFill>
                  </a:rPr>
                  <a:t> </a:t>
                </a:r>
                <a:r>
                  <a:rPr lang="en-US" sz="2000" b="1" i="1" dirty="0" err="1">
                    <a:solidFill>
                      <a:schemeClr val="accent1">
                        <a:lumMod val="50000"/>
                      </a:schemeClr>
                    </a:solidFill>
                  </a:rPr>
                  <a:t>Ellips</a:t>
                </a:r>
                <a:r>
                  <a:rPr lang="en-US" sz="2000" b="1" i="1" dirty="0">
                    <a:solidFill>
                      <a:schemeClr val="accent1">
                        <a:lumMod val="50000"/>
                      </a:schemeClr>
                    </a:solidFill>
                  </a:rPr>
                  <a:t> (</a:t>
                </a:r>
                <a:r>
                  <a:rPr lang="en-US" sz="2000" b="1" i="1" dirty="0" err="1">
                    <a:solidFill>
                      <a:schemeClr val="accent1">
                        <a:lumMod val="50000"/>
                      </a:schemeClr>
                    </a:solidFill>
                  </a:rPr>
                  <a:t>giperbola</a:t>
                </a:r>
                <a:r>
                  <a:rPr lang="en-US" sz="2000" b="1" i="1" dirty="0">
                    <a:solidFill>
                      <a:schemeClr val="accent1">
                        <a:lumMod val="50000"/>
                      </a:schemeClr>
                    </a:solidFill>
                  </a:rPr>
                  <a:t>) </a:t>
                </a:r>
                <a:r>
                  <a:rPr lang="en-US" sz="2000" b="1" i="1" dirty="0" err="1">
                    <a:solidFill>
                      <a:schemeClr val="accent1">
                        <a:lumMod val="50000"/>
                      </a:schemeClr>
                    </a:solidFill>
                  </a:rPr>
                  <a:t>tekislikda</a:t>
                </a:r>
                <a:r>
                  <a:rPr lang="en-US" sz="2000" b="1" i="1" dirty="0">
                    <a:solidFill>
                      <a:schemeClr val="accent1">
                        <a:lumMod val="50000"/>
                      </a:schemeClr>
                    </a:solidFill>
                  </a:rPr>
                  <a:t> </a:t>
                </a:r>
                <a:r>
                  <a:rPr lang="en-US" sz="2000" b="1" i="1" dirty="0" err="1">
                    <a:solidFill>
                      <a:schemeClr val="accent1">
                        <a:lumMod val="50000"/>
                      </a:schemeClr>
                    </a:solidFill>
                  </a:rPr>
                  <a:t>shunday</a:t>
                </a:r>
                <a:r>
                  <a:rPr lang="en-US" sz="2000" b="1" i="1" dirty="0">
                    <a:solidFill>
                      <a:schemeClr val="accent1">
                        <a:lumMod val="50000"/>
                      </a:schemeClr>
                    </a:solidFill>
                  </a:rPr>
                  <a:t> </a:t>
                </a:r>
                <a:r>
                  <a:rPr lang="en-US" sz="2000" b="1" i="1" dirty="0" err="1">
                    <a:solidFill>
                      <a:schemeClr val="accent1">
                        <a:lumMod val="50000"/>
                      </a:schemeClr>
                    </a:solidFill>
                  </a:rPr>
                  <a:t>nuqtalarning</a:t>
                </a:r>
                <a:r>
                  <a:rPr lang="en-US" sz="2000" b="1" i="1" dirty="0">
                    <a:solidFill>
                      <a:schemeClr val="accent1">
                        <a:lumMod val="50000"/>
                      </a:schemeClr>
                    </a:solidFill>
                  </a:rPr>
                  <a:t> </a:t>
                </a:r>
                <a:r>
                  <a:rPr lang="en-US" sz="2000" b="1" i="1" dirty="0" err="1">
                    <a:solidFill>
                      <a:schemeClr val="accent1">
                        <a:lumMod val="50000"/>
                      </a:schemeClr>
                    </a:solidFill>
                  </a:rPr>
                  <a:t>geometrik</a:t>
                </a:r>
                <a:r>
                  <a:rPr lang="en-US" sz="2000" b="1" i="1" dirty="0">
                    <a:solidFill>
                      <a:schemeClr val="accent1">
                        <a:lumMod val="50000"/>
                      </a:schemeClr>
                    </a:solidFill>
                  </a:rPr>
                  <a:t> </a:t>
                </a:r>
                <a:r>
                  <a:rPr lang="en-US" sz="2000" b="1" i="1" dirty="0" err="1">
                    <a:solidFill>
                      <a:schemeClr val="accent1">
                        <a:lumMod val="50000"/>
                      </a:schemeClr>
                    </a:solidFill>
                  </a:rPr>
                  <a:t>o’rniki</a:t>
                </a:r>
                <a:r>
                  <a:rPr lang="en-US" sz="2000" b="1" i="1" dirty="0">
                    <a:solidFill>
                      <a:schemeClr val="accent1">
                        <a:lumMod val="50000"/>
                      </a:schemeClr>
                    </a:solidFill>
                  </a:rPr>
                  <a:t>, </a:t>
                </a:r>
                <a:r>
                  <a:rPr lang="en-US" sz="2000" b="1" i="1" dirty="0" err="1">
                    <a:solidFill>
                      <a:schemeClr val="accent1">
                        <a:lumMod val="50000"/>
                      </a:schemeClr>
                    </a:solidFill>
                  </a:rPr>
                  <a:t>bu</a:t>
                </a:r>
                <a:r>
                  <a:rPr lang="en-US" sz="2000" b="1" i="1" dirty="0">
                    <a:solidFill>
                      <a:schemeClr val="accent1">
                        <a:lumMod val="50000"/>
                      </a:schemeClr>
                    </a:solidFill>
                  </a:rPr>
                  <a:t> </a:t>
                </a:r>
                <a:r>
                  <a:rPr lang="en-US" sz="2000" b="1" i="1" dirty="0" err="1">
                    <a:solidFill>
                      <a:schemeClr val="accent1">
                        <a:lumMod val="50000"/>
                      </a:schemeClr>
                    </a:solidFill>
                  </a:rPr>
                  <a:t>nuqtalarning</a:t>
                </a:r>
                <a:r>
                  <a:rPr lang="en-US" sz="2000" b="1" i="1" dirty="0">
                    <a:solidFill>
                      <a:schemeClr val="accent1">
                        <a:lumMod val="50000"/>
                      </a:schemeClr>
                    </a:solidFill>
                  </a:rPr>
                  <a:t> </a:t>
                </a:r>
                <a:r>
                  <a:rPr lang="en-US" sz="2000" b="1" i="1" dirty="0" err="1">
                    <a:solidFill>
                      <a:schemeClr val="accent1">
                        <a:lumMod val="50000"/>
                      </a:schemeClr>
                    </a:solidFill>
                  </a:rPr>
                  <a:t>har</a:t>
                </a:r>
                <a:r>
                  <a:rPr lang="en-US" sz="2000" b="1" i="1" dirty="0">
                    <a:solidFill>
                      <a:schemeClr val="accent1">
                        <a:lumMod val="50000"/>
                      </a:schemeClr>
                    </a:solidFill>
                  </a:rPr>
                  <a:t> </a:t>
                </a:r>
                <a:r>
                  <a:rPr lang="en-US" sz="2000" b="1" i="1" dirty="0" err="1">
                    <a:solidFill>
                      <a:schemeClr val="accent1">
                        <a:lumMod val="50000"/>
                      </a:schemeClr>
                    </a:solidFill>
                  </a:rPr>
                  <a:t>biridan</a:t>
                </a:r>
                <a:r>
                  <a:rPr lang="en-US" sz="2000" b="1" i="1" dirty="0">
                    <a:solidFill>
                      <a:schemeClr val="accent1">
                        <a:lumMod val="50000"/>
                      </a:schemeClr>
                    </a:solidFill>
                  </a:rPr>
                  <a:t> </a:t>
                </a:r>
                <a:r>
                  <a:rPr lang="en-US" sz="2000" b="1" i="1" dirty="0" err="1">
                    <a:solidFill>
                      <a:schemeClr val="accent1">
                        <a:lumMod val="50000"/>
                      </a:schemeClr>
                    </a:solidFill>
                  </a:rPr>
                  <a:t>fokusgacha</a:t>
                </a:r>
                <a:r>
                  <a:rPr lang="en-US" sz="2000" b="1" i="1" dirty="0">
                    <a:solidFill>
                      <a:schemeClr val="accent1">
                        <a:lumMod val="50000"/>
                      </a:schemeClr>
                    </a:solidFill>
                  </a:rPr>
                  <a:t> </a:t>
                </a:r>
                <a:r>
                  <a:rPr lang="en-US" sz="2000" b="1" i="1" dirty="0" err="1">
                    <a:solidFill>
                      <a:schemeClr val="accent1">
                        <a:lumMod val="50000"/>
                      </a:schemeClr>
                    </a:solidFill>
                  </a:rPr>
                  <a:t>bo’lgan</a:t>
                </a:r>
                <a:r>
                  <a:rPr lang="en-US" sz="2000" b="1" i="1" dirty="0">
                    <a:solidFill>
                      <a:schemeClr val="accent1">
                        <a:lumMod val="50000"/>
                      </a:schemeClr>
                    </a:solidFill>
                  </a:rPr>
                  <a:t> </a:t>
                </a:r>
                <a:r>
                  <a:rPr lang="en-US" sz="2000" b="1" i="1" dirty="0" err="1">
                    <a:solidFill>
                      <a:schemeClr val="accent1">
                        <a:lumMod val="50000"/>
                      </a:schemeClr>
                    </a:solidFill>
                  </a:rPr>
                  <a:t>masofani</a:t>
                </a:r>
                <a:r>
                  <a:rPr lang="en-US" sz="2000" b="1" i="1" dirty="0">
                    <a:solidFill>
                      <a:schemeClr val="accent1">
                        <a:lumMod val="50000"/>
                      </a:schemeClr>
                    </a:solidFill>
                  </a:rPr>
                  <a:t> </a:t>
                </a:r>
                <a:r>
                  <a:rPr lang="en-US" sz="2000" b="1" i="1" dirty="0" err="1">
                    <a:solidFill>
                      <a:schemeClr val="accent1">
                        <a:lumMod val="50000"/>
                      </a:schemeClr>
                    </a:solidFill>
                  </a:rPr>
                  <a:t>o’sha</a:t>
                </a:r>
                <a:r>
                  <a:rPr lang="en-US" sz="2000" b="1" i="1" dirty="0">
                    <a:solidFill>
                      <a:schemeClr val="accent1">
                        <a:lumMod val="50000"/>
                      </a:schemeClr>
                    </a:solidFill>
                  </a:rPr>
                  <a:t> </a:t>
                </a:r>
                <a:r>
                  <a:rPr lang="en-US" sz="2000" b="1" i="1" dirty="0" err="1">
                    <a:solidFill>
                      <a:schemeClr val="accent1">
                        <a:lumMod val="50000"/>
                      </a:schemeClr>
                    </a:solidFill>
                  </a:rPr>
                  <a:t>nuqtadan</a:t>
                </a:r>
                <a:r>
                  <a:rPr lang="en-US" sz="2000" b="1" i="1" dirty="0">
                    <a:solidFill>
                      <a:schemeClr val="accent1">
                        <a:lumMod val="50000"/>
                      </a:schemeClr>
                    </a:solidFill>
                  </a:rPr>
                  <a:t> </a:t>
                </a:r>
                <a:r>
                  <a:rPr lang="en-US" sz="2000" b="1" i="1" dirty="0" err="1">
                    <a:solidFill>
                      <a:schemeClr val="accent1">
                        <a:lumMod val="50000"/>
                      </a:schemeClr>
                    </a:solidFill>
                  </a:rPr>
                  <a:t>shu</a:t>
                </a:r>
                <a:r>
                  <a:rPr lang="en-US" sz="2000" b="1" i="1" dirty="0">
                    <a:solidFill>
                      <a:schemeClr val="accent1">
                        <a:lumMod val="50000"/>
                      </a:schemeClr>
                    </a:solidFill>
                  </a:rPr>
                  <a:t> </a:t>
                </a:r>
                <a:r>
                  <a:rPr lang="en-US" sz="2000" b="1" i="1" dirty="0" err="1">
                    <a:solidFill>
                      <a:schemeClr val="accent1">
                        <a:lumMod val="50000"/>
                      </a:schemeClr>
                    </a:solidFill>
                  </a:rPr>
                  <a:t>fokusga</a:t>
                </a:r>
                <a:r>
                  <a:rPr lang="en-US" sz="2000" b="1" i="1" dirty="0">
                    <a:solidFill>
                      <a:schemeClr val="accent1">
                        <a:lumMod val="50000"/>
                      </a:schemeClr>
                    </a:solidFill>
                  </a:rPr>
                  <a:t> </a:t>
                </a:r>
                <a:r>
                  <a:rPr lang="en-US" sz="2000" b="1" i="1" dirty="0" err="1">
                    <a:solidFill>
                      <a:schemeClr val="accent1">
                        <a:lumMod val="50000"/>
                      </a:schemeClr>
                    </a:solidFill>
                  </a:rPr>
                  <a:t>mos</a:t>
                </a:r>
                <a:r>
                  <a:rPr lang="en-US" sz="2000" b="1" i="1" dirty="0">
                    <a:solidFill>
                      <a:schemeClr val="accent1">
                        <a:lumMod val="50000"/>
                      </a:schemeClr>
                    </a:solidFill>
                  </a:rPr>
                  <a:t> </a:t>
                </a:r>
                <a:r>
                  <a:rPr lang="en-US" sz="2000" b="1" i="1" dirty="0" err="1">
                    <a:solidFill>
                      <a:schemeClr val="accent1">
                        <a:lumMod val="50000"/>
                      </a:schemeClr>
                    </a:solidFill>
                  </a:rPr>
                  <a:t>direktrisagacha</a:t>
                </a:r>
                <a:r>
                  <a:rPr lang="en-US" sz="2000" b="1" i="1" dirty="0">
                    <a:solidFill>
                      <a:schemeClr val="accent1">
                        <a:lumMod val="50000"/>
                      </a:schemeClr>
                    </a:solidFill>
                  </a:rPr>
                  <a:t> </a:t>
                </a:r>
                <a:r>
                  <a:rPr lang="en-US" sz="2000" b="1" i="1" dirty="0" err="1">
                    <a:solidFill>
                      <a:schemeClr val="accent1">
                        <a:lumMod val="50000"/>
                      </a:schemeClr>
                    </a:solidFill>
                  </a:rPr>
                  <a:t>bo’lgan</a:t>
                </a:r>
                <a:r>
                  <a:rPr lang="en-US" sz="2000" b="1" i="1" dirty="0">
                    <a:solidFill>
                      <a:schemeClr val="accent1">
                        <a:lumMod val="50000"/>
                      </a:schemeClr>
                    </a:solidFill>
                  </a:rPr>
                  <a:t> </a:t>
                </a:r>
                <a:r>
                  <a:rPr lang="en-US" sz="2000" b="1" i="1" dirty="0" err="1">
                    <a:solidFill>
                      <a:schemeClr val="accent1">
                        <a:lumMod val="50000"/>
                      </a:schemeClr>
                    </a:solidFill>
                  </a:rPr>
                  <a:t>masofaga</a:t>
                </a:r>
                <a:r>
                  <a:rPr lang="en-US" sz="2000" b="1" i="1" dirty="0">
                    <a:solidFill>
                      <a:schemeClr val="accent1">
                        <a:lumMod val="50000"/>
                      </a:schemeClr>
                    </a:solidFill>
                  </a:rPr>
                  <a:t> </a:t>
                </a:r>
                <a:r>
                  <a:rPr lang="en-US" sz="2000" b="1" i="1" dirty="0" err="1">
                    <a:solidFill>
                      <a:schemeClr val="accent1">
                        <a:lumMod val="50000"/>
                      </a:schemeClr>
                    </a:solidFill>
                  </a:rPr>
                  <a:t>nisbati</a:t>
                </a:r>
                <a:r>
                  <a:rPr lang="en-US" sz="2000" b="1" i="1" dirty="0">
                    <a:solidFill>
                      <a:schemeClr val="accent1">
                        <a:lumMod val="50000"/>
                      </a:schemeClr>
                    </a:solidFill>
                  </a:rPr>
                  <a:t> </a:t>
                </a:r>
                <a:r>
                  <a:rPr lang="en-US" sz="2000" b="1" i="1" dirty="0" err="1">
                    <a:solidFill>
                      <a:schemeClr val="accent1">
                        <a:lumMod val="50000"/>
                      </a:schemeClr>
                    </a:solidFill>
                  </a:rPr>
                  <a:t>o’zgarmas</a:t>
                </a:r>
                <a:r>
                  <a:rPr lang="en-US" sz="2000" b="1" i="1" dirty="0">
                    <a:solidFill>
                      <a:schemeClr val="accent1">
                        <a:lumMod val="50000"/>
                      </a:schemeClr>
                    </a:solidFill>
                  </a:rPr>
                  <a:t> </a:t>
                </a:r>
                <a:r>
                  <a:rPr lang="en-US" sz="2000" b="1" i="1" dirty="0" err="1">
                    <a:solidFill>
                      <a:schemeClr val="accent1">
                        <a:lumMod val="50000"/>
                      </a:schemeClr>
                    </a:solidFill>
                  </a:rPr>
                  <a:t>miqdor</a:t>
                </a:r>
                <a:r>
                  <a:rPr lang="en-US" sz="2000" b="1" i="1" dirty="0">
                    <a:solidFill>
                      <a:schemeClr val="accent1">
                        <a:lumMod val="50000"/>
                      </a:schemeClr>
                    </a:solidFill>
                  </a:rPr>
                  <a:t> </a:t>
                </a:r>
                <a:r>
                  <a:rPr lang="en-US" sz="2000" b="1" i="1" dirty="0" err="1">
                    <a:solidFill>
                      <a:schemeClr val="accent1">
                        <a:lumMod val="50000"/>
                      </a:schemeClr>
                    </a:solidFill>
                  </a:rPr>
                  <a:t>bo’lib</a:t>
                </a:r>
                <a:r>
                  <a:rPr lang="en-US" sz="2000" b="1" i="1" dirty="0">
                    <a:solidFill>
                      <a:schemeClr val="accent1">
                        <a:lumMod val="50000"/>
                      </a:schemeClr>
                    </a:solidFill>
                  </a:rPr>
                  <a:t>, </a:t>
                </a:r>
                <a:r>
                  <a:rPr lang="en-US" sz="2000" b="1" i="1" dirty="0" err="1">
                    <a:solidFill>
                      <a:schemeClr val="accent1">
                        <a:lumMod val="50000"/>
                      </a:schemeClr>
                    </a:solidFill>
                  </a:rPr>
                  <a:t>ellips</a:t>
                </a:r>
                <a:r>
                  <a:rPr lang="en-US" sz="2000" b="1" i="1" dirty="0">
                    <a:solidFill>
                      <a:schemeClr val="accent1">
                        <a:lumMod val="50000"/>
                      </a:schemeClr>
                    </a:solidFill>
                  </a:rPr>
                  <a:t> (</a:t>
                </a:r>
                <a:r>
                  <a:rPr lang="en-US" sz="2000" b="1" i="1" dirty="0" err="1">
                    <a:solidFill>
                      <a:schemeClr val="accent1">
                        <a:lumMod val="50000"/>
                      </a:schemeClr>
                    </a:solidFill>
                  </a:rPr>
                  <a:t>giperbola</a:t>
                </a:r>
                <a:r>
                  <a:rPr lang="en-US" sz="2000" b="1" i="1" dirty="0">
                    <a:solidFill>
                      <a:schemeClr val="accent1">
                        <a:lumMod val="50000"/>
                      </a:schemeClr>
                    </a:solidFill>
                  </a:rPr>
                  <a:t>) </a:t>
                </a:r>
                <a:r>
                  <a:rPr lang="en-US" sz="2000" b="1" i="1" dirty="0" err="1">
                    <a:solidFill>
                      <a:schemeClr val="accent1">
                        <a:lumMod val="50000"/>
                      </a:schemeClr>
                    </a:solidFill>
                  </a:rPr>
                  <a:t>ning</a:t>
                </a:r>
                <a:r>
                  <a:rPr lang="en-US" sz="2000" b="1" i="1" dirty="0">
                    <a:solidFill>
                      <a:schemeClr val="accent1">
                        <a:lumMod val="50000"/>
                      </a:schemeClr>
                    </a:solidFill>
                  </a:rPr>
                  <a:t> </a:t>
                </a:r>
                <a:r>
                  <a:rPr lang="en-US" sz="2000" b="1" i="1" dirty="0" err="1">
                    <a:solidFill>
                      <a:schemeClr val="accent1">
                        <a:lumMod val="50000"/>
                      </a:schemeClr>
                    </a:solidFill>
                  </a:rPr>
                  <a:t>ekssentrisiteti</a:t>
                </a:r>
                <a:r>
                  <a:rPr lang="en-US" sz="2000" b="1" i="1" dirty="0">
                    <a:solidFill>
                      <a:schemeClr val="accent1">
                        <a:lumMod val="50000"/>
                      </a:schemeClr>
                    </a:solidFill>
                  </a:rPr>
                  <a:t> e </a:t>
                </a:r>
                <a:r>
                  <a:rPr lang="en-US" sz="2000" b="1" i="1" dirty="0" err="1">
                    <a:solidFill>
                      <a:schemeClr val="accent1">
                        <a:lumMod val="50000"/>
                      </a:schemeClr>
                    </a:solidFill>
                  </a:rPr>
                  <a:t>ga</a:t>
                </a:r>
                <a:r>
                  <a:rPr lang="en-US" sz="2000" b="1" i="1" dirty="0">
                    <a:solidFill>
                      <a:schemeClr val="accent1">
                        <a:lumMod val="50000"/>
                      </a:schemeClr>
                    </a:solidFill>
                  </a:rPr>
                  <a:t> </a:t>
                </a:r>
                <a:r>
                  <a:rPr lang="en-US" sz="2000" b="1" i="1" dirty="0" err="1" smtClean="0">
                    <a:solidFill>
                      <a:schemeClr val="accent1">
                        <a:lumMod val="50000"/>
                      </a:schemeClr>
                    </a:solidFill>
                  </a:rPr>
                  <a:t>teng</a:t>
                </a:r>
                <a:endParaRPr lang="ru-RU" sz="2000" b="1" dirty="0">
                  <a:solidFill>
                    <a:schemeClr val="accent1">
                      <a:lumMod val="50000"/>
                    </a:schemeClr>
                  </a:solidFill>
                </a:endParaRPr>
              </a:p>
            </p:txBody>
          </p:sp>
        </mc:Choice>
        <mc:Fallback>
          <p:sp>
            <p:nvSpPr>
              <p:cNvPr id="2" name="Заголовок 1"/>
              <p:cNvSpPr>
                <a:spLocks noGrp="1" noRot="1" noChangeAspect="1" noMove="1" noResize="1" noEditPoints="1" noAdjustHandles="1" noChangeArrowheads="1" noChangeShapeType="1" noTextEdit="1"/>
              </p:cNvSpPr>
              <p:nvPr>
                <p:ph type="title"/>
              </p:nvPr>
            </p:nvSpPr>
            <p:spPr>
              <a:xfrm>
                <a:off x="683568" y="1027664"/>
                <a:ext cx="7776864" cy="5281656"/>
              </a:xfrm>
              <a:blipFill rotWithShape="1">
                <a:blip r:embed="rId2"/>
                <a:stretch>
                  <a:fillRect l="-627" t="-5081" r="-705" b="-1848"/>
                </a:stretch>
              </a:blipFill>
            </p:spPr>
            <p:txBody>
              <a:bodyPr/>
              <a:lstStyle/>
              <a:p>
                <a:r>
                  <a:rPr lang="ru-RU">
                    <a:noFill/>
                  </a:rPr>
                  <a:t> </a:t>
                </a:r>
              </a:p>
            </p:txBody>
          </p:sp>
        </mc:Fallback>
      </mc:AlternateContent>
    </p:spTree>
    <p:extLst>
      <p:ext uri="{BB962C8B-B14F-4D97-AF65-F5344CB8AC3E}">
        <p14:creationId xmlns:p14="http://schemas.microsoft.com/office/powerpoint/2010/main" xmlns="" val="238448566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Заголовок 1"/>
              <p:cNvSpPr>
                <a:spLocks noGrp="1"/>
              </p:cNvSpPr>
              <p:nvPr>
                <p:ph type="title"/>
              </p:nvPr>
            </p:nvSpPr>
            <p:spPr>
              <a:xfrm>
                <a:off x="827584" y="1052736"/>
                <a:ext cx="7632848" cy="5281656"/>
              </a:xfrm>
            </p:spPr>
            <p:txBody>
              <a:bodyPr>
                <a:normAutofit/>
              </a:bodyPr>
              <a:lstStyle/>
              <a:p>
                <a:pPr/>
                <a:r>
                  <a:rPr lang="en-US" sz="2000" dirty="0" smtClean="0">
                    <a:solidFill>
                      <a:schemeClr val="accent1">
                        <a:lumMod val="50000"/>
                      </a:schemeClr>
                    </a:solidFill>
                  </a:rPr>
                  <a:t>Isbot: Agar N(</a:t>
                </a:r>
                <a:r>
                  <a:rPr lang="en-US" sz="2000" dirty="0" err="1">
                    <a:solidFill>
                      <a:schemeClr val="accent1">
                        <a:lumMod val="50000"/>
                      </a:schemeClr>
                    </a:solidFill>
                  </a:rPr>
                  <a:t>x,y</a:t>
                </a:r>
                <a:r>
                  <a:rPr lang="en-US" sz="2000" dirty="0">
                    <a:solidFill>
                      <a:schemeClr val="accent1">
                        <a:lumMod val="50000"/>
                      </a:schemeClr>
                    </a:solidFill>
                  </a:rPr>
                  <a:t>)  </a:t>
                </a:r>
                <a:r>
                  <a:rPr lang="en-US" sz="2000" dirty="0" err="1">
                    <a:solidFill>
                      <a:schemeClr val="accent1">
                        <a:lumMod val="50000"/>
                      </a:schemeClr>
                    </a:solidFill>
                  </a:rPr>
                  <a:t>nuqta</a:t>
                </a:r>
                <a:r>
                  <a:rPr lang="en-US" sz="2000" dirty="0">
                    <a:solidFill>
                      <a:schemeClr val="accent1">
                        <a:lumMod val="50000"/>
                      </a:schemeClr>
                    </a:solidFill>
                  </a:rPr>
                  <a:t>  </a:t>
                </a:r>
                <a:r>
                  <a:rPr lang="en-US" sz="2000" dirty="0" err="1">
                    <a:solidFill>
                      <a:schemeClr val="accent1">
                        <a:lumMod val="50000"/>
                      </a:schemeClr>
                    </a:solidFill>
                  </a:rPr>
                  <a:t>ellips</a:t>
                </a:r>
                <a:r>
                  <a:rPr lang="en-US" sz="2000" dirty="0">
                    <a:solidFill>
                      <a:schemeClr val="accent1">
                        <a:lumMod val="50000"/>
                      </a:schemeClr>
                    </a:solidFill>
                  </a:rPr>
                  <a:t>  (</a:t>
                </a:r>
                <a:r>
                  <a:rPr lang="en-US" sz="2000" dirty="0" err="1">
                    <a:solidFill>
                      <a:schemeClr val="accent1">
                        <a:lumMod val="50000"/>
                      </a:schemeClr>
                    </a:solidFill>
                  </a:rPr>
                  <a:t>giperbola</a:t>
                </a:r>
                <a:r>
                  <a:rPr lang="en-US" sz="2000" dirty="0">
                    <a:solidFill>
                      <a:schemeClr val="accent1">
                        <a:lumMod val="50000"/>
                      </a:schemeClr>
                    </a:solidFill>
                  </a:rPr>
                  <a:t>)da  </a:t>
                </a:r>
                <a:r>
                  <a:rPr lang="en-US" sz="2000" dirty="0" err="1">
                    <a:solidFill>
                      <a:schemeClr val="accent1">
                        <a:lumMod val="50000"/>
                      </a:schemeClr>
                    </a:solidFill>
                  </a:rPr>
                  <a:t>yotsa</a:t>
                </a:r>
                <a:r>
                  <a:rPr lang="en-US" sz="2000" dirty="0">
                    <a:solidFill>
                      <a:schemeClr val="accent1">
                        <a:lumMod val="50000"/>
                      </a:schemeClr>
                    </a:solidFill>
                  </a:rPr>
                  <a:t>, u  </a:t>
                </a:r>
                <a:r>
                  <a:rPr lang="en-US" sz="2000" dirty="0" err="1">
                    <a:solidFill>
                      <a:schemeClr val="accent1">
                        <a:lumMod val="50000"/>
                      </a:schemeClr>
                    </a:solidFill>
                  </a:rPr>
                  <a:t>holda</a:t>
                </a:r>
                <a:r>
                  <a:rPr lang="en-US" sz="2000" dirty="0">
                    <a:solidFill>
                      <a:schemeClr val="accent1">
                        <a:lumMod val="50000"/>
                      </a:schemeClr>
                    </a:solidFill>
                  </a:rPr>
                  <a:t>  </a:t>
                </a:r>
                <a:r>
                  <a:rPr lang="en-US" sz="2000" dirty="0" err="1">
                    <a:solidFill>
                      <a:schemeClr val="accent1">
                        <a:lumMod val="50000"/>
                      </a:schemeClr>
                    </a:solidFill>
                  </a:rPr>
                  <a:t>ushbuni</a:t>
                </a:r>
                <a:r>
                  <a:rPr lang="en-US" sz="2000" dirty="0">
                    <a:solidFill>
                      <a:schemeClr val="accent1">
                        <a:lumMod val="50000"/>
                      </a:schemeClr>
                    </a:solidFill>
                  </a:rPr>
                  <a:t>  </a:t>
                </a:r>
                <a:r>
                  <a:rPr lang="en-US" sz="2000" dirty="0" err="1">
                    <a:solidFill>
                      <a:schemeClr val="accent1">
                        <a:lumMod val="50000"/>
                      </a:schemeClr>
                    </a:solidFill>
                  </a:rPr>
                  <a:t>yoza</a:t>
                </a:r>
                <a:r>
                  <a:rPr lang="en-US" sz="2000" dirty="0">
                    <a:solidFill>
                      <a:schemeClr val="accent1">
                        <a:lumMod val="50000"/>
                      </a:schemeClr>
                    </a:solidFill>
                  </a:rPr>
                  <a:t>  </a:t>
                </a:r>
                <a:r>
                  <a:rPr lang="en-US" sz="2000" dirty="0" err="1">
                    <a:solidFill>
                      <a:schemeClr val="accent1">
                        <a:lumMod val="50000"/>
                      </a:schemeClr>
                    </a:solidFill>
                  </a:rPr>
                  <a:t>olamiz</a:t>
                </a:r>
                <a:r>
                  <a:rPr lang="en-US" sz="2000" dirty="0">
                    <a:solidFill>
                      <a:schemeClr val="accent1">
                        <a:lumMod val="50000"/>
                      </a:schemeClr>
                    </a:solidFill>
                  </a:rPr>
                  <a:t>:</a:t>
                </a:r>
                <a:br>
                  <a:rPr lang="en-US" sz="2000" dirty="0">
                    <a:solidFill>
                      <a:schemeClr val="accent1">
                        <a:lumMod val="50000"/>
                      </a:schemeClr>
                    </a:solidFill>
                  </a:rPr>
                </a:br>
                <a14:m>
                  <m:oMath xmlns:m="http://schemas.openxmlformats.org/officeDocument/2006/math">
                    <m:sSub>
                      <m:sSubPr>
                        <m:ctrlPr>
                          <a:rPr lang="ru-RU" sz="2000" i="1">
                            <a:solidFill>
                              <a:schemeClr val="accent1">
                                <a:lumMod val="50000"/>
                              </a:schemeClr>
                            </a:solidFill>
                            <a:latin typeface="Cambria Math"/>
                          </a:rPr>
                        </m:ctrlPr>
                      </m:sSubPr>
                      <m:e>
                        <m:r>
                          <a:rPr lang="en-US" sz="2000" i="1">
                            <a:solidFill>
                              <a:schemeClr val="accent1">
                                <a:lumMod val="50000"/>
                              </a:schemeClr>
                            </a:solidFill>
                            <a:latin typeface="Cambria Math"/>
                          </a:rPr>
                          <m:t>𝑟</m:t>
                        </m:r>
                      </m:e>
                      <m:sub>
                        <m:r>
                          <a:rPr lang="en-US" sz="2000" i="1">
                            <a:solidFill>
                              <a:schemeClr val="accent1">
                                <a:lumMod val="50000"/>
                              </a:schemeClr>
                            </a:solidFill>
                            <a:latin typeface="Cambria Math"/>
                          </a:rPr>
                          <m:t>1</m:t>
                        </m:r>
                      </m:sub>
                    </m:sSub>
                    <m:r>
                      <a:rPr lang="en-US" sz="2000" i="1">
                        <a:solidFill>
                          <a:schemeClr val="accent1">
                            <a:lumMod val="50000"/>
                          </a:schemeClr>
                        </a:solidFill>
                        <a:latin typeface="Cambria Math"/>
                      </a:rPr>
                      <m:t>=</m:t>
                    </m:r>
                    <m:r>
                      <a:rPr lang="en-US" sz="2000" i="1">
                        <a:solidFill>
                          <a:schemeClr val="accent1">
                            <a:lumMod val="50000"/>
                          </a:schemeClr>
                        </a:solidFill>
                        <a:latin typeface="Cambria Math"/>
                        <a:ea typeface="Cambria Math"/>
                      </a:rPr>
                      <m:t>𝜌</m:t>
                    </m:r>
                    <m:d>
                      <m:dPr>
                        <m:ctrlPr>
                          <a:rPr lang="en-US" sz="2000" i="1">
                            <a:solidFill>
                              <a:schemeClr val="accent1">
                                <a:lumMod val="50000"/>
                              </a:schemeClr>
                            </a:solidFill>
                            <a:latin typeface="Cambria Math"/>
                            <a:ea typeface="Cambria Math"/>
                          </a:rPr>
                        </m:ctrlPr>
                      </m:dPr>
                      <m:e>
                        <m:sSub>
                          <m:sSubPr>
                            <m:ctrlPr>
                              <a:rPr lang="en-US" sz="2000" i="1">
                                <a:solidFill>
                                  <a:schemeClr val="accent1">
                                    <a:lumMod val="50000"/>
                                  </a:schemeClr>
                                </a:solidFill>
                                <a:latin typeface="Cambria Math"/>
                                <a:ea typeface="Cambria Math"/>
                              </a:rPr>
                            </m:ctrlPr>
                          </m:sSubPr>
                          <m:e>
                            <m:r>
                              <a:rPr lang="en-US" sz="2000" i="1">
                                <a:solidFill>
                                  <a:schemeClr val="accent1">
                                    <a:lumMod val="50000"/>
                                  </a:schemeClr>
                                </a:solidFill>
                                <a:latin typeface="Cambria Math"/>
                                <a:ea typeface="Cambria Math"/>
                              </a:rPr>
                              <m:t>𝐹</m:t>
                            </m:r>
                          </m:e>
                          <m:sub>
                            <m:r>
                              <a:rPr lang="en-US" sz="2000" i="1">
                                <a:solidFill>
                                  <a:schemeClr val="accent1">
                                    <a:lumMod val="50000"/>
                                  </a:schemeClr>
                                </a:solidFill>
                                <a:latin typeface="Cambria Math"/>
                                <a:ea typeface="Cambria Math"/>
                              </a:rPr>
                              <m:t>1</m:t>
                            </m:r>
                          </m:sub>
                        </m:sSub>
                        <m:r>
                          <a:rPr lang="en-US" sz="2000" i="1">
                            <a:solidFill>
                              <a:schemeClr val="accent1">
                                <a:lumMod val="50000"/>
                              </a:schemeClr>
                            </a:solidFill>
                            <a:latin typeface="Cambria Math"/>
                            <a:ea typeface="Cambria Math"/>
                          </a:rPr>
                          <m:t>,</m:t>
                        </m:r>
                        <m:r>
                          <a:rPr lang="en-US" sz="2000" i="1">
                            <a:solidFill>
                              <a:schemeClr val="accent1">
                                <a:lumMod val="50000"/>
                              </a:schemeClr>
                            </a:solidFill>
                            <a:latin typeface="Cambria Math"/>
                            <a:ea typeface="Cambria Math"/>
                          </a:rPr>
                          <m:t>𝑁</m:t>
                        </m:r>
                      </m:e>
                    </m:d>
                    <m:r>
                      <a:rPr lang="en-US" sz="2000" i="1">
                        <a:solidFill>
                          <a:schemeClr val="accent1">
                            <a:lumMod val="50000"/>
                          </a:schemeClr>
                        </a:solidFill>
                        <a:latin typeface="Cambria Math"/>
                        <a:ea typeface="Cambria Math"/>
                      </a:rPr>
                      <m:t>=</m:t>
                    </m:r>
                    <m:d>
                      <m:dPr>
                        <m:begChr m:val="|"/>
                        <m:endChr m:val="|"/>
                        <m:ctrlPr>
                          <a:rPr lang="en-US" sz="2000" i="1">
                            <a:solidFill>
                              <a:schemeClr val="accent1">
                                <a:lumMod val="50000"/>
                              </a:schemeClr>
                            </a:solidFill>
                            <a:latin typeface="Cambria Math"/>
                            <a:ea typeface="Cambria Math"/>
                          </a:rPr>
                        </m:ctrlPr>
                      </m:dPr>
                      <m:e>
                        <m:r>
                          <a:rPr lang="en-US" sz="2000" i="1">
                            <a:solidFill>
                              <a:schemeClr val="accent1">
                                <a:lumMod val="50000"/>
                              </a:schemeClr>
                            </a:solidFill>
                            <a:latin typeface="Cambria Math"/>
                            <a:ea typeface="Cambria Math"/>
                          </a:rPr>
                          <m:t>𝑎</m:t>
                        </m:r>
                        <m:r>
                          <a:rPr lang="en-US" sz="2000" i="1">
                            <a:solidFill>
                              <a:schemeClr val="accent1">
                                <a:lumMod val="50000"/>
                              </a:schemeClr>
                            </a:solidFill>
                            <a:latin typeface="Cambria Math"/>
                            <a:ea typeface="Cambria Math"/>
                          </a:rPr>
                          <m:t>−</m:t>
                        </m:r>
                        <m:r>
                          <a:rPr lang="en-US" sz="2000" i="1">
                            <a:solidFill>
                              <a:schemeClr val="accent1">
                                <a:lumMod val="50000"/>
                              </a:schemeClr>
                            </a:solidFill>
                            <a:latin typeface="Cambria Math"/>
                            <a:ea typeface="Cambria Math"/>
                          </a:rPr>
                          <m:t>𝑒𝑥</m:t>
                        </m:r>
                      </m:e>
                    </m:d>
                  </m:oMath>
                </a14:m>
                <a:r>
                  <a:rPr lang="en-US" sz="2000" dirty="0">
                    <a:solidFill>
                      <a:schemeClr val="accent1">
                        <a:lumMod val="50000"/>
                      </a:schemeClr>
                    </a:solidFill>
                  </a:rPr>
                  <a:t>,  </a:t>
                </a:r>
                <a:br>
                  <a:rPr lang="en-US" sz="2000" dirty="0">
                    <a:solidFill>
                      <a:schemeClr val="accent1">
                        <a:lumMod val="50000"/>
                      </a:schemeClr>
                    </a:solidFill>
                  </a:rPr>
                </a:br>
                <a:r>
                  <a:rPr lang="en-US" sz="2000" dirty="0">
                    <a:solidFill>
                      <a:schemeClr val="accent1">
                        <a:lumMod val="50000"/>
                      </a:schemeClr>
                    </a:solidFill>
                  </a:rPr>
                  <a:t>                 </a:t>
                </a:r>
                <a14:m>
                  <m:oMath xmlns:m="http://schemas.openxmlformats.org/officeDocument/2006/math">
                    <m:sSub>
                      <m:sSubPr>
                        <m:ctrlPr>
                          <a:rPr lang="ru-RU" sz="2000" i="1">
                            <a:solidFill>
                              <a:schemeClr val="accent1">
                                <a:lumMod val="50000"/>
                              </a:schemeClr>
                            </a:solidFill>
                            <a:latin typeface="Cambria Math"/>
                          </a:rPr>
                        </m:ctrlPr>
                      </m:sSubPr>
                      <m:e>
                        <m:r>
                          <a:rPr lang="en-US" sz="2000" i="1">
                            <a:solidFill>
                              <a:schemeClr val="accent1">
                                <a:lumMod val="50000"/>
                              </a:schemeClr>
                            </a:solidFill>
                            <a:latin typeface="Cambria Math"/>
                          </a:rPr>
                          <m:t>𝑟</m:t>
                        </m:r>
                      </m:e>
                      <m:sub>
                        <m:r>
                          <a:rPr lang="en-US" sz="2000" i="1">
                            <a:solidFill>
                              <a:schemeClr val="accent1">
                                <a:lumMod val="50000"/>
                              </a:schemeClr>
                            </a:solidFill>
                            <a:latin typeface="Cambria Math"/>
                          </a:rPr>
                          <m:t>2</m:t>
                        </m:r>
                      </m:sub>
                    </m:sSub>
                    <m:r>
                      <a:rPr lang="en-US" sz="2000" i="1">
                        <a:solidFill>
                          <a:schemeClr val="accent1">
                            <a:lumMod val="50000"/>
                          </a:schemeClr>
                        </a:solidFill>
                        <a:latin typeface="Cambria Math"/>
                      </a:rPr>
                      <m:t>=</m:t>
                    </m:r>
                    <m:r>
                      <a:rPr lang="en-US" sz="2000" i="1">
                        <a:solidFill>
                          <a:schemeClr val="accent1">
                            <a:lumMod val="50000"/>
                          </a:schemeClr>
                        </a:solidFill>
                        <a:latin typeface="Cambria Math"/>
                        <a:ea typeface="Cambria Math"/>
                      </a:rPr>
                      <m:t>𝜌</m:t>
                    </m:r>
                    <m:d>
                      <m:dPr>
                        <m:ctrlPr>
                          <a:rPr lang="en-US" sz="2000" i="1">
                            <a:solidFill>
                              <a:schemeClr val="accent1">
                                <a:lumMod val="50000"/>
                              </a:schemeClr>
                            </a:solidFill>
                            <a:latin typeface="Cambria Math"/>
                            <a:ea typeface="Cambria Math"/>
                          </a:rPr>
                        </m:ctrlPr>
                      </m:dPr>
                      <m:e>
                        <m:sSub>
                          <m:sSubPr>
                            <m:ctrlPr>
                              <a:rPr lang="en-US" sz="2000" i="1">
                                <a:solidFill>
                                  <a:schemeClr val="accent1">
                                    <a:lumMod val="50000"/>
                                  </a:schemeClr>
                                </a:solidFill>
                                <a:latin typeface="Cambria Math"/>
                                <a:ea typeface="Cambria Math"/>
                              </a:rPr>
                            </m:ctrlPr>
                          </m:sSubPr>
                          <m:e>
                            <m:r>
                              <a:rPr lang="en-US" sz="2000" i="1">
                                <a:solidFill>
                                  <a:schemeClr val="accent1">
                                    <a:lumMod val="50000"/>
                                  </a:schemeClr>
                                </a:solidFill>
                                <a:latin typeface="Cambria Math"/>
                                <a:ea typeface="Cambria Math"/>
                              </a:rPr>
                              <m:t>𝐹</m:t>
                            </m:r>
                          </m:e>
                          <m:sub>
                            <m:r>
                              <a:rPr lang="en-US" sz="2000" i="1">
                                <a:solidFill>
                                  <a:schemeClr val="accent1">
                                    <a:lumMod val="50000"/>
                                  </a:schemeClr>
                                </a:solidFill>
                                <a:latin typeface="Cambria Math"/>
                                <a:ea typeface="Cambria Math"/>
                              </a:rPr>
                              <m:t>2</m:t>
                            </m:r>
                          </m:sub>
                        </m:sSub>
                        <m:r>
                          <a:rPr lang="en-US" sz="2000" i="1">
                            <a:solidFill>
                              <a:schemeClr val="accent1">
                                <a:lumMod val="50000"/>
                              </a:schemeClr>
                            </a:solidFill>
                            <a:latin typeface="Cambria Math"/>
                            <a:ea typeface="Cambria Math"/>
                          </a:rPr>
                          <m:t>,</m:t>
                        </m:r>
                        <m:r>
                          <a:rPr lang="en-US" sz="2000" i="1">
                            <a:solidFill>
                              <a:schemeClr val="accent1">
                                <a:lumMod val="50000"/>
                              </a:schemeClr>
                            </a:solidFill>
                            <a:latin typeface="Cambria Math"/>
                            <a:ea typeface="Cambria Math"/>
                          </a:rPr>
                          <m:t>𝑁</m:t>
                        </m:r>
                      </m:e>
                    </m:d>
                    <m:r>
                      <a:rPr lang="en-US" sz="2000" i="1">
                        <a:solidFill>
                          <a:schemeClr val="accent1">
                            <a:lumMod val="50000"/>
                          </a:schemeClr>
                        </a:solidFill>
                        <a:latin typeface="Cambria Math"/>
                        <a:ea typeface="Cambria Math"/>
                      </a:rPr>
                      <m:t>=</m:t>
                    </m:r>
                    <m:d>
                      <m:dPr>
                        <m:begChr m:val="|"/>
                        <m:endChr m:val="|"/>
                        <m:ctrlPr>
                          <a:rPr lang="en-US" sz="2000" i="1">
                            <a:solidFill>
                              <a:schemeClr val="accent1">
                                <a:lumMod val="50000"/>
                              </a:schemeClr>
                            </a:solidFill>
                            <a:latin typeface="Cambria Math"/>
                            <a:ea typeface="Cambria Math"/>
                          </a:rPr>
                        </m:ctrlPr>
                      </m:dPr>
                      <m:e>
                        <m:r>
                          <a:rPr lang="en-US" sz="2000" i="1">
                            <a:solidFill>
                              <a:schemeClr val="accent1">
                                <a:lumMod val="50000"/>
                              </a:schemeClr>
                            </a:solidFill>
                            <a:latin typeface="Cambria Math"/>
                            <a:ea typeface="Cambria Math"/>
                          </a:rPr>
                          <m:t>𝑎</m:t>
                        </m:r>
                        <m:r>
                          <a:rPr lang="en-US" sz="2000" i="1">
                            <a:solidFill>
                              <a:schemeClr val="accent1">
                                <a:lumMod val="50000"/>
                              </a:schemeClr>
                            </a:solidFill>
                            <a:latin typeface="Cambria Math"/>
                            <a:ea typeface="Cambria Math"/>
                          </a:rPr>
                          <m:t>+</m:t>
                        </m:r>
                        <m:r>
                          <a:rPr lang="en-US" sz="2000" i="1">
                            <a:solidFill>
                              <a:schemeClr val="accent1">
                                <a:lumMod val="50000"/>
                              </a:schemeClr>
                            </a:solidFill>
                            <a:latin typeface="Cambria Math"/>
                            <a:ea typeface="Cambria Math"/>
                          </a:rPr>
                          <m:t>𝑒𝑥</m:t>
                        </m:r>
                      </m:e>
                    </m:d>
                    <m:r>
                      <a:rPr lang="en-US" sz="2000" i="1">
                        <a:solidFill>
                          <a:schemeClr val="accent1">
                            <a:lumMod val="50000"/>
                          </a:schemeClr>
                        </a:solidFill>
                        <a:latin typeface="Cambria Math"/>
                        <a:ea typeface="Cambria Math"/>
                      </a:rPr>
                      <m:t>.</m:t>
                    </m:r>
                  </m:oMath>
                </a14:m>
                <a:r>
                  <a:rPr lang="en-US" sz="2000" dirty="0">
                    <a:solidFill>
                      <a:schemeClr val="accent1">
                        <a:lumMod val="50000"/>
                      </a:schemeClr>
                    </a:solidFill>
                  </a:rPr>
                  <a:t>          (2.2)</a:t>
                </a:r>
                <a:br>
                  <a:rPr lang="en-US" sz="2000" dirty="0">
                    <a:solidFill>
                      <a:schemeClr val="accent1">
                        <a:lumMod val="50000"/>
                      </a:schemeClr>
                    </a:solidFill>
                  </a:rPr>
                </a:br>
                <a:r>
                  <a:rPr lang="en-US" sz="2000" dirty="0">
                    <a:solidFill>
                      <a:schemeClr val="accent1">
                        <a:lumMod val="50000"/>
                      </a:schemeClr>
                    </a:solidFill>
                  </a:rPr>
                  <a:t>N  </a:t>
                </a:r>
                <a:r>
                  <a:rPr lang="en-US" sz="2000" dirty="0" err="1">
                    <a:solidFill>
                      <a:schemeClr val="accent1">
                        <a:lumMod val="50000"/>
                      </a:schemeClr>
                    </a:solidFill>
                  </a:rPr>
                  <a:t>nuqtadan</a:t>
                </a:r>
                <a:r>
                  <a:rPr lang="en-US" sz="2000" dirty="0">
                    <a:solidFill>
                      <a:schemeClr val="accent1">
                        <a:lumMod val="50000"/>
                      </a:schemeClr>
                    </a:solidFill>
                  </a:rPr>
                  <a:t> </a:t>
                </a:r>
                <a14:m>
                  <m:oMath xmlns:m="http://schemas.openxmlformats.org/officeDocument/2006/math">
                    <m:sSub>
                      <m:sSubPr>
                        <m:ctrlPr>
                          <a:rPr lang="en-US" sz="2000" i="1">
                            <a:solidFill>
                              <a:schemeClr val="accent1">
                                <a:lumMod val="50000"/>
                              </a:schemeClr>
                            </a:solidFill>
                            <a:latin typeface="Cambria Math"/>
                          </a:rPr>
                        </m:ctrlPr>
                      </m:sSubPr>
                      <m:e>
                        <m:r>
                          <a:rPr lang="en-US" sz="2000" i="1">
                            <a:solidFill>
                              <a:schemeClr val="accent1">
                                <a:lumMod val="50000"/>
                              </a:schemeClr>
                            </a:solidFill>
                            <a:latin typeface="Cambria Math"/>
                          </a:rPr>
                          <m:t>𝑑</m:t>
                        </m:r>
                      </m:e>
                      <m:sub>
                        <m:r>
                          <a:rPr lang="en-US" sz="2000" i="1">
                            <a:solidFill>
                              <a:schemeClr val="accent1">
                                <a:lumMod val="50000"/>
                              </a:schemeClr>
                            </a:solidFill>
                            <a:latin typeface="Cambria Math"/>
                          </a:rPr>
                          <m:t>1</m:t>
                        </m:r>
                      </m:sub>
                    </m:sSub>
                    <m:r>
                      <a:rPr lang="en-US" sz="2000" i="1">
                        <a:solidFill>
                          <a:schemeClr val="accent1">
                            <a:lumMod val="50000"/>
                          </a:schemeClr>
                        </a:solidFill>
                        <a:latin typeface="Cambria Math"/>
                      </a:rPr>
                      <m:t>  </m:t>
                    </m:r>
                    <m:r>
                      <a:rPr lang="en-US" sz="2000" i="1">
                        <a:solidFill>
                          <a:schemeClr val="accent1">
                            <a:lumMod val="50000"/>
                          </a:schemeClr>
                        </a:solidFill>
                        <a:latin typeface="Cambria Math"/>
                      </a:rPr>
                      <m:t>𝑣𝑎</m:t>
                    </m:r>
                    <m:r>
                      <a:rPr lang="en-US" sz="2000" i="1">
                        <a:solidFill>
                          <a:schemeClr val="accent1">
                            <a:lumMod val="50000"/>
                          </a:schemeClr>
                        </a:solidFill>
                        <a:latin typeface="Cambria Math"/>
                      </a:rPr>
                      <m:t>  </m:t>
                    </m:r>
                    <m:sSub>
                      <m:sSubPr>
                        <m:ctrlPr>
                          <a:rPr lang="en-US" sz="2000" i="1">
                            <a:solidFill>
                              <a:schemeClr val="accent1">
                                <a:lumMod val="50000"/>
                              </a:schemeClr>
                            </a:solidFill>
                            <a:latin typeface="Cambria Math"/>
                          </a:rPr>
                        </m:ctrlPr>
                      </m:sSubPr>
                      <m:e>
                        <m:r>
                          <a:rPr lang="en-US" sz="2000" i="1">
                            <a:solidFill>
                              <a:schemeClr val="accent1">
                                <a:lumMod val="50000"/>
                              </a:schemeClr>
                            </a:solidFill>
                            <a:latin typeface="Cambria Math"/>
                          </a:rPr>
                          <m:t>𝑑</m:t>
                        </m:r>
                      </m:e>
                      <m:sub>
                        <m:r>
                          <a:rPr lang="en-US" sz="2000" i="1">
                            <a:solidFill>
                              <a:schemeClr val="accent1">
                                <a:lumMod val="50000"/>
                              </a:schemeClr>
                            </a:solidFill>
                            <a:latin typeface="Cambria Math"/>
                          </a:rPr>
                          <m:t>2</m:t>
                        </m:r>
                      </m:sub>
                    </m:sSub>
                  </m:oMath>
                </a14:m>
                <a:r>
                  <a:rPr lang="en-US" sz="2000" dirty="0">
                    <a:solidFill>
                      <a:schemeClr val="accent1">
                        <a:lumMod val="50000"/>
                      </a:schemeClr>
                    </a:solidFill>
                  </a:rPr>
                  <a:t>  </a:t>
                </a:r>
                <a:r>
                  <a:rPr lang="en-US" sz="2000" dirty="0" err="1">
                    <a:solidFill>
                      <a:schemeClr val="accent1">
                        <a:lumMod val="50000"/>
                      </a:schemeClr>
                    </a:solidFill>
                  </a:rPr>
                  <a:t>direktrisalargacha</a:t>
                </a:r>
                <a:r>
                  <a:rPr lang="en-US" sz="2000" dirty="0">
                    <a:solidFill>
                      <a:schemeClr val="accent1">
                        <a:lumMod val="50000"/>
                      </a:schemeClr>
                    </a:solidFill>
                  </a:rPr>
                  <a:t>  </a:t>
                </a:r>
                <a:r>
                  <a:rPr lang="en-US" sz="2000" dirty="0" err="1">
                    <a:solidFill>
                      <a:schemeClr val="accent1">
                        <a:lumMod val="50000"/>
                      </a:schemeClr>
                    </a:solidFill>
                  </a:rPr>
                  <a:t>bo`lgan</a:t>
                </a:r>
                <a:r>
                  <a:rPr lang="en-US" sz="2000" dirty="0">
                    <a:solidFill>
                      <a:schemeClr val="accent1">
                        <a:lumMod val="50000"/>
                      </a:schemeClr>
                    </a:solidFill>
                  </a:rPr>
                  <a:t>  </a:t>
                </a:r>
                <a:r>
                  <a:rPr lang="en-US" sz="2000" dirty="0" err="1">
                    <a:solidFill>
                      <a:schemeClr val="accent1">
                        <a:lumMod val="50000"/>
                      </a:schemeClr>
                    </a:solidFill>
                  </a:rPr>
                  <a:t>masofalar</a:t>
                </a:r>
                <a:r>
                  <a:rPr lang="en-US" sz="2000" dirty="0">
                    <a:solidFill>
                      <a:schemeClr val="accent1">
                        <a:lumMod val="50000"/>
                      </a:schemeClr>
                    </a:solidFill>
                  </a:rPr>
                  <a:t/>
                </a:r>
                <a:br>
                  <a:rPr lang="en-US" sz="2000" dirty="0">
                    <a:solidFill>
                      <a:schemeClr val="accent1">
                        <a:lumMod val="50000"/>
                      </a:schemeClr>
                    </a:solidFill>
                  </a:rPr>
                </a:br>
                <a14:m>
                  <m:oMathPara xmlns:m="http://schemas.openxmlformats.org/officeDocument/2006/math">
                    <m:oMathParaPr>
                      <m:jc m:val="centerGroup"/>
                    </m:oMathParaPr>
                    <m:oMath xmlns:m="http://schemas.openxmlformats.org/officeDocument/2006/math">
                      <m:r>
                        <a:rPr lang="ru-RU" sz="2000" i="1">
                          <a:solidFill>
                            <a:schemeClr val="accent1">
                              <a:lumMod val="50000"/>
                            </a:schemeClr>
                          </a:solidFill>
                          <a:latin typeface="Cambria Math"/>
                          <a:ea typeface="Cambria Math"/>
                        </a:rPr>
                        <m:t>𝜌</m:t>
                      </m:r>
                      <m:d>
                        <m:dPr>
                          <m:ctrlPr>
                            <a:rPr lang="en-US" sz="2000" i="1">
                              <a:solidFill>
                                <a:schemeClr val="accent1">
                                  <a:lumMod val="50000"/>
                                </a:schemeClr>
                              </a:solidFill>
                              <a:latin typeface="Cambria Math"/>
                              <a:ea typeface="Cambria Math"/>
                            </a:rPr>
                          </m:ctrlPr>
                        </m:dPr>
                        <m:e>
                          <m:r>
                            <a:rPr lang="en-US" sz="2000" i="1">
                              <a:solidFill>
                                <a:schemeClr val="accent1">
                                  <a:lumMod val="50000"/>
                                </a:schemeClr>
                              </a:solidFill>
                              <a:latin typeface="Cambria Math"/>
                              <a:ea typeface="Cambria Math"/>
                            </a:rPr>
                            <m:t>𝑁</m:t>
                          </m:r>
                          <m:r>
                            <a:rPr lang="en-US" sz="2000" i="1">
                              <a:solidFill>
                                <a:schemeClr val="accent1">
                                  <a:lumMod val="50000"/>
                                </a:schemeClr>
                              </a:solidFill>
                              <a:latin typeface="Cambria Math"/>
                              <a:ea typeface="Cambria Math"/>
                            </a:rPr>
                            <m:t>,</m:t>
                          </m:r>
                          <m:sSub>
                            <m:sSubPr>
                              <m:ctrlPr>
                                <a:rPr lang="en-US" sz="2000" i="1">
                                  <a:solidFill>
                                    <a:schemeClr val="accent1">
                                      <a:lumMod val="50000"/>
                                    </a:schemeClr>
                                  </a:solidFill>
                                  <a:latin typeface="Cambria Math"/>
                                  <a:ea typeface="Cambria Math"/>
                                </a:rPr>
                              </m:ctrlPr>
                            </m:sSubPr>
                            <m:e>
                              <m:r>
                                <a:rPr lang="en-US" sz="2000" i="1">
                                  <a:solidFill>
                                    <a:schemeClr val="accent1">
                                      <a:lumMod val="50000"/>
                                    </a:schemeClr>
                                  </a:solidFill>
                                  <a:latin typeface="Cambria Math"/>
                                  <a:ea typeface="Cambria Math"/>
                                </a:rPr>
                                <m:t>𝑑</m:t>
                              </m:r>
                            </m:e>
                            <m:sub>
                              <m:r>
                                <a:rPr lang="en-US" sz="2000" i="1">
                                  <a:solidFill>
                                    <a:schemeClr val="accent1">
                                      <a:lumMod val="50000"/>
                                    </a:schemeClr>
                                  </a:solidFill>
                                  <a:latin typeface="Cambria Math"/>
                                  <a:ea typeface="Cambria Math"/>
                                </a:rPr>
                                <m:t>1</m:t>
                              </m:r>
                            </m:sub>
                          </m:sSub>
                        </m:e>
                      </m:d>
                      <m:r>
                        <a:rPr lang="en-US" sz="2000" i="1">
                          <a:solidFill>
                            <a:schemeClr val="accent1">
                              <a:lumMod val="50000"/>
                            </a:schemeClr>
                          </a:solidFill>
                          <a:latin typeface="Cambria Math"/>
                          <a:ea typeface="Cambria Math"/>
                        </a:rPr>
                        <m:t>=</m:t>
                      </m:r>
                      <m:d>
                        <m:dPr>
                          <m:begChr m:val="|"/>
                          <m:endChr m:val="|"/>
                          <m:ctrlPr>
                            <a:rPr lang="en-US" sz="2000" i="1">
                              <a:solidFill>
                                <a:schemeClr val="accent1">
                                  <a:lumMod val="50000"/>
                                </a:schemeClr>
                              </a:solidFill>
                              <a:latin typeface="Cambria Math"/>
                              <a:ea typeface="Cambria Math"/>
                            </a:rPr>
                          </m:ctrlPr>
                        </m:dPr>
                        <m:e>
                          <m:r>
                            <a:rPr lang="en-US" sz="2000" i="1">
                              <a:solidFill>
                                <a:schemeClr val="accent1">
                                  <a:lumMod val="50000"/>
                                </a:schemeClr>
                              </a:solidFill>
                              <a:latin typeface="Cambria Math"/>
                              <a:ea typeface="Cambria Math"/>
                            </a:rPr>
                            <m:t>𝑥</m:t>
                          </m:r>
                          <m:r>
                            <a:rPr lang="en-US" sz="2000" i="1">
                              <a:solidFill>
                                <a:schemeClr val="accent1">
                                  <a:lumMod val="50000"/>
                                </a:schemeClr>
                              </a:solidFill>
                              <a:latin typeface="Cambria Math"/>
                              <a:ea typeface="Cambria Math"/>
                            </a:rPr>
                            <m:t>−</m:t>
                          </m:r>
                          <m:f>
                            <m:fPr>
                              <m:ctrlPr>
                                <a:rPr lang="en-US" sz="2000" i="1">
                                  <a:solidFill>
                                    <a:schemeClr val="accent1">
                                      <a:lumMod val="50000"/>
                                    </a:schemeClr>
                                  </a:solidFill>
                                  <a:latin typeface="Cambria Math"/>
                                  <a:ea typeface="Cambria Math"/>
                                </a:rPr>
                              </m:ctrlPr>
                            </m:fPr>
                            <m:num>
                              <m:r>
                                <a:rPr lang="en-US" sz="2000" i="1">
                                  <a:solidFill>
                                    <a:schemeClr val="accent1">
                                      <a:lumMod val="50000"/>
                                    </a:schemeClr>
                                  </a:solidFill>
                                  <a:latin typeface="Cambria Math"/>
                                  <a:ea typeface="Cambria Math"/>
                                </a:rPr>
                                <m:t>𝑎</m:t>
                              </m:r>
                            </m:num>
                            <m:den>
                              <m:r>
                                <a:rPr lang="en-US" sz="2000" i="1">
                                  <a:solidFill>
                                    <a:schemeClr val="accent1">
                                      <a:lumMod val="50000"/>
                                    </a:schemeClr>
                                  </a:solidFill>
                                  <a:latin typeface="Cambria Math"/>
                                  <a:ea typeface="Cambria Math"/>
                                </a:rPr>
                                <m:t>𝑒</m:t>
                              </m:r>
                            </m:den>
                          </m:f>
                        </m:e>
                      </m:d>
                    </m:oMath>
                  </m:oMathPara>
                </a14:m>
                <a:r>
                  <a:rPr lang="en-US" sz="2000" dirty="0">
                    <a:solidFill>
                      <a:schemeClr val="accent1">
                        <a:lumMod val="50000"/>
                      </a:schemeClr>
                    </a:solidFill>
                  </a:rPr>
                  <a:t/>
                </a:r>
                <a:br>
                  <a:rPr lang="en-US" sz="2000" dirty="0">
                    <a:solidFill>
                      <a:schemeClr val="accent1">
                        <a:lumMod val="50000"/>
                      </a:schemeClr>
                    </a:solidFill>
                  </a:rPr>
                </a:br>
                <a:r>
                  <a:rPr lang="en-US" sz="2000" dirty="0">
                    <a:solidFill>
                      <a:schemeClr val="accent1">
                        <a:lumMod val="50000"/>
                      </a:schemeClr>
                    </a:solidFill>
                    <a:ea typeface="Cambria Math"/>
                  </a:rPr>
                  <a:t>                         </a:t>
                </a:r>
                <a14:m>
                  <m:oMath xmlns:m="http://schemas.openxmlformats.org/officeDocument/2006/math">
                    <m:r>
                      <a:rPr lang="ru-RU" sz="2000" i="1">
                        <a:solidFill>
                          <a:schemeClr val="accent1">
                            <a:lumMod val="50000"/>
                          </a:schemeClr>
                        </a:solidFill>
                        <a:latin typeface="Cambria Math"/>
                        <a:ea typeface="Cambria Math"/>
                      </a:rPr>
                      <m:t>𝜌</m:t>
                    </m:r>
                    <m:d>
                      <m:dPr>
                        <m:ctrlPr>
                          <a:rPr lang="en-US" sz="2000" i="1">
                            <a:solidFill>
                              <a:schemeClr val="accent1">
                                <a:lumMod val="50000"/>
                              </a:schemeClr>
                            </a:solidFill>
                            <a:latin typeface="Cambria Math"/>
                            <a:ea typeface="Cambria Math"/>
                          </a:rPr>
                        </m:ctrlPr>
                      </m:dPr>
                      <m:e>
                        <m:r>
                          <a:rPr lang="en-US" sz="2000" i="1">
                            <a:solidFill>
                              <a:schemeClr val="accent1">
                                <a:lumMod val="50000"/>
                              </a:schemeClr>
                            </a:solidFill>
                            <a:latin typeface="Cambria Math"/>
                            <a:ea typeface="Cambria Math"/>
                          </a:rPr>
                          <m:t>𝑁</m:t>
                        </m:r>
                        <m:r>
                          <a:rPr lang="en-US" sz="2000" i="1">
                            <a:solidFill>
                              <a:schemeClr val="accent1">
                                <a:lumMod val="50000"/>
                              </a:schemeClr>
                            </a:solidFill>
                            <a:latin typeface="Cambria Math"/>
                            <a:ea typeface="Cambria Math"/>
                          </a:rPr>
                          <m:t>,</m:t>
                        </m:r>
                        <m:sSub>
                          <m:sSubPr>
                            <m:ctrlPr>
                              <a:rPr lang="en-US" sz="2000" i="1">
                                <a:solidFill>
                                  <a:schemeClr val="accent1">
                                    <a:lumMod val="50000"/>
                                  </a:schemeClr>
                                </a:solidFill>
                                <a:latin typeface="Cambria Math"/>
                                <a:ea typeface="Cambria Math"/>
                              </a:rPr>
                            </m:ctrlPr>
                          </m:sSubPr>
                          <m:e>
                            <m:r>
                              <a:rPr lang="en-US" sz="2000" i="1">
                                <a:solidFill>
                                  <a:schemeClr val="accent1">
                                    <a:lumMod val="50000"/>
                                  </a:schemeClr>
                                </a:solidFill>
                                <a:latin typeface="Cambria Math"/>
                                <a:ea typeface="Cambria Math"/>
                              </a:rPr>
                              <m:t>𝑑</m:t>
                            </m:r>
                          </m:e>
                          <m:sub>
                            <m:r>
                              <a:rPr lang="en-US" sz="2000" i="1">
                                <a:solidFill>
                                  <a:schemeClr val="accent1">
                                    <a:lumMod val="50000"/>
                                  </a:schemeClr>
                                </a:solidFill>
                                <a:latin typeface="Cambria Math"/>
                                <a:ea typeface="Cambria Math"/>
                              </a:rPr>
                              <m:t>2</m:t>
                            </m:r>
                          </m:sub>
                        </m:sSub>
                      </m:e>
                    </m:d>
                    <m:r>
                      <a:rPr lang="en-US" sz="2000" i="1">
                        <a:solidFill>
                          <a:schemeClr val="accent1">
                            <a:lumMod val="50000"/>
                          </a:schemeClr>
                        </a:solidFill>
                        <a:latin typeface="Cambria Math"/>
                        <a:ea typeface="Cambria Math"/>
                      </a:rPr>
                      <m:t>=</m:t>
                    </m:r>
                    <m:d>
                      <m:dPr>
                        <m:begChr m:val="|"/>
                        <m:endChr m:val="|"/>
                        <m:ctrlPr>
                          <a:rPr lang="en-US" sz="2000" i="1">
                            <a:solidFill>
                              <a:schemeClr val="accent1">
                                <a:lumMod val="50000"/>
                              </a:schemeClr>
                            </a:solidFill>
                            <a:latin typeface="Cambria Math"/>
                            <a:ea typeface="Cambria Math"/>
                          </a:rPr>
                        </m:ctrlPr>
                      </m:dPr>
                      <m:e>
                        <m:r>
                          <a:rPr lang="en-US" sz="2000" i="1">
                            <a:solidFill>
                              <a:schemeClr val="accent1">
                                <a:lumMod val="50000"/>
                              </a:schemeClr>
                            </a:solidFill>
                            <a:latin typeface="Cambria Math"/>
                            <a:ea typeface="Cambria Math"/>
                          </a:rPr>
                          <m:t>𝑥</m:t>
                        </m:r>
                        <m:r>
                          <a:rPr lang="en-US" sz="2000" i="1">
                            <a:solidFill>
                              <a:schemeClr val="accent1">
                                <a:lumMod val="50000"/>
                              </a:schemeClr>
                            </a:solidFill>
                            <a:latin typeface="Cambria Math"/>
                            <a:ea typeface="Cambria Math"/>
                          </a:rPr>
                          <m:t>+</m:t>
                        </m:r>
                        <m:f>
                          <m:fPr>
                            <m:ctrlPr>
                              <a:rPr lang="en-US" sz="2000" i="1">
                                <a:solidFill>
                                  <a:schemeClr val="accent1">
                                    <a:lumMod val="50000"/>
                                  </a:schemeClr>
                                </a:solidFill>
                                <a:latin typeface="Cambria Math"/>
                                <a:ea typeface="Cambria Math"/>
                              </a:rPr>
                            </m:ctrlPr>
                          </m:fPr>
                          <m:num>
                            <m:r>
                              <a:rPr lang="en-US" sz="2000" i="1">
                                <a:solidFill>
                                  <a:schemeClr val="accent1">
                                    <a:lumMod val="50000"/>
                                  </a:schemeClr>
                                </a:solidFill>
                                <a:latin typeface="Cambria Math"/>
                                <a:ea typeface="Cambria Math"/>
                              </a:rPr>
                              <m:t>𝑎</m:t>
                            </m:r>
                          </m:num>
                          <m:den>
                            <m:r>
                              <a:rPr lang="en-US" sz="2000" i="1">
                                <a:solidFill>
                                  <a:schemeClr val="accent1">
                                    <a:lumMod val="50000"/>
                                  </a:schemeClr>
                                </a:solidFill>
                                <a:latin typeface="Cambria Math"/>
                                <a:ea typeface="Cambria Math"/>
                              </a:rPr>
                              <m:t>𝑒</m:t>
                            </m:r>
                          </m:den>
                        </m:f>
                      </m:e>
                    </m:d>
                  </m:oMath>
                </a14:m>
                <a:r>
                  <a:rPr lang="en-US" sz="2000" dirty="0">
                    <a:solidFill>
                      <a:schemeClr val="accent1">
                        <a:lumMod val="50000"/>
                      </a:schemeClr>
                    </a:solidFill>
                  </a:rPr>
                  <a:t>                 (2.3)</a:t>
                </a:r>
                <a:br>
                  <a:rPr lang="en-US" sz="2000" dirty="0">
                    <a:solidFill>
                      <a:schemeClr val="accent1">
                        <a:lumMod val="50000"/>
                      </a:schemeClr>
                    </a:solidFill>
                  </a:rPr>
                </a:br>
                <a:r>
                  <a:rPr lang="en-US" sz="2000" dirty="0" err="1">
                    <a:solidFill>
                      <a:schemeClr val="accent1">
                        <a:lumMod val="50000"/>
                      </a:schemeClr>
                    </a:solidFill>
                  </a:rPr>
                  <a:t>Bo`ladi</a:t>
                </a:r>
                <a:r>
                  <a:rPr lang="en-US" sz="2000" dirty="0">
                    <a:solidFill>
                      <a:schemeClr val="accent1">
                        <a:lumMod val="50000"/>
                      </a:schemeClr>
                    </a:solidFill>
                  </a:rPr>
                  <a:t>.  </a:t>
                </a:r>
                <a:r>
                  <a:rPr lang="en-US" sz="2000" dirty="0" err="1">
                    <a:solidFill>
                      <a:schemeClr val="accent1">
                        <a:lumMod val="50000"/>
                      </a:schemeClr>
                    </a:solidFill>
                  </a:rPr>
                  <a:t>Yuqoridagi</a:t>
                </a:r>
                <a:r>
                  <a:rPr lang="en-US" sz="2000" dirty="0">
                    <a:solidFill>
                      <a:schemeClr val="accent1">
                        <a:lumMod val="50000"/>
                      </a:schemeClr>
                    </a:solidFill>
                  </a:rPr>
                  <a:t>  </a:t>
                </a:r>
                <a:r>
                  <a:rPr lang="en-US" sz="2000" dirty="0" err="1">
                    <a:solidFill>
                      <a:schemeClr val="accent1">
                        <a:lumMod val="50000"/>
                      </a:schemeClr>
                    </a:solidFill>
                  </a:rPr>
                  <a:t>munosabatlardan</a:t>
                </a:r>
                <a:r>
                  <a:rPr lang="en-US" sz="2000" dirty="0">
                    <a:solidFill>
                      <a:schemeClr val="accent1">
                        <a:lumMod val="50000"/>
                      </a:schemeClr>
                    </a:solidFill>
                  </a:rPr>
                  <a:t> </a:t>
                </a:r>
                <a:br>
                  <a:rPr lang="en-US" sz="2000" dirty="0">
                    <a:solidFill>
                      <a:schemeClr val="accent1">
                        <a:lumMod val="50000"/>
                      </a:schemeClr>
                    </a:solidFill>
                  </a:rPr>
                </a:br>
                <a:r>
                  <a:rPr lang="en-US" sz="2000" dirty="0">
                    <a:solidFill>
                      <a:schemeClr val="accent1">
                        <a:lumMod val="50000"/>
                      </a:schemeClr>
                    </a:solidFill>
                  </a:rPr>
                  <a:t>          </a:t>
                </a:r>
                <a14:m>
                  <m:oMath xmlns:m="http://schemas.openxmlformats.org/officeDocument/2006/math">
                    <m:f>
                      <m:fPr>
                        <m:ctrlPr>
                          <a:rPr lang="en-US" sz="2000" i="1">
                            <a:solidFill>
                              <a:schemeClr val="accent1">
                                <a:lumMod val="50000"/>
                              </a:schemeClr>
                            </a:solidFill>
                            <a:latin typeface="Cambria Math"/>
                          </a:rPr>
                        </m:ctrlPr>
                      </m:fPr>
                      <m:num>
                        <m:r>
                          <a:rPr lang="ru-RU" sz="2000" i="1">
                            <a:solidFill>
                              <a:schemeClr val="accent1">
                                <a:lumMod val="50000"/>
                              </a:schemeClr>
                            </a:solidFill>
                            <a:latin typeface="Cambria Math"/>
                            <a:ea typeface="Cambria Math"/>
                          </a:rPr>
                          <m:t>𝜌</m:t>
                        </m:r>
                        <m:d>
                          <m:dPr>
                            <m:ctrlPr>
                              <a:rPr lang="en-US" sz="2000" i="1">
                                <a:solidFill>
                                  <a:schemeClr val="accent1">
                                    <a:lumMod val="50000"/>
                                  </a:schemeClr>
                                </a:solidFill>
                                <a:latin typeface="Cambria Math"/>
                                <a:ea typeface="Cambria Math"/>
                              </a:rPr>
                            </m:ctrlPr>
                          </m:dPr>
                          <m:e>
                            <m:r>
                              <a:rPr lang="en-US" sz="2000" i="1">
                                <a:solidFill>
                                  <a:schemeClr val="accent1">
                                    <a:lumMod val="50000"/>
                                  </a:schemeClr>
                                </a:solidFill>
                                <a:latin typeface="Cambria Math"/>
                                <a:ea typeface="Cambria Math"/>
                              </a:rPr>
                              <m:t>𝑁</m:t>
                            </m:r>
                            <m:r>
                              <a:rPr lang="en-US" sz="2000" i="1">
                                <a:solidFill>
                                  <a:schemeClr val="accent1">
                                    <a:lumMod val="50000"/>
                                  </a:schemeClr>
                                </a:solidFill>
                                <a:latin typeface="Cambria Math"/>
                                <a:ea typeface="Cambria Math"/>
                              </a:rPr>
                              <m:t>,</m:t>
                            </m:r>
                            <m:sSub>
                              <m:sSubPr>
                                <m:ctrlPr>
                                  <a:rPr lang="en-US" sz="2000" i="1">
                                    <a:solidFill>
                                      <a:schemeClr val="accent1">
                                        <a:lumMod val="50000"/>
                                      </a:schemeClr>
                                    </a:solidFill>
                                    <a:latin typeface="Cambria Math"/>
                                    <a:ea typeface="Cambria Math"/>
                                  </a:rPr>
                                </m:ctrlPr>
                              </m:sSubPr>
                              <m:e>
                                <m:r>
                                  <a:rPr lang="en-US" sz="2000" i="1">
                                    <a:solidFill>
                                      <a:schemeClr val="accent1">
                                        <a:lumMod val="50000"/>
                                      </a:schemeClr>
                                    </a:solidFill>
                                    <a:latin typeface="Cambria Math"/>
                                    <a:ea typeface="Cambria Math"/>
                                  </a:rPr>
                                  <m:t>𝐹</m:t>
                                </m:r>
                              </m:e>
                              <m:sub>
                                <m:r>
                                  <a:rPr lang="en-US" sz="2000" i="1">
                                    <a:solidFill>
                                      <a:schemeClr val="accent1">
                                        <a:lumMod val="50000"/>
                                      </a:schemeClr>
                                    </a:solidFill>
                                    <a:latin typeface="Cambria Math"/>
                                    <a:ea typeface="Cambria Math"/>
                                  </a:rPr>
                                  <m:t>1</m:t>
                                </m:r>
                              </m:sub>
                            </m:sSub>
                          </m:e>
                        </m:d>
                      </m:num>
                      <m:den>
                        <m:r>
                          <a:rPr lang="ru-RU" sz="2000" i="1">
                            <a:solidFill>
                              <a:schemeClr val="accent1">
                                <a:lumMod val="50000"/>
                              </a:schemeClr>
                            </a:solidFill>
                            <a:latin typeface="Cambria Math"/>
                            <a:ea typeface="Cambria Math"/>
                          </a:rPr>
                          <m:t>𝜌</m:t>
                        </m:r>
                        <m:d>
                          <m:dPr>
                            <m:ctrlPr>
                              <a:rPr lang="en-US" sz="2000" i="1">
                                <a:solidFill>
                                  <a:schemeClr val="accent1">
                                    <a:lumMod val="50000"/>
                                  </a:schemeClr>
                                </a:solidFill>
                                <a:latin typeface="Cambria Math"/>
                                <a:ea typeface="Cambria Math"/>
                              </a:rPr>
                            </m:ctrlPr>
                          </m:dPr>
                          <m:e>
                            <m:r>
                              <a:rPr lang="en-US" sz="2000" i="1">
                                <a:solidFill>
                                  <a:schemeClr val="accent1">
                                    <a:lumMod val="50000"/>
                                  </a:schemeClr>
                                </a:solidFill>
                                <a:latin typeface="Cambria Math"/>
                                <a:ea typeface="Cambria Math"/>
                              </a:rPr>
                              <m:t>𝑁</m:t>
                            </m:r>
                            <m:r>
                              <a:rPr lang="en-US" sz="2000" i="1">
                                <a:solidFill>
                                  <a:schemeClr val="accent1">
                                    <a:lumMod val="50000"/>
                                  </a:schemeClr>
                                </a:solidFill>
                                <a:latin typeface="Cambria Math"/>
                                <a:ea typeface="Cambria Math"/>
                              </a:rPr>
                              <m:t>,</m:t>
                            </m:r>
                            <m:sSub>
                              <m:sSubPr>
                                <m:ctrlPr>
                                  <a:rPr lang="en-US" sz="2000" i="1">
                                    <a:solidFill>
                                      <a:schemeClr val="accent1">
                                        <a:lumMod val="50000"/>
                                      </a:schemeClr>
                                    </a:solidFill>
                                    <a:latin typeface="Cambria Math"/>
                                    <a:ea typeface="Cambria Math"/>
                                  </a:rPr>
                                </m:ctrlPr>
                              </m:sSubPr>
                              <m:e>
                                <m:r>
                                  <a:rPr lang="en-US" sz="2000" i="1">
                                    <a:solidFill>
                                      <a:schemeClr val="accent1">
                                        <a:lumMod val="50000"/>
                                      </a:schemeClr>
                                    </a:solidFill>
                                    <a:latin typeface="Cambria Math"/>
                                    <a:ea typeface="Cambria Math"/>
                                  </a:rPr>
                                  <m:t>𝑑</m:t>
                                </m:r>
                              </m:e>
                              <m:sub>
                                <m:r>
                                  <a:rPr lang="en-US" sz="2000" i="1">
                                    <a:solidFill>
                                      <a:schemeClr val="accent1">
                                        <a:lumMod val="50000"/>
                                      </a:schemeClr>
                                    </a:solidFill>
                                    <a:latin typeface="Cambria Math"/>
                                    <a:ea typeface="Cambria Math"/>
                                  </a:rPr>
                                  <m:t>1</m:t>
                                </m:r>
                              </m:sub>
                            </m:sSub>
                          </m:e>
                        </m:d>
                      </m:den>
                    </m:f>
                    <m:r>
                      <a:rPr lang="en-US" sz="2000" i="1">
                        <a:solidFill>
                          <a:schemeClr val="accent1">
                            <a:lumMod val="50000"/>
                          </a:schemeClr>
                        </a:solidFill>
                        <a:latin typeface="Cambria Math"/>
                      </a:rPr>
                      <m:t>=</m:t>
                    </m:r>
                    <m:f>
                      <m:fPr>
                        <m:ctrlPr>
                          <a:rPr lang="en-US" sz="2000" i="1">
                            <a:solidFill>
                              <a:schemeClr val="accent1">
                                <a:lumMod val="50000"/>
                              </a:schemeClr>
                            </a:solidFill>
                            <a:latin typeface="Cambria Math"/>
                          </a:rPr>
                        </m:ctrlPr>
                      </m:fPr>
                      <m:num>
                        <m:r>
                          <a:rPr lang="ru-RU" sz="2000" i="1">
                            <a:solidFill>
                              <a:schemeClr val="accent1">
                                <a:lumMod val="50000"/>
                              </a:schemeClr>
                            </a:solidFill>
                            <a:latin typeface="Cambria Math"/>
                            <a:ea typeface="Cambria Math"/>
                          </a:rPr>
                          <m:t>𝜌</m:t>
                        </m:r>
                        <m:d>
                          <m:dPr>
                            <m:ctrlPr>
                              <a:rPr lang="en-US" sz="2000" i="1">
                                <a:solidFill>
                                  <a:schemeClr val="accent1">
                                    <a:lumMod val="50000"/>
                                  </a:schemeClr>
                                </a:solidFill>
                                <a:latin typeface="Cambria Math"/>
                                <a:ea typeface="Cambria Math"/>
                              </a:rPr>
                            </m:ctrlPr>
                          </m:dPr>
                          <m:e>
                            <m:r>
                              <a:rPr lang="en-US" sz="2000" i="1">
                                <a:solidFill>
                                  <a:schemeClr val="accent1">
                                    <a:lumMod val="50000"/>
                                  </a:schemeClr>
                                </a:solidFill>
                                <a:latin typeface="Cambria Math"/>
                                <a:ea typeface="Cambria Math"/>
                              </a:rPr>
                              <m:t>𝑁</m:t>
                            </m:r>
                            <m:r>
                              <a:rPr lang="en-US" sz="2000" i="1">
                                <a:solidFill>
                                  <a:schemeClr val="accent1">
                                    <a:lumMod val="50000"/>
                                  </a:schemeClr>
                                </a:solidFill>
                                <a:latin typeface="Cambria Math"/>
                                <a:ea typeface="Cambria Math"/>
                              </a:rPr>
                              <m:t>,</m:t>
                            </m:r>
                            <m:sSub>
                              <m:sSubPr>
                                <m:ctrlPr>
                                  <a:rPr lang="en-US" sz="2000" i="1">
                                    <a:solidFill>
                                      <a:schemeClr val="accent1">
                                        <a:lumMod val="50000"/>
                                      </a:schemeClr>
                                    </a:solidFill>
                                    <a:latin typeface="Cambria Math"/>
                                    <a:ea typeface="Cambria Math"/>
                                  </a:rPr>
                                </m:ctrlPr>
                              </m:sSubPr>
                              <m:e>
                                <m:r>
                                  <a:rPr lang="en-US" sz="2000" i="1">
                                    <a:solidFill>
                                      <a:schemeClr val="accent1">
                                        <a:lumMod val="50000"/>
                                      </a:schemeClr>
                                    </a:solidFill>
                                    <a:latin typeface="Cambria Math"/>
                                    <a:ea typeface="Cambria Math"/>
                                  </a:rPr>
                                  <m:t>𝐹</m:t>
                                </m:r>
                              </m:e>
                              <m:sub>
                                <m:r>
                                  <a:rPr lang="en-US" sz="2000" i="1">
                                    <a:solidFill>
                                      <a:schemeClr val="accent1">
                                        <a:lumMod val="50000"/>
                                      </a:schemeClr>
                                    </a:solidFill>
                                    <a:latin typeface="Cambria Math"/>
                                    <a:ea typeface="Cambria Math"/>
                                  </a:rPr>
                                  <m:t>2</m:t>
                                </m:r>
                              </m:sub>
                            </m:sSub>
                          </m:e>
                        </m:d>
                      </m:num>
                      <m:den>
                        <m:r>
                          <a:rPr lang="ru-RU" sz="2000" i="1">
                            <a:solidFill>
                              <a:schemeClr val="accent1">
                                <a:lumMod val="50000"/>
                              </a:schemeClr>
                            </a:solidFill>
                            <a:latin typeface="Cambria Math"/>
                            <a:ea typeface="Cambria Math"/>
                          </a:rPr>
                          <m:t>𝜌</m:t>
                        </m:r>
                        <m:d>
                          <m:dPr>
                            <m:ctrlPr>
                              <a:rPr lang="en-US" sz="2000" i="1">
                                <a:solidFill>
                                  <a:schemeClr val="accent1">
                                    <a:lumMod val="50000"/>
                                  </a:schemeClr>
                                </a:solidFill>
                                <a:latin typeface="Cambria Math"/>
                                <a:ea typeface="Cambria Math"/>
                              </a:rPr>
                            </m:ctrlPr>
                          </m:dPr>
                          <m:e>
                            <m:r>
                              <a:rPr lang="en-US" sz="2000" i="1">
                                <a:solidFill>
                                  <a:schemeClr val="accent1">
                                    <a:lumMod val="50000"/>
                                  </a:schemeClr>
                                </a:solidFill>
                                <a:latin typeface="Cambria Math"/>
                                <a:ea typeface="Cambria Math"/>
                              </a:rPr>
                              <m:t>𝑁</m:t>
                            </m:r>
                            <m:r>
                              <a:rPr lang="en-US" sz="2000" i="1">
                                <a:solidFill>
                                  <a:schemeClr val="accent1">
                                    <a:lumMod val="50000"/>
                                  </a:schemeClr>
                                </a:solidFill>
                                <a:latin typeface="Cambria Math"/>
                                <a:ea typeface="Cambria Math"/>
                              </a:rPr>
                              <m:t>,</m:t>
                            </m:r>
                            <m:sSub>
                              <m:sSubPr>
                                <m:ctrlPr>
                                  <a:rPr lang="en-US" sz="2000" i="1">
                                    <a:solidFill>
                                      <a:schemeClr val="accent1">
                                        <a:lumMod val="50000"/>
                                      </a:schemeClr>
                                    </a:solidFill>
                                    <a:latin typeface="Cambria Math"/>
                                    <a:ea typeface="Cambria Math"/>
                                  </a:rPr>
                                </m:ctrlPr>
                              </m:sSubPr>
                              <m:e>
                                <m:r>
                                  <a:rPr lang="en-US" sz="2000" i="1">
                                    <a:solidFill>
                                      <a:schemeClr val="accent1">
                                        <a:lumMod val="50000"/>
                                      </a:schemeClr>
                                    </a:solidFill>
                                    <a:latin typeface="Cambria Math"/>
                                    <a:ea typeface="Cambria Math"/>
                                  </a:rPr>
                                  <m:t>𝑑</m:t>
                                </m:r>
                              </m:e>
                              <m:sub>
                                <m:r>
                                  <a:rPr lang="en-US" sz="2000" i="1">
                                    <a:solidFill>
                                      <a:schemeClr val="accent1">
                                        <a:lumMod val="50000"/>
                                      </a:schemeClr>
                                    </a:solidFill>
                                    <a:latin typeface="Cambria Math"/>
                                    <a:ea typeface="Cambria Math"/>
                                  </a:rPr>
                                  <m:t>2</m:t>
                                </m:r>
                              </m:sub>
                            </m:sSub>
                          </m:e>
                        </m:d>
                      </m:den>
                    </m:f>
                    <m:r>
                      <a:rPr lang="en-US" sz="2000">
                        <a:solidFill>
                          <a:schemeClr val="accent1">
                            <a:lumMod val="50000"/>
                          </a:schemeClr>
                        </a:solidFill>
                        <a:latin typeface="Cambria Math"/>
                      </a:rPr>
                      <m:t>=</m:t>
                    </m:r>
                    <m:r>
                      <m:rPr>
                        <m:sty m:val="p"/>
                      </m:rPr>
                      <a:rPr lang="en-US" sz="2000">
                        <a:solidFill>
                          <a:schemeClr val="accent1">
                            <a:lumMod val="50000"/>
                          </a:schemeClr>
                        </a:solidFill>
                        <a:latin typeface="Cambria Math"/>
                      </a:rPr>
                      <m:t>e</m:t>
                    </m:r>
                  </m:oMath>
                </a14:m>
                <a:r>
                  <a:rPr lang="en-US" sz="2000" dirty="0">
                    <a:solidFill>
                      <a:schemeClr val="accent1">
                        <a:lumMod val="50000"/>
                      </a:schemeClr>
                    </a:solidFill>
                  </a:rPr>
                  <a:t>          (2.4)</a:t>
                </a:r>
                <a:br>
                  <a:rPr lang="en-US" sz="2000" dirty="0">
                    <a:solidFill>
                      <a:schemeClr val="accent1">
                        <a:lumMod val="50000"/>
                      </a:schemeClr>
                    </a:solidFill>
                  </a:rPr>
                </a:br>
                <a:r>
                  <a:rPr lang="en-US" sz="2000" dirty="0">
                    <a:solidFill>
                      <a:schemeClr val="accent1">
                        <a:lumMod val="50000"/>
                      </a:schemeClr>
                    </a:solidFill>
                  </a:rPr>
                  <a:t/>
                </a:r>
                <a:br>
                  <a:rPr lang="en-US" sz="2000" dirty="0">
                    <a:solidFill>
                      <a:schemeClr val="accent1">
                        <a:lumMod val="50000"/>
                      </a:schemeClr>
                    </a:solidFill>
                  </a:rPr>
                </a:br>
                <a:r>
                  <a:rPr lang="en-US" sz="2000" dirty="0" err="1">
                    <a:solidFill>
                      <a:schemeClr val="accent1">
                        <a:lumMod val="50000"/>
                      </a:schemeClr>
                    </a:solidFill>
                  </a:rPr>
                  <a:t>ekanligi</a:t>
                </a:r>
                <a:r>
                  <a:rPr lang="en-US" sz="2000" dirty="0">
                    <a:solidFill>
                      <a:schemeClr val="accent1">
                        <a:lumMod val="50000"/>
                      </a:schemeClr>
                    </a:solidFill>
                  </a:rPr>
                  <a:t>  </a:t>
                </a:r>
                <a:r>
                  <a:rPr lang="en-US" sz="2000" dirty="0" err="1">
                    <a:solidFill>
                      <a:schemeClr val="accent1">
                        <a:lumMod val="50000"/>
                      </a:schemeClr>
                    </a:solidFill>
                  </a:rPr>
                  <a:t>kelib</a:t>
                </a:r>
                <a:r>
                  <a:rPr lang="en-US" sz="2000" dirty="0">
                    <a:solidFill>
                      <a:schemeClr val="accent1">
                        <a:lumMod val="50000"/>
                      </a:schemeClr>
                    </a:solidFill>
                  </a:rPr>
                  <a:t>  </a:t>
                </a:r>
                <a:r>
                  <a:rPr lang="en-US" sz="2000" dirty="0" err="1">
                    <a:solidFill>
                      <a:schemeClr val="accent1">
                        <a:lumMod val="50000"/>
                      </a:schemeClr>
                    </a:solidFill>
                  </a:rPr>
                  <a:t>chiqadi</a:t>
                </a:r>
                <a:r>
                  <a:rPr lang="en-US" sz="2000" dirty="0">
                    <a:solidFill>
                      <a:schemeClr val="accent1">
                        <a:lumMod val="50000"/>
                      </a:schemeClr>
                    </a:solidFill>
                  </a:rPr>
                  <a:t>.</a:t>
                </a:r>
                <a:br>
                  <a:rPr lang="en-US" sz="2000" dirty="0">
                    <a:solidFill>
                      <a:schemeClr val="accent1">
                        <a:lumMod val="50000"/>
                      </a:schemeClr>
                    </a:solidFill>
                  </a:rPr>
                </a:br>
                <a:r>
                  <a:rPr lang="en-US" sz="2000" dirty="0" err="1">
                    <a:solidFill>
                      <a:schemeClr val="accent1">
                        <a:lumMod val="50000"/>
                      </a:schemeClr>
                    </a:solidFill>
                  </a:rPr>
                  <a:t>Teorema</a:t>
                </a:r>
                <a:r>
                  <a:rPr lang="en-US" sz="2000" dirty="0">
                    <a:solidFill>
                      <a:schemeClr val="accent1">
                        <a:lumMod val="50000"/>
                      </a:schemeClr>
                    </a:solidFill>
                  </a:rPr>
                  <a:t>  </a:t>
                </a:r>
                <a:r>
                  <a:rPr lang="en-US" sz="2000" dirty="0" err="1">
                    <a:solidFill>
                      <a:schemeClr val="accent1">
                        <a:lumMod val="50000"/>
                      </a:schemeClr>
                    </a:solidFill>
                  </a:rPr>
                  <a:t>isbot</a:t>
                </a:r>
                <a:r>
                  <a:rPr lang="en-US" sz="2000" dirty="0">
                    <a:solidFill>
                      <a:schemeClr val="accent1">
                        <a:lumMod val="50000"/>
                      </a:schemeClr>
                    </a:solidFill>
                  </a:rPr>
                  <a:t>  </a:t>
                </a:r>
                <a:r>
                  <a:rPr lang="en-US" sz="2000" dirty="0" err="1">
                    <a:solidFill>
                      <a:schemeClr val="accent1">
                        <a:lumMod val="50000"/>
                      </a:schemeClr>
                    </a:solidFill>
                  </a:rPr>
                  <a:t>bo`ldi</a:t>
                </a:r>
                <a:r>
                  <a:rPr lang="en-US" sz="2000" dirty="0">
                    <a:solidFill>
                      <a:schemeClr val="accent1">
                        <a:lumMod val="50000"/>
                      </a:schemeClr>
                    </a:solidFill>
                  </a:rPr>
                  <a:t>.</a:t>
                </a:r>
                <a:r>
                  <a:rPr lang="en-US" sz="2000" dirty="0"/>
                  <a:t/>
                </a:r>
                <a:br>
                  <a:rPr lang="en-US" sz="2000" dirty="0"/>
                </a:br>
                <a:endParaRPr lang="ru-RU" sz="2000" dirty="0"/>
              </a:p>
            </p:txBody>
          </p:sp>
        </mc:Choice>
        <mc:Fallback>
          <p:sp>
            <p:nvSpPr>
              <p:cNvPr id="2" name="Заголовок 1"/>
              <p:cNvSpPr>
                <a:spLocks noGrp="1" noRot="1" noChangeAspect="1" noMove="1" noResize="1" noEditPoints="1" noAdjustHandles="1" noChangeArrowheads="1" noChangeShapeType="1" noTextEdit="1"/>
              </p:cNvSpPr>
              <p:nvPr>
                <p:ph type="title"/>
              </p:nvPr>
            </p:nvSpPr>
            <p:spPr>
              <a:xfrm>
                <a:off x="827584" y="1052736"/>
                <a:ext cx="7632848" cy="5281656"/>
              </a:xfrm>
              <a:blipFill rotWithShape="1">
                <a:blip r:embed="rId2"/>
                <a:stretch>
                  <a:fillRect l="-879"/>
                </a:stretch>
              </a:blipFill>
            </p:spPr>
            <p:txBody>
              <a:bodyPr/>
              <a:lstStyle/>
              <a:p>
                <a:r>
                  <a:rPr lang="ru-RU">
                    <a:noFill/>
                  </a:rPr>
                  <a:t> </a:t>
                </a:r>
              </a:p>
            </p:txBody>
          </p:sp>
        </mc:Fallback>
      </mc:AlternateContent>
    </p:spTree>
    <p:extLst>
      <p:ext uri="{BB962C8B-B14F-4D97-AF65-F5344CB8AC3E}">
        <p14:creationId xmlns:p14="http://schemas.microsoft.com/office/powerpoint/2010/main" xmlns="" val="307033571"/>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Заголовок 1"/>
              <p:cNvSpPr>
                <a:spLocks noGrp="1"/>
              </p:cNvSpPr>
              <p:nvPr>
                <p:ph type="title"/>
              </p:nvPr>
            </p:nvSpPr>
            <p:spPr>
              <a:xfrm>
                <a:off x="827584" y="908720"/>
                <a:ext cx="7416824" cy="5400600"/>
              </a:xfrm>
            </p:spPr>
            <p:txBody>
              <a:bodyPr>
                <a:normAutofit fontScale="90000"/>
              </a:bodyPr>
              <a:lstStyle/>
              <a:p>
                <a:r>
                  <a:rPr lang="en-US" sz="2000" dirty="0" smtClean="0">
                    <a:solidFill>
                      <a:schemeClr val="accent1">
                        <a:lumMod val="50000"/>
                      </a:schemeClr>
                    </a:solidFill>
                  </a:rPr>
                  <a:t>Ellips</a:t>
                </a:r>
                <a:r>
                  <a:rPr lang="en-US" sz="2000" dirty="0">
                    <a:solidFill>
                      <a:schemeClr val="accent1">
                        <a:lumMod val="50000"/>
                      </a:schemeClr>
                    </a:solidFill>
                  </a:rPr>
                  <a:t> </a:t>
                </a:r>
                <a:r>
                  <a:rPr lang="en-US" sz="2000" dirty="0" err="1">
                    <a:solidFill>
                      <a:schemeClr val="accent1">
                        <a:lumMod val="50000"/>
                      </a:schemeClr>
                    </a:solidFill>
                  </a:rPr>
                  <a:t>va</a:t>
                </a:r>
                <a:r>
                  <a:rPr lang="en-US" sz="2000" dirty="0">
                    <a:solidFill>
                      <a:schemeClr val="accent1">
                        <a:lumMod val="50000"/>
                      </a:schemeClr>
                    </a:solidFill>
                  </a:rPr>
                  <a:t> </a:t>
                </a:r>
                <a:r>
                  <a:rPr lang="en-US" sz="2000" dirty="0" err="1">
                    <a:solidFill>
                      <a:schemeClr val="accent1">
                        <a:lumMod val="50000"/>
                      </a:schemeClr>
                    </a:solidFill>
                  </a:rPr>
                  <a:t>giperbolaning</a:t>
                </a:r>
                <a:r>
                  <a:rPr lang="en-US" sz="2000" dirty="0">
                    <a:solidFill>
                      <a:schemeClr val="accent1">
                        <a:lumMod val="50000"/>
                      </a:schemeClr>
                    </a:solidFill>
                  </a:rPr>
                  <a:t> </a:t>
                </a:r>
                <a:r>
                  <a:rPr lang="en-US" sz="2000" dirty="0" err="1">
                    <a:solidFill>
                      <a:schemeClr val="accent1">
                        <a:lumMod val="50000"/>
                      </a:schemeClr>
                    </a:solidFill>
                  </a:rPr>
                  <a:t>yuqoridagi</a:t>
                </a:r>
                <a:r>
                  <a:rPr lang="en-US" sz="2000" dirty="0">
                    <a:solidFill>
                      <a:schemeClr val="accent1">
                        <a:lumMod val="50000"/>
                      </a:schemeClr>
                    </a:solidFill>
                  </a:rPr>
                  <a:t> </a:t>
                </a:r>
                <a:r>
                  <a:rPr lang="en-US" sz="2000" dirty="0" err="1">
                    <a:solidFill>
                      <a:schemeClr val="accent1">
                        <a:lumMod val="50000"/>
                      </a:schemeClr>
                    </a:solidFill>
                  </a:rPr>
                  <a:t>teorema</a:t>
                </a:r>
                <a:r>
                  <a:rPr lang="en-US" sz="2000" dirty="0">
                    <a:solidFill>
                      <a:schemeClr val="accent1">
                        <a:lumMod val="50000"/>
                      </a:schemeClr>
                    </a:solidFill>
                  </a:rPr>
                  <a:t> </a:t>
                </a:r>
                <a:r>
                  <a:rPr lang="en-US" sz="2000" dirty="0" err="1">
                    <a:solidFill>
                      <a:schemeClr val="accent1">
                        <a:lumMod val="50000"/>
                      </a:schemeClr>
                    </a:solidFill>
                  </a:rPr>
                  <a:t>bilan</a:t>
                </a:r>
                <a:r>
                  <a:rPr lang="en-US" sz="2000" dirty="0">
                    <a:solidFill>
                      <a:schemeClr val="accent1">
                        <a:lumMod val="50000"/>
                      </a:schemeClr>
                    </a:solidFill>
                  </a:rPr>
                  <a:t> </a:t>
                </a:r>
                <a:r>
                  <a:rPr lang="en-US" sz="2000" dirty="0" err="1">
                    <a:solidFill>
                      <a:schemeClr val="accent1">
                        <a:lumMod val="50000"/>
                      </a:schemeClr>
                    </a:solidFill>
                  </a:rPr>
                  <a:t>ifodalangan</a:t>
                </a:r>
                <a:r>
                  <a:rPr lang="en-US" sz="2000" dirty="0">
                    <a:solidFill>
                      <a:schemeClr val="accent1">
                        <a:lumMod val="50000"/>
                      </a:schemeClr>
                    </a:solidFill>
                  </a:rPr>
                  <a:t> </a:t>
                </a:r>
                <a:r>
                  <a:rPr lang="en-US" sz="2000" dirty="0" err="1">
                    <a:solidFill>
                      <a:schemeClr val="accent1">
                        <a:lumMod val="50000"/>
                      </a:schemeClr>
                    </a:solidFill>
                  </a:rPr>
                  <a:t>xossasiga</a:t>
                </a:r>
                <a:r>
                  <a:rPr lang="en-US" sz="2000" dirty="0">
                    <a:solidFill>
                      <a:schemeClr val="accent1">
                        <a:lumMod val="50000"/>
                      </a:schemeClr>
                    </a:solidFill>
                  </a:rPr>
                  <a:t> </a:t>
                </a:r>
                <a:r>
                  <a:rPr lang="en-US" sz="2000" dirty="0" err="1">
                    <a:solidFill>
                      <a:schemeClr val="accent1">
                        <a:lumMod val="50000"/>
                      </a:schemeClr>
                    </a:solidFill>
                  </a:rPr>
                  <a:t>asoslanib</a:t>
                </a:r>
                <a:r>
                  <a:rPr lang="en-US" sz="2000" dirty="0">
                    <a:solidFill>
                      <a:schemeClr val="accent1">
                        <a:lumMod val="50000"/>
                      </a:schemeClr>
                    </a:solidFill>
                  </a:rPr>
                  <a:t>, </a:t>
                </a:r>
                <a:r>
                  <a:rPr lang="en-US" sz="2000" dirty="0" err="1">
                    <a:solidFill>
                      <a:schemeClr val="accent1">
                        <a:lumMod val="50000"/>
                      </a:schemeClr>
                    </a:solidFill>
                  </a:rPr>
                  <a:t>bu</a:t>
                </a:r>
                <a:r>
                  <a:rPr lang="en-US" sz="2000" dirty="0">
                    <a:solidFill>
                      <a:schemeClr val="accent1">
                        <a:lumMod val="50000"/>
                      </a:schemeClr>
                    </a:solidFill>
                  </a:rPr>
                  <a:t> </a:t>
                </a:r>
                <a:r>
                  <a:rPr lang="en-US" sz="2000" dirty="0" err="1">
                    <a:solidFill>
                      <a:schemeClr val="accent1">
                        <a:lumMod val="50000"/>
                      </a:schemeClr>
                    </a:solidFill>
                  </a:rPr>
                  <a:t>chiziqlarga</a:t>
                </a:r>
                <a:r>
                  <a:rPr lang="en-US" sz="2000" dirty="0">
                    <a:solidFill>
                      <a:schemeClr val="accent1">
                        <a:lumMod val="50000"/>
                      </a:schemeClr>
                    </a:solidFill>
                  </a:rPr>
                  <a:t> </a:t>
                </a:r>
                <a:r>
                  <a:rPr lang="en-US" sz="2000" dirty="0" err="1">
                    <a:solidFill>
                      <a:schemeClr val="accent1">
                        <a:lumMod val="50000"/>
                      </a:schemeClr>
                    </a:solidFill>
                  </a:rPr>
                  <a:t>boshqacha</a:t>
                </a:r>
                <a:r>
                  <a:rPr lang="en-US" sz="2000" dirty="0">
                    <a:solidFill>
                      <a:schemeClr val="accent1">
                        <a:lumMod val="50000"/>
                      </a:schemeClr>
                    </a:solidFill>
                  </a:rPr>
                  <a:t> </a:t>
                </a:r>
                <a:r>
                  <a:rPr lang="en-US" sz="2000" dirty="0" err="1">
                    <a:solidFill>
                      <a:schemeClr val="accent1">
                        <a:lumMod val="50000"/>
                      </a:schemeClr>
                    </a:solidFill>
                  </a:rPr>
                  <a:t>ta’rif</a:t>
                </a:r>
                <a:r>
                  <a:rPr lang="en-US" sz="2000" dirty="0">
                    <a:solidFill>
                      <a:schemeClr val="accent1">
                        <a:lumMod val="50000"/>
                      </a:schemeClr>
                    </a:solidFill>
                  </a:rPr>
                  <a:t> </a:t>
                </a:r>
                <a:r>
                  <a:rPr lang="en-US" sz="2000" dirty="0" err="1">
                    <a:solidFill>
                      <a:schemeClr val="accent1">
                        <a:lumMod val="50000"/>
                      </a:schemeClr>
                    </a:solidFill>
                  </a:rPr>
                  <a:t>berish</a:t>
                </a:r>
                <a:r>
                  <a:rPr lang="en-US" sz="2000" dirty="0">
                    <a:solidFill>
                      <a:schemeClr val="accent1">
                        <a:lumMod val="50000"/>
                      </a:schemeClr>
                    </a:solidFill>
                  </a:rPr>
                  <a:t> </a:t>
                </a:r>
                <a:r>
                  <a:rPr lang="en-US" sz="2000" dirty="0" err="1">
                    <a:solidFill>
                      <a:schemeClr val="accent1">
                        <a:lumMod val="50000"/>
                      </a:schemeClr>
                    </a:solidFill>
                  </a:rPr>
                  <a:t>mumkin</a:t>
                </a:r>
                <a:r>
                  <a:rPr lang="en-US" sz="2000" dirty="0">
                    <a:solidFill>
                      <a:schemeClr val="accent1">
                        <a:lumMod val="50000"/>
                      </a:schemeClr>
                    </a:solidFill>
                  </a:rPr>
                  <a:t>.</a:t>
                </a:r>
                <a:r>
                  <a:rPr lang="ru-RU" sz="2000" b="1" dirty="0">
                    <a:solidFill>
                      <a:schemeClr val="accent1">
                        <a:lumMod val="50000"/>
                      </a:schemeClr>
                    </a:solidFill>
                  </a:rPr>
                  <a:t/>
                </a:r>
                <a:br>
                  <a:rPr lang="ru-RU" sz="2000" b="1" dirty="0">
                    <a:solidFill>
                      <a:schemeClr val="accent1">
                        <a:lumMod val="50000"/>
                      </a:schemeClr>
                    </a:solidFill>
                  </a:rPr>
                </a:br>
                <a:r>
                  <a:rPr lang="en-US" sz="2000" dirty="0" err="1">
                    <a:solidFill>
                      <a:schemeClr val="accent1">
                        <a:lumMod val="50000"/>
                      </a:schemeClr>
                    </a:solidFill>
                  </a:rPr>
                  <a:t>Haqiqatan</a:t>
                </a:r>
                <a:r>
                  <a:rPr lang="en-US" sz="2000" dirty="0">
                    <a:solidFill>
                      <a:schemeClr val="accent1">
                        <a:lumMod val="50000"/>
                      </a:schemeClr>
                    </a:solidFill>
                  </a:rPr>
                  <a:t>, </a:t>
                </a:r>
                <a:r>
                  <a:rPr lang="en-US" sz="2000" dirty="0" err="1">
                    <a:solidFill>
                      <a:schemeClr val="accent1">
                        <a:lumMod val="50000"/>
                      </a:schemeClr>
                    </a:solidFill>
                  </a:rPr>
                  <a:t>tekislikda</a:t>
                </a:r>
                <a:r>
                  <a:rPr lang="en-US" sz="2000" dirty="0">
                    <a:solidFill>
                      <a:schemeClr val="accent1">
                        <a:lumMod val="50000"/>
                      </a:schemeClr>
                    </a:solidFill>
                  </a:rPr>
                  <a:t> </a:t>
                </a:r>
                <a:r>
                  <a:rPr lang="en-US" sz="2000" dirty="0" err="1">
                    <a:solidFill>
                      <a:schemeClr val="accent1">
                        <a:lumMod val="50000"/>
                      </a:schemeClr>
                    </a:solidFill>
                  </a:rPr>
                  <a:t>shunday</a:t>
                </a:r>
                <a:r>
                  <a:rPr lang="en-US" sz="2000" dirty="0">
                    <a:solidFill>
                      <a:schemeClr val="accent1">
                        <a:lumMod val="50000"/>
                      </a:schemeClr>
                    </a:solidFill>
                  </a:rPr>
                  <a:t> </a:t>
                </a:r>
                <a:r>
                  <a:rPr lang="en-US" sz="2000" dirty="0" err="1">
                    <a:solidFill>
                      <a:schemeClr val="accent1">
                        <a:lumMod val="50000"/>
                      </a:schemeClr>
                    </a:solidFill>
                  </a:rPr>
                  <a:t>nuqtalarning</a:t>
                </a:r>
                <a:r>
                  <a:rPr lang="en-US" sz="2000" dirty="0">
                    <a:solidFill>
                      <a:schemeClr val="accent1">
                        <a:lumMod val="50000"/>
                      </a:schemeClr>
                    </a:solidFill>
                  </a:rPr>
                  <a:t> </a:t>
                </a:r>
                <a:r>
                  <a:rPr lang="en-US" sz="2000" dirty="0" err="1">
                    <a:solidFill>
                      <a:schemeClr val="accent1">
                        <a:lumMod val="50000"/>
                      </a:schemeClr>
                    </a:solidFill>
                  </a:rPr>
                  <a:t>har</a:t>
                </a:r>
                <a:r>
                  <a:rPr lang="en-US" sz="2000" dirty="0">
                    <a:solidFill>
                      <a:schemeClr val="accent1">
                        <a:lumMod val="50000"/>
                      </a:schemeClr>
                    </a:solidFill>
                  </a:rPr>
                  <a:t> </a:t>
                </a:r>
                <a:r>
                  <a:rPr lang="en-US" sz="2000" dirty="0" err="1">
                    <a:solidFill>
                      <a:schemeClr val="accent1">
                        <a:lumMod val="50000"/>
                      </a:schemeClr>
                    </a:solidFill>
                  </a:rPr>
                  <a:t>biridan</a:t>
                </a:r>
                <a:r>
                  <a:rPr lang="en-US" sz="2000" dirty="0">
                    <a:solidFill>
                      <a:schemeClr val="accent1">
                        <a:lumMod val="50000"/>
                      </a:schemeClr>
                    </a:solidFill>
                  </a:rPr>
                  <a:t> </a:t>
                </a:r>
                <a:r>
                  <a:rPr lang="en-US" sz="2000" dirty="0" err="1">
                    <a:solidFill>
                      <a:schemeClr val="accent1">
                        <a:lumMod val="50000"/>
                      </a:schemeClr>
                    </a:solidFill>
                  </a:rPr>
                  <a:t>yuiror</a:t>
                </a:r>
                <a:r>
                  <a:rPr lang="en-US" sz="2000" dirty="0">
                    <a:solidFill>
                      <a:schemeClr val="accent1">
                        <a:lumMod val="50000"/>
                      </a:schemeClr>
                    </a:solidFill>
                  </a:rPr>
                  <a:t> </a:t>
                </a:r>
                <a:r>
                  <a:rPr lang="en-US" sz="2000" i="1" dirty="0">
                    <a:solidFill>
                      <a:schemeClr val="accent1">
                        <a:lumMod val="50000"/>
                      </a:schemeClr>
                    </a:solidFill>
                  </a:rPr>
                  <a:t>F </a:t>
                </a:r>
                <a:r>
                  <a:rPr lang="en-US" sz="2000" dirty="0" err="1">
                    <a:solidFill>
                      <a:schemeClr val="accent1">
                        <a:lumMod val="50000"/>
                      </a:schemeClr>
                    </a:solidFill>
                  </a:rPr>
                  <a:t>nuqtagacha</a:t>
                </a:r>
                <a:r>
                  <a:rPr lang="en-US" sz="2000" dirty="0">
                    <a:solidFill>
                      <a:schemeClr val="accent1">
                        <a:lumMod val="50000"/>
                      </a:schemeClr>
                    </a:solidFill>
                  </a:rPr>
                  <a:t> </a:t>
                </a:r>
                <a:r>
                  <a:rPr lang="en-US" sz="2000" dirty="0" err="1">
                    <a:solidFill>
                      <a:schemeClr val="accent1">
                        <a:lumMod val="50000"/>
                      </a:schemeClr>
                    </a:solidFill>
                  </a:rPr>
                  <a:t>va</a:t>
                </a:r>
                <a:r>
                  <a:rPr lang="en-US" sz="2000" dirty="0">
                    <a:solidFill>
                      <a:schemeClr val="accent1">
                        <a:lumMod val="50000"/>
                      </a:schemeClr>
                    </a:solidFill>
                  </a:rPr>
                  <a:t> </a:t>
                </a:r>
                <a:r>
                  <a:rPr lang="en-US" sz="2000" dirty="0" err="1">
                    <a:solidFill>
                      <a:schemeClr val="accent1">
                        <a:lumMod val="50000"/>
                      </a:schemeClr>
                    </a:solidFill>
                  </a:rPr>
                  <a:t>biror</a:t>
                </a:r>
                <a:r>
                  <a:rPr lang="en-US" sz="2000" dirty="0">
                    <a:solidFill>
                      <a:schemeClr val="accent1">
                        <a:lumMod val="50000"/>
                      </a:schemeClr>
                    </a:solidFill>
                  </a:rPr>
                  <a:t> </a:t>
                </a:r>
                <a:r>
                  <a:rPr lang="en-US" sz="2000" i="1" dirty="0">
                    <a:solidFill>
                      <a:schemeClr val="accent1">
                        <a:lumMod val="50000"/>
                      </a:schemeClr>
                    </a:solidFill>
                  </a:rPr>
                  <a:t>d </a:t>
                </a:r>
                <a:r>
                  <a:rPr lang="en-US" sz="2000" dirty="0" err="1">
                    <a:solidFill>
                      <a:schemeClr val="accent1">
                        <a:lumMod val="50000"/>
                      </a:schemeClr>
                    </a:solidFill>
                  </a:rPr>
                  <a:t>to’g’ri</a:t>
                </a:r>
                <a:r>
                  <a:rPr lang="en-US" sz="2000" dirty="0">
                    <a:solidFill>
                      <a:schemeClr val="accent1">
                        <a:lumMod val="50000"/>
                      </a:schemeClr>
                    </a:solidFill>
                  </a:rPr>
                  <a:t> </a:t>
                </a:r>
                <a:r>
                  <a:rPr lang="en-US" sz="2000" dirty="0" err="1">
                    <a:solidFill>
                      <a:schemeClr val="accent1">
                        <a:lumMod val="50000"/>
                      </a:schemeClr>
                    </a:solidFill>
                  </a:rPr>
                  <a:t>chiziqqa</a:t>
                </a:r>
                <a:r>
                  <a:rPr lang="en-US" sz="2000" dirty="0">
                    <a:solidFill>
                      <a:schemeClr val="accent1">
                        <a:lumMod val="50000"/>
                      </a:schemeClr>
                    </a:solidFill>
                  </a:rPr>
                  <a:t> </a:t>
                </a:r>
                <a:r>
                  <a:rPr lang="en-US" sz="2000" dirty="0" err="1">
                    <a:solidFill>
                      <a:schemeClr val="accent1">
                        <a:lumMod val="50000"/>
                      </a:schemeClr>
                    </a:solidFill>
                  </a:rPr>
                  <a:t>bo’lgan</a:t>
                </a:r>
                <a:r>
                  <a:rPr lang="en-US" sz="2000" dirty="0">
                    <a:solidFill>
                      <a:schemeClr val="accent1">
                        <a:lumMod val="50000"/>
                      </a:schemeClr>
                    </a:solidFill>
                  </a:rPr>
                  <a:t> </a:t>
                </a:r>
                <a:r>
                  <a:rPr lang="en-US" sz="2000" dirty="0" err="1">
                    <a:solidFill>
                      <a:schemeClr val="accent1">
                        <a:lumMod val="50000"/>
                      </a:schemeClr>
                    </a:solidFill>
                  </a:rPr>
                  <a:t>masofalar</a:t>
                </a:r>
                <a:r>
                  <a:rPr lang="en-US" sz="2000" dirty="0">
                    <a:solidFill>
                      <a:schemeClr val="accent1">
                        <a:lumMod val="50000"/>
                      </a:schemeClr>
                    </a:solidFill>
                  </a:rPr>
                  <a:t> </a:t>
                </a:r>
                <a:r>
                  <a:rPr lang="en-US" sz="2000" dirty="0" err="1">
                    <a:solidFill>
                      <a:schemeClr val="accent1">
                        <a:lumMod val="50000"/>
                      </a:schemeClr>
                    </a:solidFill>
                  </a:rPr>
                  <a:t>nisbati</a:t>
                </a:r>
                <a:r>
                  <a:rPr lang="en-US" sz="2000" dirty="0">
                    <a:solidFill>
                      <a:schemeClr val="accent1">
                        <a:lumMod val="50000"/>
                      </a:schemeClr>
                    </a:solidFill>
                  </a:rPr>
                  <a:t> </a:t>
                </a:r>
                <a:r>
                  <a:rPr lang="en-US" sz="2000" dirty="0" err="1">
                    <a:solidFill>
                      <a:schemeClr val="accent1">
                        <a:lumMod val="50000"/>
                      </a:schemeClr>
                    </a:solidFill>
                  </a:rPr>
                  <a:t>o’zgarmas</a:t>
                </a:r>
                <a:r>
                  <a:rPr lang="en-US" sz="2000" dirty="0">
                    <a:solidFill>
                      <a:schemeClr val="accent1">
                        <a:lumMod val="50000"/>
                      </a:schemeClr>
                    </a:solidFill>
                  </a:rPr>
                  <a:t> </a:t>
                </a:r>
                <a:r>
                  <a:rPr lang="en-US" sz="2000" i="1" dirty="0">
                    <a:solidFill>
                      <a:schemeClr val="accent1">
                        <a:lumMod val="50000"/>
                      </a:schemeClr>
                    </a:solidFill>
                  </a:rPr>
                  <a:t>e </a:t>
                </a:r>
                <a:r>
                  <a:rPr lang="en-US" sz="2000" dirty="0" err="1">
                    <a:solidFill>
                      <a:schemeClr val="accent1">
                        <a:lumMod val="50000"/>
                      </a:schemeClr>
                    </a:solidFill>
                  </a:rPr>
                  <a:t>songa</a:t>
                </a:r>
                <a:r>
                  <a:rPr lang="en-US" sz="2000" dirty="0">
                    <a:solidFill>
                      <a:schemeClr val="accent1">
                        <a:lumMod val="50000"/>
                      </a:schemeClr>
                    </a:solidFill>
                  </a:rPr>
                  <a:t> </a:t>
                </a:r>
                <a:r>
                  <a:rPr lang="en-US" sz="2000" dirty="0" err="1">
                    <a:solidFill>
                      <a:schemeClr val="accent1">
                        <a:lumMod val="50000"/>
                      </a:schemeClr>
                    </a:solidFill>
                  </a:rPr>
                  <a:t>teng</a:t>
                </a:r>
                <a:r>
                  <a:rPr lang="en-US" sz="2000" dirty="0">
                    <a:solidFill>
                      <a:schemeClr val="accent1">
                        <a:lumMod val="50000"/>
                      </a:schemeClr>
                    </a:solidFill>
                  </a:rPr>
                  <a:t> </a:t>
                </a:r>
                <a:r>
                  <a:rPr lang="en-US" sz="2000" dirty="0" err="1">
                    <a:solidFill>
                      <a:schemeClr val="accent1">
                        <a:lumMod val="50000"/>
                      </a:schemeClr>
                    </a:solidFill>
                  </a:rPr>
                  <a:t>bo’lsin</a:t>
                </a:r>
                <a:r>
                  <a:rPr lang="en-US" sz="2000" dirty="0">
                    <a:solidFill>
                      <a:schemeClr val="accent1">
                        <a:lumMod val="50000"/>
                      </a:schemeClr>
                    </a:solidFill>
                  </a:rPr>
                  <a:t>.</a:t>
                </a:r>
                <a:r>
                  <a:rPr lang="ru-RU" sz="2000" b="1" dirty="0">
                    <a:solidFill>
                      <a:schemeClr val="accent1">
                        <a:lumMod val="50000"/>
                      </a:schemeClr>
                    </a:solidFill>
                  </a:rPr>
                  <a:t/>
                </a:r>
                <a:br>
                  <a:rPr lang="ru-RU" sz="2000" b="1" dirty="0">
                    <a:solidFill>
                      <a:schemeClr val="accent1">
                        <a:lumMod val="50000"/>
                      </a:schemeClr>
                    </a:solidFill>
                  </a:rPr>
                </a:br>
                <a:r>
                  <a:rPr lang="en-US" sz="2000" dirty="0" err="1">
                    <a:solidFill>
                      <a:schemeClr val="accent1">
                        <a:lumMod val="50000"/>
                      </a:schemeClr>
                    </a:solidFill>
                  </a:rPr>
                  <a:t>Bunday</a:t>
                </a:r>
                <a:r>
                  <a:rPr lang="en-US" sz="2000" dirty="0">
                    <a:solidFill>
                      <a:schemeClr val="accent1">
                        <a:lumMod val="50000"/>
                      </a:schemeClr>
                    </a:solidFill>
                  </a:rPr>
                  <a:t> </a:t>
                </a:r>
                <a:r>
                  <a:rPr lang="en-US" sz="2000" dirty="0" err="1">
                    <a:solidFill>
                      <a:schemeClr val="accent1">
                        <a:lumMod val="50000"/>
                      </a:schemeClr>
                    </a:solidFill>
                  </a:rPr>
                  <a:t>nuqtalar</a:t>
                </a:r>
                <a:r>
                  <a:rPr lang="en-US" sz="2000" dirty="0">
                    <a:solidFill>
                      <a:schemeClr val="accent1">
                        <a:lumMod val="50000"/>
                      </a:schemeClr>
                    </a:solidFill>
                  </a:rPr>
                  <a:t> </a:t>
                </a:r>
                <a:r>
                  <a:rPr lang="en-US" sz="2000" dirty="0" err="1">
                    <a:solidFill>
                      <a:schemeClr val="accent1">
                        <a:lumMod val="50000"/>
                      </a:schemeClr>
                    </a:solidFill>
                  </a:rPr>
                  <a:t>geometrik</a:t>
                </a:r>
                <a:r>
                  <a:rPr lang="en-US" sz="2000" dirty="0">
                    <a:solidFill>
                      <a:schemeClr val="accent1">
                        <a:lumMod val="50000"/>
                      </a:schemeClr>
                    </a:solidFill>
                  </a:rPr>
                  <a:t> </a:t>
                </a:r>
                <a:r>
                  <a:rPr lang="en-US" sz="2000" dirty="0" err="1">
                    <a:solidFill>
                      <a:schemeClr val="accent1">
                        <a:lumMod val="50000"/>
                      </a:schemeClr>
                    </a:solidFill>
                  </a:rPr>
                  <a:t>o’rni</a:t>
                </a:r>
                <a:r>
                  <a:rPr lang="en-US" sz="2000" dirty="0">
                    <a:solidFill>
                      <a:schemeClr val="accent1">
                        <a:lumMod val="50000"/>
                      </a:schemeClr>
                    </a:solidFill>
                  </a:rPr>
                  <a:t> </a:t>
                </a:r>
                <a:r>
                  <a:rPr lang="en-US" sz="2000" i="1" dirty="0">
                    <a:solidFill>
                      <a:schemeClr val="accent1">
                        <a:lumMod val="50000"/>
                      </a:schemeClr>
                    </a:solidFill>
                  </a:rPr>
                  <a:t>e&lt;1 </a:t>
                </a:r>
                <a:r>
                  <a:rPr lang="en-US" sz="2000" dirty="0" err="1">
                    <a:solidFill>
                      <a:schemeClr val="accent1">
                        <a:lumMod val="50000"/>
                      </a:schemeClr>
                    </a:solidFill>
                  </a:rPr>
                  <a:t>bo’lgan</a:t>
                </a:r>
                <a:r>
                  <a:rPr lang="en-US" sz="2000" dirty="0">
                    <a:solidFill>
                      <a:schemeClr val="accent1">
                        <a:lumMod val="50000"/>
                      </a:schemeClr>
                    </a:solidFill>
                  </a:rPr>
                  <a:t> </a:t>
                </a:r>
                <a:r>
                  <a:rPr lang="en-US" sz="2000" dirty="0" err="1">
                    <a:solidFill>
                      <a:schemeClr val="accent1">
                        <a:lumMod val="50000"/>
                      </a:schemeClr>
                    </a:solidFill>
                  </a:rPr>
                  <a:t>holda</a:t>
                </a:r>
                <a:r>
                  <a:rPr lang="en-US" sz="2000" dirty="0">
                    <a:solidFill>
                      <a:schemeClr val="accent1">
                        <a:lumMod val="50000"/>
                      </a:schemeClr>
                    </a:solidFill>
                  </a:rPr>
                  <a:t> </a:t>
                </a:r>
                <a:r>
                  <a:rPr lang="en-US" sz="2000" dirty="0" err="1">
                    <a:solidFill>
                      <a:schemeClr val="accent1">
                        <a:lumMod val="50000"/>
                      </a:schemeClr>
                    </a:solidFill>
                  </a:rPr>
                  <a:t>ellips</a:t>
                </a:r>
                <a:r>
                  <a:rPr lang="en-US" sz="2000" dirty="0">
                    <a:solidFill>
                      <a:schemeClr val="accent1">
                        <a:lumMod val="50000"/>
                      </a:schemeClr>
                    </a:solidFill>
                  </a:rPr>
                  <a:t>, </a:t>
                </a:r>
                <a:r>
                  <a:rPr lang="en-US" sz="2000" i="1" dirty="0">
                    <a:solidFill>
                      <a:schemeClr val="accent1">
                        <a:lumMod val="50000"/>
                      </a:schemeClr>
                    </a:solidFill>
                  </a:rPr>
                  <a:t>e&gt;1 </a:t>
                </a:r>
                <a:r>
                  <a:rPr lang="en-US" sz="2000" dirty="0" err="1">
                    <a:solidFill>
                      <a:schemeClr val="accent1">
                        <a:lumMod val="50000"/>
                      </a:schemeClr>
                    </a:solidFill>
                  </a:rPr>
                  <a:t>bo’lgan</a:t>
                </a:r>
                <a:r>
                  <a:rPr lang="en-US" sz="2000" dirty="0">
                    <a:solidFill>
                      <a:schemeClr val="accent1">
                        <a:lumMod val="50000"/>
                      </a:schemeClr>
                    </a:solidFill>
                  </a:rPr>
                  <a:t> </a:t>
                </a:r>
                <a:r>
                  <a:rPr lang="en-US" sz="2000" dirty="0" err="1">
                    <a:solidFill>
                      <a:schemeClr val="accent1">
                        <a:lumMod val="50000"/>
                      </a:schemeClr>
                    </a:solidFill>
                  </a:rPr>
                  <a:t>holda</a:t>
                </a:r>
                <a:r>
                  <a:rPr lang="en-US" sz="2000" dirty="0">
                    <a:solidFill>
                      <a:schemeClr val="accent1">
                        <a:lumMod val="50000"/>
                      </a:schemeClr>
                    </a:solidFill>
                  </a:rPr>
                  <a:t> </a:t>
                </a:r>
                <a:r>
                  <a:rPr lang="en-US" sz="2000" dirty="0" err="1">
                    <a:solidFill>
                      <a:schemeClr val="accent1">
                        <a:lumMod val="50000"/>
                      </a:schemeClr>
                    </a:solidFill>
                  </a:rPr>
                  <a:t>giperbola</a:t>
                </a:r>
                <a:r>
                  <a:rPr lang="en-US" sz="2000" dirty="0">
                    <a:solidFill>
                      <a:schemeClr val="accent1">
                        <a:lumMod val="50000"/>
                      </a:schemeClr>
                    </a:solidFill>
                  </a:rPr>
                  <a:t>, </a:t>
                </a:r>
                <a:r>
                  <a:rPr lang="en-US" sz="2000" i="1" dirty="0">
                    <a:solidFill>
                      <a:schemeClr val="accent1">
                        <a:lumMod val="50000"/>
                      </a:schemeClr>
                    </a:solidFill>
                  </a:rPr>
                  <a:t>e=1 </a:t>
                </a:r>
                <a:r>
                  <a:rPr lang="en-US" sz="2000" dirty="0" err="1">
                    <a:solidFill>
                      <a:schemeClr val="accent1">
                        <a:lumMod val="50000"/>
                      </a:schemeClr>
                    </a:solidFill>
                  </a:rPr>
                  <a:t>bo’lgan</a:t>
                </a:r>
                <a:r>
                  <a:rPr lang="en-US" sz="2000" dirty="0">
                    <a:solidFill>
                      <a:schemeClr val="accent1">
                        <a:lumMod val="50000"/>
                      </a:schemeClr>
                    </a:solidFill>
                  </a:rPr>
                  <a:t> </a:t>
                </a:r>
                <a:r>
                  <a:rPr lang="en-US" sz="2000" dirty="0" err="1">
                    <a:solidFill>
                      <a:schemeClr val="accent1">
                        <a:lumMod val="50000"/>
                      </a:schemeClr>
                    </a:solidFill>
                  </a:rPr>
                  <a:t>holda</a:t>
                </a:r>
                <a:r>
                  <a:rPr lang="en-US" sz="2000" dirty="0">
                    <a:solidFill>
                      <a:schemeClr val="accent1">
                        <a:lumMod val="50000"/>
                      </a:schemeClr>
                    </a:solidFill>
                  </a:rPr>
                  <a:t> parabola </a:t>
                </a:r>
                <a:r>
                  <a:rPr lang="en-US" sz="2000" dirty="0" err="1">
                    <a:solidFill>
                      <a:schemeClr val="accent1">
                        <a:lumMod val="50000"/>
                      </a:schemeClr>
                    </a:solidFill>
                  </a:rPr>
                  <a:t>bo’lishini</a:t>
                </a:r>
                <a:r>
                  <a:rPr lang="en-US" sz="2000" dirty="0">
                    <a:solidFill>
                      <a:schemeClr val="accent1">
                        <a:lumMod val="50000"/>
                      </a:schemeClr>
                    </a:solidFill>
                  </a:rPr>
                  <a:t> </a:t>
                </a:r>
                <a:r>
                  <a:rPr lang="en-US" sz="2000" dirty="0" err="1">
                    <a:solidFill>
                      <a:schemeClr val="accent1">
                        <a:lumMod val="50000"/>
                      </a:schemeClr>
                    </a:solidFill>
                  </a:rPr>
                  <a:t>ko’rsataylik</a:t>
                </a:r>
                <a:r>
                  <a:rPr lang="en-US" sz="2000" dirty="0" smtClean="0">
                    <a:solidFill>
                      <a:schemeClr val="accent1">
                        <a:lumMod val="50000"/>
                      </a:schemeClr>
                    </a:solidFill>
                  </a:rPr>
                  <a:t>.</a:t>
                </a:r>
                <a:br>
                  <a:rPr lang="en-US" sz="2000" dirty="0" smtClean="0">
                    <a:solidFill>
                      <a:schemeClr val="accent1">
                        <a:lumMod val="50000"/>
                      </a:schemeClr>
                    </a:solidFill>
                  </a:rPr>
                </a:br>
                <a:r>
                  <a:rPr lang="en-US" sz="2000" dirty="0">
                    <a:solidFill>
                      <a:schemeClr val="accent1">
                        <a:lumMod val="50000"/>
                      </a:schemeClr>
                    </a:solidFill>
                  </a:rPr>
                  <a:t>Dekart </a:t>
                </a:r>
                <a:r>
                  <a:rPr lang="en-US" sz="2000" dirty="0" err="1">
                    <a:solidFill>
                      <a:schemeClr val="accent1">
                        <a:lumMod val="50000"/>
                      </a:schemeClr>
                    </a:solidFill>
                  </a:rPr>
                  <a:t>reperini</a:t>
                </a:r>
                <a:r>
                  <a:rPr lang="en-US" sz="2000" dirty="0">
                    <a:solidFill>
                      <a:schemeClr val="accent1">
                        <a:lumMod val="50000"/>
                      </a:schemeClr>
                    </a:solidFill>
                  </a:rPr>
                  <a:t> </a:t>
                </a:r>
                <a:r>
                  <a:rPr lang="en-US" sz="2000" dirty="0" err="1">
                    <a:solidFill>
                      <a:schemeClr val="accent1">
                        <a:lumMod val="50000"/>
                      </a:schemeClr>
                    </a:solidFill>
                  </a:rPr>
                  <a:t>quyidagicha</a:t>
                </a:r>
                <a:r>
                  <a:rPr lang="en-US" sz="2000" dirty="0">
                    <a:solidFill>
                      <a:schemeClr val="accent1">
                        <a:lumMod val="50000"/>
                      </a:schemeClr>
                    </a:solidFill>
                  </a:rPr>
                  <a:t> </a:t>
                </a:r>
                <a:r>
                  <a:rPr lang="en-US" sz="2000" dirty="0" err="1">
                    <a:solidFill>
                      <a:schemeClr val="accent1">
                        <a:lumMod val="50000"/>
                      </a:schemeClr>
                    </a:solidFill>
                  </a:rPr>
                  <a:t>tanlaymiz</a:t>
                </a:r>
                <a:r>
                  <a:rPr lang="en-US" sz="2000" dirty="0">
                    <a:solidFill>
                      <a:schemeClr val="accent1">
                        <a:lumMod val="50000"/>
                      </a:schemeClr>
                    </a:solidFill>
                  </a:rPr>
                  <a:t>. </a:t>
                </a:r>
                <a:r>
                  <a:rPr lang="en-US" sz="2000" i="1" dirty="0">
                    <a:solidFill>
                      <a:schemeClr val="accent1">
                        <a:lumMod val="50000"/>
                      </a:schemeClr>
                    </a:solidFill>
                  </a:rPr>
                  <a:t>F </a:t>
                </a:r>
                <a:r>
                  <a:rPr lang="en-US" sz="2000" dirty="0" err="1">
                    <a:solidFill>
                      <a:schemeClr val="accent1">
                        <a:lumMod val="50000"/>
                      </a:schemeClr>
                    </a:solidFill>
                  </a:rPr>
                  <a:t>nuqtadan</a:t>
                </a:r>
                <a:r>
                  <a:rPr lang="en-US" sz="2000" dirty="0">
                    <a:solidFill>
                      <a:schemeClr val="accent1">
                        <a:lumMod val="50000"/>
                      </a:schemeClr>
                    </a:solidFill>
                  </a:rPr>
                  <a:t> </a:t>
                </a:r>
                <a:r>
                  <a:rPr lang="en-US" sz="2000" i="1" dirty="0">
                    <a:solidFill>
                      <a:schemeClr val="accent1">
                        <a:lumMod val="50000"/>
                      </a:schemeClr>
                    </a:solidFill>
                  </a:rPr>
                  <a:t>d </a:t>
                </a:r>
                <a:r>
                  <a:rPr lang="en-US" sz="2000" dirty="0" err="1">
                    <a:solidFill>
                      <a:schemeClr val="accent1">
                        <a:lumMod val="50000"/>
                      </a:schemeClr>
                    </a:solidFill>
                  </a:rPr>
                  <a:t>to’g’ri</a:t>
                </a:r>
                <a:r>
                  <a:rPr lang="en-US" sz="2000" dirty="0">
                    <a:solidFill>
                      <a:schemeClr val="accent1">
                        <a:lumMod val="50000"/>
                      </a:schemeClr>
                    </a:solidFill>
                  </a:rPr>
                  <a:t> </a:t>
                </a:r>
                <a:r>
                  <a:rPr lang="en-US" sz="2000" dirty="0" err="1">
                    <a:solidFill>
                      <a:schemeClr val="accent1">
                        <a:lumMod val="50000"/>
                      </a:schemeClr>
                    </a:solidFill>
                  </a:rPr>
                  <a:t>chiziqqa</a:t>
                </a:r>
                <a:r>
                  <a:rPr lang="en-US" sz="2000" dirty="0">
                    <a:solidFill>
                      <a:schemeClr val="accent1">
                        <a:lumMod val="50000"/>
                      </a:schemeClr>
                    </a:solidFill>
                  </a:rPr>
                  <a:t> </a:t>
                </a:r>
                <a:r>
                  <a:rPr lang="en-US" sz="2000" dirty="0" err="1">
                    <a:solidFill>
                      <a:schemeClr val="accent1">
                        <a:lumMod val="50000"/>
                      </a:schemeClr>
                    </a:solidFill>
                  </a:rPr>
                  <a:t>perpendikulyar</a:t>
                </a:r>
                <a:r>
                  <a:rPr lang="en-US" sz="2000" dirty="0">
                    <a:solidFill>
                      <a:schemeClr val="accent1">
                        <a:lumMod val="50000"/>
                      </a:schemeClr>
                    </a:solidFill>
                  </a:rPr>
                  <a:t> </a:t>
                </a:r>
                <a:r>
                  <a:rPr lang="en-US" sz="2000" dirty="0" err="1">
                    <a:solidFill>
                      <a:schemeClr val="accent1">
                        <a:lumMod val="50000"/>
                      </a:schemeClr>
                    </a:solidFill>
                  </a:rPr>
                  <a:t>to’g’ri</a:t>
                </a:r>
                <a:r>
                  <a:rPr lang="en-US" sz="2000" dirty="0">
                    <a:solidFill>
                      <a:schemeClr val="accent1">
                        <a:lumMod val="50000"/>
                      </a:schemeClr>
                    </a:solidFill>
                  </a:rPr>
                  <a:t> </a:t>
                </a:r>
                <a:r>
                  <a:rPr lang="en-US" sz="2000" dirty="0" err="1">
                    <a:solidFill>
                      <a:schemeClr val="accent1">
                        <a:lumMod val="50000"/>
                      </a:schemeClr>
                    </a:solidFill>
                  </a:rPr>
                  <a:t>chiziqni</a:t>
                </a:r>
                <a:r>
                  <a:rPr lang="en-US" sz="2000" dirty="0">
                    <a:solidFill>
                      <a:schemeClr val="accent1">
                        <a:lumMod val="50000"/>
                      </a:schemeClr>
                    </a:solidFill>
                  </a:rPr>
                  <a:t> </a:t>
                </a:r>
                <a:r>
                  <a:rPr lang="en-US" sz="2000" i="1" dirty="0">
                    <a:solidFill>
                      <a:schemeClr val="accent1">
                        <a:lumMod val="50000"/>
                      </a:schemeClr>
                    </a:solidFill>
                  </a:rPr>
                  <a:t>Ox </a:t>
                </a:r>
                <a:r>
                  <a:rPr lang="en-US" sz="2000" dirty="0" err="1">
                    <a:solidFill>
                      <a:schemeClr val="accent1">
                        <a:lumMod val="50000"/>
                      </a:schemeClr>
                    </a:solidFill>
                  </a:rPr>
                  <a:t>o’q</a:t>
                </a:r>
                <a:r>
                  <a:rPr lang="en-US" sz="2000" dirty="0">
                    <a:solidFill>
                      <a:schemeClr val="accent1">
                        <a:lumMod val="50000"/>
                      </a:schemeClr>
                    </a:solidFill>
                  </a:rPr>
                  <a:t>, </a:t>
                </a:r>
                <a:r>
                  <a:rPr lang="en-US" sz="2000" i="1" dirty="0">
                    <a:solidFill>
                      <a:schemeClr val="accent1">
                        <a:lumMod val="50000"/>
                      </a:schemeClr>
                    </a:solidFill>
                  </a:rPr>
                  <a:t>d </a:t>
                </a:r>
                <a:r>
                  <a:rPr lang="en-US" sz="2000" dirty="0" err="1">
                    <a:solidFill>
                      <a:schemeClr val="accent1">
                        <a:lumMod val="50000"/>
                      </a:schemeClr>
                    </a:solidFill>
                  </a:rPr>
                  <a:t>to’g’ri</a:t>
                </a:r>
                <a:r>
                  <a:rPr lang="en-US" sz="2000" dirty="0">
                    <a:solidFill>
                      <a:schemeClr val="accent1">
                        <a:lumMod val="50000"/>
                      </a:schemeClr>
                    </a:solidFill>
                  </a:rPr>
                  <a:t> </a:t>
                </a:r>
                <a:r>
                  <a:rPr lang="en-US" sz="2000" dirty="0" err="1">
                    <a:solidFill>
                      <a:schemeClr val="accent1">
                        <a:lumMod val="50000"/>
                      </a:schemeClr>
                    </a:solidFill>
                  </a:rPr>
                  <a:t>chiziqni</a:t>
                </a:r>
                <a:r>
                  <a:rPr lang="en-US" sz="2000" dirty="0">
                    <a:solidFill>
                      <a:schemeClr val="accent1">
                        <a:lumMod val="50000"/>
                      </a:schemeClr>
                    </a:solidFill>
                  </a:rPr>
                  <a:t> </a:t>
                </a:r>
                <a:r>
                  <a:rPr lang="en-US" sz="2000" i="1" dirty="0" err="1">
                    <a:solidFill>
                      <a:schemeClr val="accent1">
                        <a:lumMod val="50000"/>
                      </a:schemeClr>
                    </a:solidFill>
                  </a:rPr>
                  <a:t>Oy</a:t>
                </a:r>
                <a:r>
                  <a:rPr lang="en-US" sz="2000" i="1" dirty="0">
                    <a:solidFill>
                      <a:schemeClr val="accent1">
                        <a:lumMod val="50000"/>
                      </a:schemeClr>
                    </a:solidFill>
                  </a:rPr>
                  <a:t> </a:t>
                </a:r>
                <a:r>
                  <a:rPr lang="en-US" sz="2000" dirty="0">
                    <a:solidFill>
                      <a:schemeClr val="accent1">
                        <a:lumMod val="50000"/>
                      </a:schemeClr>
                    </a:solidFill>
                  </a:rPr>
                  <a:t>deb </a:t>
                </a:r>
                <a:r>
                  <a:rPr lang="en-US" sz="2000" dirty="0" err="1">
                    <a:solidFill>
                      <a:schemeClr val="accent1">
                        <a:lumMod val="50000"/>
                      </a:schemeClr>
                    </a:solidFill>
                  </a:rPr>
                  <a:t>olaylik</a:t>
                </a:r>
                <a:r>
                  <a:rPr lang="en-US" sz="2000" dirty="0">
                    <a:solidFill>
                      <a:schemeClr val="accent1">
                        <a:lumMod val="50000"/>
                      </a:schemeClr>
                    </a:solidFill>
                  </a:rPr>
                  <a:t>. </a:t>
                </a:r>
                <a14:m>
                  <m:oMath xmlns:m="http://schemas.openxmlformats.org/officeDocument/2006/math">
                    <m:r>
                      <a:rPr lang="en-US" sz="2000">
                        <a:solidFill>
                          <a:schemeClr val="accent1">
                            <a:lumMod val="50000"/>
                          </a:schemeClr>
                        </a:solidFill>
                        <a:latin typeface="Cambria Math"/>
                      </a:rPr>
                      <m:t>  </m:t>
                    </m:r>
                    <m:r>
                      <a:rPr lang="en-US" sz="2000" i="1">
                        <a:solidFill>
                          <a:schemeClr val="accent1">
                            <a:lumMod val="50000"/>
                          </a:schemeClr>
                        </a:solidFill>
                        <a:latin typeface="Cambria Math"/>
                      </a:rPr>
                      <m:t>𝑁</m:t>
                    </m:r>
                    <m:r>
                      <a:rPr lang="en-US" sz="2000" i="1">
                        <a:solidFill>
                          <a:schemeClr val="accent1">
                            <a:lumMod val="50000"/>
                          </a:schemeClr>
                        </a:solidFill>
                        <a:latin typeface="Cambria Math"/>
                      </a:rPr>
                      <m:t>(</m:t>
                    </m:r>
                    <m:r>
                      <a:rPr lang="en-US" sz="2000" i="1">
                        <a:solidFill>
                          <a:schemeClr val="accent1">
                            <a:lumMod val="50000"/>
                          </a:schemeClr>
                        </a:solidFill>
                        <a:latin typeface="Cambria Math"/>
                      </a:rPr>
                      <m:t>𝑥</m:t>
                    </m:r>
                    <m:r>
                      <a:rPr lang="en-US" sz="2000" i="1">
                        <a:solidFill>
                          <a:schemeClr val="accent1">
                            <a:lumMod val="50000"/>
                          </a:schemeClr>
                        </a:solidFill>
                        <a:latin typeface="Cambria Math"/>
                      </a:rPr>
                      <m:t>,</m:t>
                    </m:r>
                    <m:r>
                      <a:rPr lang="en-US" sz="2000" i="1">
                        <a:solidFill>
                          <a:schemeClr val="accent1">
                            <a:lumMod val="50000"/>
                          </a:schemeClr>
                        </a:solidFill>
                        <a:latin typeface="Cambria Math"/>
                      </a:rPr>
                      <m:t>𝑦</m:t>
                    </m:r>
                    <m:r>
                      <a:rPr lang="en-US" sz="2000" i="1">
                        <a:solidFill>
                          <a:schemeClr val="accent1">
                            <a:lumMod val="50000"/>
                          </a:schemeClr>
                        </a:solidFill>
                        <a:latin typeface="Cambria Math"/>
                      </a:rPr>
                      <m:t>)</m:t>
                    </m:r>
                  </m:oMath>
                </a14:m>
                <a:r>
                  <a:rPr lang="en-US" sz="2000" dirty="0">
                    <a:solidFill>
                      <a:schemeClr val="accent1">
                        <a:lumMod val="50000"/>
                      </a:schemeClr>
                    </a:solidFill>
                  </a:rPr>
                  <a:t>  tekshirilayotgan </a:t>
                </a:r>
                <a:r>
                  <a:rPr lang="en-US" sz="2000" dirty="0" err="1">
                    <a:solidFill>
                      <a:schemeClr val="accent1">
                        <a:lumMod val="50000"/>
                      </a:schemeClr>
                    </a:solidFill>
                  </a:rPr>
                  <a:t>geometrik</a:t>
                </a:r>
                <a:r>
                  <a:rPr lang="en-US" sz="2000" dirty="0">
                    <a:solidFill>
                      <a:schemeClr val="accent1">
                        <a:lumMod val="50000"/>
                      </a:schemeClr>
                    </a:solidFill>
                  </a:rPr>
                  <a:t> </a:t>
                </a:r>
                <a:r>
                  <a:rPr lang="en-US" sz="2000" dirty="0" err="1">
                    <a:solidFill>
                      <a:schemeClr val="accent1">
                        <a:lumMod val="50000"/>
                      </a:schemeClr>
                    </a:solidFill>
                  </a:rPr>
                  <a:t>o’rinning</a:t>
                </a:r>
                <a:r>
                  <a:rPr lang="en-US" sz="2000" dirty="0">
                    <a:solidFill>
                      <a:schemeClr val="accent1">
                        <a:lumMod val="50000"/>
                      </a:schemeClr>
                    </a:solidFill>
                  </a:rPr>
                  <a:t> </a:t>
                </a:r>
                <a:r>
                  <a:rPr lang="en-US" sz="2000" dirty="0" err="1">
                    <a:solidFill>
                      <a:schemeClr val="accent1">
                        <a:lumMod val="50000"/>
                      </a:schemeClr>
                    </a:solidFill>
                  </a:rPr>
                  <a:t>ixtiyoriy</a:t>
                </a:r>
                <a:r>
                  <a:rPr lang="en-US" sz="2000" dirty="0">
                    <a:solidFill>
                      <a:schemeClr val="accent1">
                        <a:lumMod val="50000"/>
                      </a:schemeClr>
                    </a:solidFill>
                  </a:rPr>
                  <a:t> </a:t>
                </a:r>
                <a:r>
                  <a:rPr lang="en-US" sz="2000" dirty="0" err="1">
                    <a:solidFill>
                      <a:schemeClr val="accent1">
                        <a:lumMod val="50000"/>
                      </a:schemeClr>
                    </a:solidFill>
                  </a:rPr>
                  <a:t>nuqtasi</a:t>
                </a:r>
                <a:r>
                  <a:rPr lang="en-US" sz="2000" dirty="0">
                    <a:solidFill>
                      <a:schemeClr val="accent1">
                        <a:lumMod val="50000"/>
                      </a:schemeClr>
                    </a:solidFill>
                  </a:rPr>
                  <a:t> </a:t>
                </a:r>
                <a:r>
                  <a:rPr lang="en-US" sz="2000" dirty="0" err="1">
                    <a:solidFill>
                      <a:schemeClr val="accent1">
                        <a:lumMod val="50000"/>
                      </a:schemeClr>
                    </a:solidFill>
                  </a:rPr>
                  <a:t>bo’lsin</a:t>
                </a:r>
                <a:r>
                  <a:rPr lang="en-US" sz="2000" dirty="0">
                    <a:solidFill>
                      <a:schemeClr val="accent1">
                        <a:lumMod val="50000"/>
                      </a:schemeClr>
                    </a:solidFill>
                  </a:rPr>
                  <a:t>. U </a:t>
                </a:r>
                <a:r>
                  <a:rPr lang="en-US" sz="2000" dirty="0" err="1">
                    <a:solidFill>
                      <a:schemeClr val="accent1">
                        <a:lumMod val="50000"/>
                      </a:schemeClr>
                    </a:solidFill>
                  </a:rPr>
                  <a:t>holda</a:t>
                </a:r>
                <a:r>
                  <a:rPr lang="en-US" sz="2000" dirty="0">
                    <a:solidFill>
                      <a:schemeClr val="accent1">
                        <a:lumMod val="50000"/>
                      </a:schemeClr>
                    </a:solidFill>
                  </a:rPr>
                  <a:t> </a:t>
                </a:r>
                <a:r>
                  <a:rPr lang="en-US" sz="2000" dirty="0" err="1">
                    <a:solidFill>
                      <a:schemeClr val="accent1">
                        <a:lumMod val="50000"/>
                      </a:schemeClr>
                    </a:solidFill>
                  </a:rPr>
                  <a:t>bu</a:t>
                </a:r>
                <a:r>
                  <a:rPr lang="en-US" sz="2000" dirty="0">
                    <a:solidFill>
                      <a:schemeClr val="accent1">
                        <a:lumMod val="50000"/>
                      </a:schemeClr>
                    </a:solidFill>
                  </a:rPr>
                  <a:t> </a:t>
                </a:r>
                <a:r>
                  <a:rPr lang="en-US" sz="2000" dirty="0" err="1">
                    <a:solidFill>
                      <a:schemeClr val="accent1">
                        <a:lumMod val="50000"/>
                      </a:schemeClr>
                    </a:solidFill>
                  </a:rPr>
                  <a:t>nuqta</a:t>
                </a:r>
                <a:r>
                  <a:rPr lang="en-US" sz="2000" dirty="0">
                    <a:solidFill>
                      <a:schemeClr val="accent1">
                        <a:lumMod val="50000"/>
                      </a:schemeClr>
                    </a:solidFill>
                  </a:rPr>
                  <a:t> </a:t>
                </a:r>
                <a:r>
                  <a:rPr lang="en-US" sz="2000" dirty="0" err="1">
                    <a:solidFill>
                      <a:schemeClr val="accent1">
                        <a:lumMod val="50000"/>
                      </a:schemeClr>
                    </a:solidFill>
                  </a:rPr>
                  <a:t>uchun</a:t>
                </a:r>
                <a:r>
                  <a:rPr lang="en-US" sz="2000" dirty="0">
                    <a:solidFill>
                      <a:schemeClr val="accent1">
                        <a:lumMod val="50000"/>
                      </a:schemeClr>
                    </a:solidFill>
                  </a:rPr>
                  <a:t>    </a:t>
                </a:r>
                <a:r>
                  <a:rPr lang="en-US" sz="2000" dirty="0" smtClean="0">
                    <a:solidFill>
                      <a:schemeClr val="accent1">
                        <a:lumMod val="50000"/>
                      </a:schemeClr>
                    </a:solidFill>
                  </a:rPr>
                  <a:t/>
                </a:r>
                <a:br>
                  <a:rPr lang="en-US" sz="2000" dirty="0" smtClean="0">
                    <a:solidFill>
                      <a:schemeClr val="accent1">
                        <a:lumMod val="50000"/>
                      </a:schemeClr>
                    </a:solidFill>
                  </a:rPr>
                </a:br>
                <a:r>
                  <a:rPr lang="en-US" sz="2000" dirty="0">
                    <a:solidFill>
                      <a:schemeClr val="accent1">
                        <a:lumMod val="50000"/>
                      </a:schemeClr>
                    </a:solidFill>
                  </a:rPr>
                  <a:t> </a:t>
                </a:r>
                <a:r>
                  <a:rPr lang="en-US" sz="2000" dirty="0" smtClean="0">
                    <a:solidFill>
                      <a:schemeClr val="accent1">
                        <a:lumMod val="50000"/>
                      </a:schemeClr>
                    </a:solidFill>
                  </a:rPr>
                  <a:t>                                       </a:t>
                </a:r>
                <a14:m>
                  <m:oMath xmlns:m="http://schemas.openxmlformats.org/officeDocument/2006/math">
                    <m:f>
                      <m:fPr>
                        <m:ctrlPr>
                          <a:rPr lang="en-US" sz="2000" i="1">
                            <a:solidFill>
                              <a:schemeClr val="accent1">
                                <a:lumMod val="50000"/>
                              </a:schemeClr>
                            </a:solidFill>
                            <a:latin typeface="Cambria Math"/>
                          </a:rPr>
                        </m:ctrlPr>
                      </m:fPr>
                      <m:num>
                        <m:r>
                          <a:rPr lang="ru-RU" sz="2000" i="1">
                            <a:solidFill>
                              <a:schemeClr val="accent1">
                                <a:lumMod val="50000"/>
                              </a:schemeClr>
                            </a:solidFill>
                            <a:latin typeface="Cambria Math"/>
                            <a:ea typeface="Cambria Math"/>
                          </a:rPr>
                          <m:t>𝜌</m:t>
                        </m:r>
                        <m:d>
                          <m:dPr>
                            <m:ctrlPr>
                              <a:rPr lang="en-US" sz="2000" i="1">
                                <a:solidFill>
                                  <a:schemeClr val="accent1">
                                    <a:lumMod val="50000"/>
                                  </a:schemeClr>
                                </a:solidFill>
                                <a:latin typeface="Cambria Math"/>
                                <a:ea typeface="Cambria Math"/>
                              </a:rPr>
                            </m:ctrlPr>
                          </m:dPr>
                          <m:e>
                            <m:r>
                              <a:rPr lang="en-US" sz="2000" i="1">
                                <a:solidFill>
                                  <a:schemeClr val="accent1">
                                    <a:lumMod val="50000"/>
                                  </a:schemeClr>
                                </a:solidFill>
                                <a:latin typeface="Cambria Math"/>
                                <a:ea typeface="Cambria Math"/>
                              </a:rPr>
                              <m:t>𝐹</m:t>
                            </m:r>
                            <m:r>
                              <a:rPr lang="en-US" sz="2000" i="1">
                                <a:solidFill>
                                  <a:schemeClr val="accent1">
                                    <a:lumMod val="50000"/>
                                  </a:schemeClr>
                                </a:solidFill>
                                <a:latin typeface="Cambria Math"/>
                                <a:ea typeface="Cambria Math"/>
                              </a:rPr>
                              <m:t>,</m:t>
                            </m:r>
                            <m:r>
                              <a:rPr lang="en-US" sz="2000" i="1">
                                <a:solidFill>
                                  <a:schemeClr val="accent1">
                                    <a:lumMod val="50000"/>
                                  </a:schemeClr>
                                </a:solidFill>
                                <a:latin typeface="Cambria Math"/>
                                <a:ea typeface="Cambria Math"/>
                              </a:rPr>
                              <m:t>𝑁</m:t>
                            </m:r>
                            <m:r>
                              <a:rPr lang="en-US" sz="2000" i="1">
                                <a:solidFill>
                                  <a:schemeClr val="accent1">
                                    <a:lumMod val="50000"/>
                                  </a:schemeClr>
                                </a:solidFill>
                                <a:latin typeface="Cambria Math"/>
                                <a:ea typeface="Cambria Math"/>
                              </a:rPr>
                              <m:t> </m:t>
                            </m:r>
                          </m:e>
                        </m:d>
                      </m:num>
                      <m:den>
                        <m:r>
                          <a:rPr lang="ru-RU" sz="2000" i="1">
                            <a:solidFill>
                              <a:schemeClr val="accent1">
                                <a:lumMod val="50000"/>
                              </a:schemeClr>
                            </a:solidFill>
                            <a:latin typeface="Cambria Math"/>
                            <a:ea typeface="Cambria Math"/>
                          </a:rPr>
                          <m:t>𝜌</m:t>
                        </m:r>
                        <m:d>
                          <m:dPr>
                            <m:ctrlPr>
                              <a:rPr lang="en-US" sz="2000" i="1">
                                <a:solidFill>
                                  <a:schemeClr val="accent1">
                                    <a:lumMod val="50000"/>
                                  </a:schemeClr>
                                </a:solidFill>
                                <a:latin typeface="Cambria Math"/>
                                <a:ea typeface="Cambria Math"/>
                              </a:rPr>
                            </m:ctrlPr>
                          </m:dPr>
                          <m:e>
                            <m:r>
                              <a:rPr lang="en-US" sz="2000" i="1">
                                <a:solidFill>
                                  <a:schemeClr val="accent1">
                                    <a:lumMod val="50000"/>
                                  </a:schemeClr>
                                </a:solidFill>
                                <a:latin typeface="Cambria Math"/>
                                <a:ea typeface="Cambria Math"/>
                              </a:rPr>
                              <m:t>𝑑</m:t>
                            </m:r>
                            <m:r>
                              <a:rPr lang="en-US" sz="2000" i="1">
                                <a:solidFill>
                                  <a:schemeClr val="accent1">
                                    <a:lumMod val="50000"/>
                                  </a:schemeClr>
                                </a:solidFill>
                                <a:latin typeface="Cambria Math"/>
                                <a:ea typeface="Cambria Math"/>
                              </a:rPr>
                              <m:t>,</m:t>
                            </m:r>
                            <m:r>
                              <a:rPr lang="en-US" sz="2000" i="1">
                                <a:solidFill>
                                  <a:schemeClr val="accent1">
                                    <a:lumMod val="50000"/>
                                  </a:schemeClr>
                                </a:solidFill>
                                <a:latin typeface="Cambria Math"/>
                                <a:ea typeface="Cambria Math"/>
                              </a:rPr>
                              <m:t>𝑁</m:t>
                            </m:r>
                            <m:r>
                              <a:rPr lang="en-US" sz="2000" i="1">
                                <a:solidFill>
                                  <a:schemeClr val="accent1">
                                    <a:lumMod val="50000"/>
                                  </a:schemeClr>
                                </a:solidFill>
                                <a:latin typeface="Cambria Math"/>
                                <a:ea typeface="Cambria Math"/>
                              </a:rPr>
                              <m:t> </m:t>
                            </m:r>
                          </m:e>
                        </m:d>
                      </m:den>
                    </m:f>
                    <m:r>
                      <a:rPr lang="en-US" sz="2000" i="1">
                        <a:solidFill>
                          <a:schemeClr val="accent1">
                            <a:lumMod val="50000"/>
                          </a:schemeClr>
                        </a:solidFill>
                        <a:latin typeface="Cambria Math"/>
                      </a:rPr>
                      <m:t>=</m:t>
                    </m:r>
                    <m:r>
                      <a:rPr lang="en-US" sz="2000" i="1">
                        <a:solidFill>
                          <a:schemeClr val="accent1">
                            <a:lumMod val="50000"/>
                          </a:schemeClr>
                        </a:solidFill>
                        <a:latin typeface="Cambria Math"/>
                      </a:rPr>
                      <m:t>𝑒</m:t>
                    </m:r>
                  </m:oMath>
                </a14:m>
                <a:r>
                  <a:rPr lang="en-US" sz="2000" dirty="0">
                    <a:solidFill>
                      <a:schemeClr val="accent1">
                        <a:lumMod val="50000"/>
                      </a:schemeClr>
                    </a:solidFill>
                  </a:rPr>
                  <a:t>   (2.4)  </a:t>
                </a:r>
                <a:r>
                  <a:rPr lang="en-US" sz="2000" dirty="0" err="1">
                    <a:solidFill>
                      <a:schemeClr val="accent1">
                        <a:lumMod val="50000"/>
                      </a:schemeClr>
                    </a:solidFill>
                  </a:rPr>
                  <a:t>o`rinli</a:t>
                </a:r>
                <a:r>
                  <a:rPr lang="en-US" sz="2000" dirty="0" smtClean="0">
                    <a:solidFill>
                      <a:schemeClr val="accent1">
                        <a:lumMod val="50000"/>
                      </a:schemeClr>
                    </a:solidFill>
                  </a:rPr>
                  <a:t>.</a:t>
                </a:r>
                <a:br>
                  <a:rPr lang="en-US" sz="2000" dirty="0" smtClean="0">
                    <a:solidFill>
                      <a:schemeClr val="accent1">
                        <a:lumMod val="50000"/>
                      </a:schemeClr>
                    </a:solidFill>
                  </a:rPr>
                </a:br>
                <a14:m>
                  <m:oMath xmlns:m="http://schemas.openxmlformats.org/officeDocument/2006/math">
                    <m:r>
                      <a:rPr lang="en-US" sz="2000" i="1">
                        <a:solidFill>
                          <a:schemeClr val="accent1">
                            <a:lumMod val="50000"/>
                          </a:schemeClr>
                        </a:solidFill>
                        <a:latin typeface="Cambria Math"/>
                      </a:rPr>
                      <m:t>(</m:t>
                    </m:r>
                    <m:r>
                      <a:rPr lang="en-US" sz="2000" i="1">
                        <a:solidFill>
                          <a:schemeClr val="accent1">
                            <a:lumMod val="50000"/>
                          </a:schemeClr>
                        </a:solidFill>
                        <a:latin typeface="Cambria Math"/>
                      </a:rPr>
                      <m:t>𝑂</m:t>
                    </m:r>
                    <m:r>
                      <a:rPr lang="en-US" sz="2000" i="1">
                        <a:solidFill>
                          <a:schemeClr val="accent1">
                            <a:lumMod val="50000"/>
                          </a:schemeClr>
                        </a:solidFill>
                        <a:latin typeface="Cambria Math"/>
                      </a:rPr>
                      <m:t>,</m:t>
                    </m:r>
                    <m:acc>
                      <m:accPr>
                        <m:chr m:val="̅"/>
                        <m:ctrlPr>
                          <a:rPr lang="en-US" sz="2000" i="1">
                            <a:solidFill>
                              <a:schemeClr val="accent1">
                                <a:lumMod val="50000"/>
                              </a:schemeClr>
                            </a:solidFill>
                            <a:latin typeface="Cambria Math"/>
                          </a:rPr>
                        </m:ctrlPr>
                      </m:accPr>
                      <m:e>
                        <m:r>
                          <a:rPr lang="en-US" sz="2000" i="1">
                            <a:solidFill>
                              <a:schemeClr val="accent1">
                                <a:lumMod val="50000"/>
                              </a:schemeClr>
                            </a:solidFill>
                            <a:latin typeface="Cambria Math"/>
                          </a:rPr>
                          <m:t>𝑖</m:t>
                        </m:r>
                        <m:r>
                          <a:rPr lang="en-US" sz="2000" i="1">
                            <a:solidFill>
                              <a:schemeClr val="accent1">
                                <a:lumMod val="50000"/>
                              </a:schemeClr>
                            </a:solidFill>
                            <a:latin typeface="Cambria Math"/>
                          </a:rPr>
                          <m:t>,</m:t>
                        </m:r>
                      </m:e>
                    </m:acc>
                    <m:r>
                      <a:rPr lang="en-US" sz="2000" i="1">
                        <a:solidFill>
                          <a:schemeClr val="accent1">
                            <a:lumMod val="50000"/>
                          </a:schemeClr>
                        </a:solidFill>
                        <a:latin typeface="Cambria Math"/>
                      </a:rPr>
                      <m:t> </m:t>
                    </m:r>
                    <m:acc>
                      <m:accPr>
                        <m:chr m:val="̅"/>
                        <m:ctrlPr>
                          <a:rPr lang="en-US" sz="2000" i="1">
                            <a:solidFill>
                              <a:schemeClr val="accent1">
                                <a:lumMod val="50000"/>
                              </a:schemeClr>
                            </a:solidFill>
                            <a:latin typeface="Cambria Math"/>
                          </a:rPr>
                        </m:ctrlPr>
                      </m:accPr>
                      <m:e>
                        <m:r>
                          <a:rPr lang="en-US" sz="2000" i="1">
                            <a:solidFill>
                              <a:schemeClr val="accent1">
                                <a:lumMod val="50000"/>
                              </a:schemeClr>
                            </a:solidFill>
                            <a:latin typeface="Cambria Math"/>
                          </a:rPr>
                          <m:t>𝑗</m:t>
                        </m:r>
                      </m:e>
                    </m:acc>
                    <m:r>
                      <a:rPr lang="en-US" sz="2000">
                        <a:solidFill>
                          <a:schemeClr val="accent1">
                            <a:lumMod val="50000"/>
                          </a:schemeClr>
                        </a:solidFill>
                        <a:latin typeface="Cambria Math"/>
                      </a:rPr>
                      <m:t>)</m:t>
                    </m:r>
                  </m:oMath>
                </a14:m>
                <a:r>
                  <a:rPr lang="en-US" sz="2000" dirty="0">
                    <a:solidFill>
                      <a:schemeClr val="accent1">
                        <a:lumMod val="50000"/>
                      </a:schemeClr>
                    </a:solidFill>
                  </a:rPr>
                  <a:t>  </a:t>
                </a:r>
                <a:r>
                  <a:rPr lang="en-US" sz="2000" dirty="0" err="1">
                    <a:solidFill>
                      <a:schemeClr val="accent1">
                        <a:lumMod val="50000"/>
                      </a:schemeClr>
                    </a:solidFill>
                  </a:rPr>
                  <a:t>reperning</a:t>
                </a:r>
                <a:r>
                  <a:rPr lang="en-US" sz="2000" dirty="0">
                    <a:solidFill>
                      <a:schemeClr val="accent1">
                        <a:lumMod val="50000"/>
                      </a:schemeClr>
                    </a:solidFill>
                  </a:rPr>
                  <a:t>  </a:t>
                </a:r>
                <a:r>
                  <a:rPr lang="en-US" sz="2000" dirty="0" err="1">
                    <a:solidFill>
                      <a:schemeClr val="accent1">
                        <a:lumMod val="50000"/>
                      </a:schemeClr>
                    </a:solidFill>
                  </a:rPr>
                  <a:t>tanlanishiga</a:t>
                </a:r>
                <a:r>
                  <a:rPr lang="en-US" sz="2000" dirty="0">
                    <a:solidFill>
                      <a:schemeClr val="accent1">
                        <a:lumMod val="50000"/>
                      </a:schemeClr>
                    </a:solidFill>
                  </a:rPr>
                  <a:t>  </a:t>
                </a:r>
                <a:r>
                  <a:rPr lang="en-US" sz="2000" dirty="0" err="1">
                    <a:solidFill>
                      <a:schemeClr val="accent1">
                        <a:lumMod val="50000"/>
                      </a:schemeClr>
                    </a:solidFill>
                  </a:rPr>
                  <a:t>ko`ra</a:t>
                </a:r>
                <a:r>
                  <a:rPr lang="en-US" sz="2000" dirty="0">
                    <a:solidFill>
                      <a:schemeClr val="accent1">
                        <a:lumMod val="50000"/>
                      </a:schemeClr>
                    </a:solidFill>
                  </a:rPr>
                  <a:t>  </a:t>
                </a:r>
                <a14:m>
                  <m:oMath xmlns:m="http://schemas.openxmlformats.org/officeDocument/2006/math">
                    <m:r>
                      <a:rPr lang="en-US" sz="2000" i="1">
                        <a:solidFill>
                          <a:schemeClr val="accent1">
                            <a:lumMod val="50000"/>
                          </a:schemeClr>
                        </a:solidFill>
                        <a:latin typeface="Cambria Math"/>
                        <a:ea typeface="Cambria Math"/>
                      </a:rPr>
                      <m:t>𝜌</m:t>
                    </m:r>
                    <m:d>
                      <m:dPr>
                        <m:ctrlPr>
                          <a:rPr lang="en-US" sz="2000" i="1">
                            <a:solidFill>
                              <a:schemeClr val="accent1">
                                <a:lumMod val="50000"/>
                              </a:schemeClr>
                            </a:solidFill>
                            <a:latin typeface="Cambria Math"/>
                            <a:ea typeface="Cambria Math"/>
                          </a:rPr>
                        </m:ctrlPr>
                      </m:dPr>
                      <m:e>
                        <m:r>
                          <a:rPr lang="en-US" sz="2000" i="1">
                            <a:solidFill>
                              <a:schemeClr val="accent1">
                                <a:lumMod val="50000"/>
                              </a:schemeClr>
                            </a:solidFill>
                            <a:latin typeface="Cambria Math"/>
                            <a:ea typeface="Cambria Math"/>
                          </a:rPr>
                          <m:t>𝑑</m:t>
                        </m:r>
                        <m:r>
                          <a:rPr lang="en-US" sz="2000" i="1">
                            <a:solidFill>
                              <a:schemeClr val="accent1">
                                <a:lumMod val="50000"/>
                              </a:schemeClr>
                            </a:solidFill>
                            <a:latin typeface="Cambria Math"/>
                            <a:ea typeface="Cambria Math"/>
                          </a:rPr>
                          <m:t>,</m:t>
                        </m:r>
                        <m:r>
                          <a:rPr lang="en-US" sz="2000" i="1">
                            <a:solidFill>
                              <a:schemeClr val="accent1">
                                <a:lumMod val="50000"/>
                              </a:schemeClr>
                            </a:solidFill>
                            <a:latin typeface="Cambria Math"/>
                            <a:ea typeface="Cambria Math"/>
                          </a:rPr>
                          <m:t>𝐹</m:t>
                        </m:r>
                      </m:e>
                    </m:d>
                    <m:r>
                      <a:rPr lang="en-US" sz="2000" i="1">
                        <a:solidFill>
                          <a:schemeClr val="accent1">
                            <a:lumMod val="50000"/>
                          </a:schemeClr>
                        </a:solidFill>
                        <a:latin typeface="Cambria Math"/>
                        <a:ea typeface="Cambria Math"/>
                      </a:rPr>
                      <m:t>=</m:t>
                    </m:r>
                    <m:r>
                      <a:rPr lang="en-US" sz="2000" i="1">
                        <a:solidFill>
                          <a:schemeClr val="accent1">
                            <a:lumMod val="50000"/>
                          </a:schemeClr>
                        </a:solidFill>
                        <a:latin typeface="Cambria Math"/>
                        <a:ea typeface="Cambria Math"/>
                      </a:rPr>
                      <m:t>𝑝</m:t>
                    </m:r>
                    <m:r>
                      <a:rPr lang="en-US" sz="2000" i="1">
                        <a:solidFill>
                          <a:schemeClr val="accent1">
                            <a:lumMod val="50000"/>
                          </a:schemeClr>
                        </a:solidFill>
                        <a:latin typeface="Cambria Math"/>
                        <a:ea typeface="Cambria Math"/>
                      </a:rPr>
                      <m:t> </m:t>
                    </m:r>
                  </m:oMath>
                </a14:m>
                <a:r>
                  <a:rPr lang="en-US" sz="2000" dirty="0">
                    <a:solidFill>
                      <a:schemeClr val="accent1">
                        <a:lumMod val="50000"/>
                      </a:schemeClr>
                    </a:solidFill>
                  </a:rPr>
                  <a:t>   </a:t>
                </a:r>
                <a:r>
                  <a:rPr lang="en-US" sz="2000" dirty="0" err="1">
                    <a:solidFill>
                      <a:schemeClr val="accent1">
                        <a:lumMod val="50000"/>
                      </a:schemeClr>
                    </a:solidFill>
                  </a:rPr>
                  <a:t>bo`lsin</a:t>
                </a:r>
                <a:r>
                  <a:rPr lang="en-US" sz="2000" dirty="0">
                    <a:solidFill>
                      <a:schemeClr val="accent1">
                        <a:lumMod val="50000"/>
                      </a:schemeClr>
                    </a:solidFill>
                  </a:rPr>
                  <a:t>   </a:t>
                </a:r>
                <a:r>
                  <a:rPr lang="en-US" sz="2000" dirty="0" err="1">
                    <a:solidFill>
                      <a:schemeClr val="accent1">
                        <a:lumMod val="50000"/>
                      </a:schemeClr>
                    </a:solidFill>
                  </a:rPr>
                  <a:t>desak</a:t>
                </a:r>
                <a:r>
                  <a:rPr lang="en-US" sz="2000" dirty="0">
                    <a:solidFill>
                      <a:schemeClr val="accent1">
                        <a:lumMod val="50000"/>
                      </a:schemeClr>
                    </a:solidFill>
                  </a:rPr>
                  <a:t>,  </a:t>
                </a:r>
                <a14:m>
                  <m:oMath xmlns:m="http://schemas.openxmlformats.org/officeDocument/2006/math">
                    <m:r>
                      <a:rPr lang="en-US" sz="2000" i="1">
                        <a:solidFill>
                          <a:schemeClr val="accent1">
                            <a:lumMod val="50000"/>
                          </a:schemeClr>
                        </a:solidFill>
                        <a:latin typeface="Cambria Math"/>
                        <a:ea typeface="Cambria Math"/>
                      </a:rPr>
                      <m:t>⟹ </m:t>
                    </m:r>
                    <m:r>
                      <a:rPr lang="en-US" sz="2000" i="1">
                        <a:solidFill>
                          <a:schemeClr val="accent1">
                            <a:lumMod val="50000"/>
                          </a:schemeClr>
                        </a:solidFill>
                        <a:latin typeface="Cambria Math"/>
                        <a:ea typeface="Cambria Math"/>
                      </a:rPr>
                      <m:t>𝜌</m:t>
                    </m:r>
                    <m:d>
                      <m:dPr>
                        <m:ctrlPr>
                          <a:rPr lang="en-US" sz="2000" i="1">
                            <a:solidFill>
                              <a:schemeClr val="accent1">
                                <a:lumMod val="50000"/>
                              </a:schemeClr>
                            </a:solidFill>
                            <a:latin typeface="Cambria Math"/>
                            <a:ea typeface="Cambria Math"/>
                          </a:rPr>
                        </m:ctrlPr>
                      </m:dPr>
                      <m:e>
                        <m:r>
                          <a:rPr lang="en-US" sz="2000" i="1">
                            <a:solidFill>
                              <a:schemeClr val="accent1">
                                <a:lumMod val="50000"/>
                              </a:schemeClr>
                            </a:solidFill>
                            <a:latin typeface="Cambria Math"/>
                            <a:ea typeface="Cambria Math"/>
                          </a:rPr>
                          <m:t>𝐹</m:t>
                        </m:r>
                        <m:r>
                          <a:rPr lang="en-US" sz="2000" i="1">
                            <a:solidFill>
                              <a:schemeClr val="accent1">
                                <a:lumMod val="50000"/>
                              </a:schemeClr>
                            </a:solidFill>
                            <a:latin typeface="Cambria Math"/>
                            <a:ea typeface="Cambria Math"/>
                          </a:rPr>
                          <m:t>,</m:t>
                        </m:r>
                        <m:r>
                          <a:rPr lang="en-US" sz="2000" i="1">
                            <a:solidFill>
                              <a:schemeClr val="accent1">
                                <a:lumMod val="50000"/>
                              </a:schemeClr>
                            </a:solidFill>
                            <a:latin typeface="Cambria Math"/>
                            <a:ea typeface="Cambria Math"/>
                          </a:rPr>
                          <m:t>𝑁</m:t>
                        </m:r>
                      </m:e>
                    </m:d>
                    <m:r>
                      <a:rPr lang="en-US" sz="2000" i="1">
                        <a:solidFill>
                          <a:schemeClr val="accent1">
                            <a:lumMod val="50000"/>
                          </a:schemeClr>
                        </a:solidFill>
                        <a:latin typeface="Cambria Math"/>
                        <a:ea typeface="Cambria Math"/>
                      </a:rPr>
                      <m:t>=</m:t>
                    </m:r>
                    <m:rad>
                      <m:radPr>
                        <m:degHide m:val="on"/>
                        <m:ctrlPr>
                          <a:rPr lang="en-US" sz="2000" i="1">
                            <a:solidFill>
                              <a:schemeClr val="accent1">
                                <a:lumMod val="50000"/>
                              </a:schemeClr>
                            </a:solidFill>
                            <a:latin typeface="Cambria Math"/>
                            <a:ea typeface="Cambria Math"/>
                          </a:rPr>
                        </m:ctrlPr>
                      </m:radPr>
                      <m:deg/>
                      <m:e>
                        <m:sSup>
                          <m:sSupPr>
                            <m:ctrlPr>
                              <a:rPr lang="en-US" sz="2000" i="1">
                                <a:solidFill>
                                  <a:schemeClr val="accent1">
                                    <a:lumMod val="50000"/>
                                  </a:schemeClr>
                                </a:solidFill>
                                <a:latin typeface="Cambria Math"/>
                                <a:ea typeface="Cambria Math"/>
                              </a:rPr>
                            </m:ctrlPr>
                          </m:sSupPr>
                          <m:e>
                            <m:d>
                              <m:dPr>
                                <m:ctrlPr>
                                  <a:rPr lang="en-US" sz="2000" i="1">
                                    <a:solidFill>
                                      <a:schemeClr val="accent1">
                                        <a:lumMod val="50000"/>
                                      </a:schemeClr>
                                    </a:solidFill>
                                    <a:latin typeface="Cambria Math"/>
                                    <a:ea typeface="Cambria Math"/>
                                  </a:rPr>
                                </m:ctrlPr>
                              </m:dPr>
                              <m:e>
                                <m:r>
                                  <a:rPr lang="en-US" sz="2000" i="1">
                                    <a:solidFill>
                                      <a:schemeClr val="accent1">
                                        <a:lumMod val="50000"/>
                                      </a:schemeClr>
                                    </a:solidFill>
                                    <a:latin typeface="Cambria Math"/>
                                    <a:ea typeface="Cambria Math"/>
                                  </a:rPr>
                                  <m:t>𝑝</m:t>
                                </m:r>
                                <m:r>
                                  <a:rPr lang="en-US" sz="2000" i="1">
                                    <a:solidFill>
                                      <a:schemeClr val="accent1">
                                        <a:lumMod val="50000"/>
                                      </a:schemeClr>
                                    </a:solidFill>
                                    <a:latin typeface="Cambria Math"/>
                                    <a:ea typeface="Cambria Math"/>
                                  </a:rPr>
                                  <m:t>−</m:t>
                                </m:r>
                                <m:r>
                                  <a:rPr lang="en-US" sz="2000" i="1">
                                    <a:solidFill>
                                      <a:schemeClr val="accent1">
                                        <a:lumMod val="50000"/>
                                      </a:schemeClr>
                                    </a:solidFill>
                                    <a:latin typeface="Cambria Math"/>
                                    <a:ea typeface="Cambria Math"/>
                                  </a:rPr>
                                  <m:t>𝑥</m:t>
                                </m:r>
                              </m:e>
                            </m:d>
                          </m:e>
                          <m:sup>
                            <m:r>
                              <a:rPr lang="en-US" sz="2000" i="1">
                                <a:solidFill>
                                  <a:schemeClr val="accent1">
                                    <a:lumMod val="50000"/>
                                  </a:schemeClr>
                                </a:solidFill>
                                <a:latin typeface="Cambria Math"/>
                                <a:ea typeface="Cambria Math"/>
                              </a:rPr>
                              <m:t>2</m:t>
                            </m:r>
                          </m:sup>
                        </m:sSup>
                        <m:r>
                          <a:rPr lang="en-US" sz="2000" i="1">
                            <a:solidFill>
                              <a:schemeClr val="accent1">
                                <a:lumMod val="50000"/>
                              </a:schemeClr>
                            </a:solidFill>
                            <a:latin typeface="Cambria Math"/>
                            <a:ea typeface="Cambria Math"/>
                          </a:rPr>
                          <m:t>+</m:t>
                        </m:r>
                        <m:sSup>
                          <m:sSupPr>
                            <m:ctrlPr>
                              <a:rPr lang="en-US" sz="2000" i="1">
                                <a:solidFill>
                                  <a:schemeClr val="accent1">
                                    <a:lumMod val="50000"/>
                                  </a:schemeClr>
                                </a:solidFill>
                                <a:latin typeface="Cambria Math"/>
                                <a:ea typeface="Cambria Math"/>
                              </a:rPr>
                            </m:ctrlPr>
                          </m:sSupPr>
                          <m:e>
                            <m:r>
                              <a:rPr lang="en-US" sz="2000" i="1">
                                <a:solidFill>
                                  <a:schemeClr val="accent1">
                                    <a:lumMod val="50000"/>
                                  </a:schemeClr>
                                </a:solidFill>
                                <a:latin typeface="Cambria Math"/>
                                <a:ea typeface="Cambria Math"/>
                              </a:rPr>
                              <m:t>𝑦</m:t>
                            </m:r>
                          </m:e>
                          <m:sup>
                            <m:r>
                              <a:rPr lang="en-US" sz="2000" i="1">
                                <a:solidFill>
                                  <a:schemeClr val="accent1">
                                    <a:lumMod val="50000"/>
                                  </a:schemeClr>
                                </a:solidFill>
                                <a:latin typeface="Cambria Math"/>
                                <a:ea typeface="Cambria Math"/>
                              </a:rPr>
                              <m:t>2</m:t>
                            </m:r>
                          </m:sup>
                        </m:sSup>
                      </m:e>
                    </m:rad>
                    <m:r>
                      <a:rPr lang="en-US" sz="2000" i="1">
                        <a:solidFill>
                          <a:schemeClr val="accent1">
                            <a:lumMod val="50000"/>
                          </a:schemeClr>
                        </a:solidFill>
                        <a:latin typeface="Cambria Math"/>
                        <a:ea typeface="Cambria Math"/>
                      </a:rPr>
                      <m:t>. </m:t>
                    </m:r>
                  </m:oMath>
                </a14:m>
                <a:r>
                  <a:rPr lang="en-US" sz="2000" dirty="0">
                    <a:solidFill>
                      <a:schemeClr val="accent1">
                        <a:lumMod val="50000"/>
                      </a:schemeClr>
                    </a:solidFill>
                  </a:rPr>
                  <a:t>  U  </a:t>
                </a:r>
                <a:r>
                  <a:rPr lang="en-US" sz="2000" dirty="0" err="1">
                    <a:solidFill>
                      <a:schemeClr val="accent1">
                        <a:lumMod val="50000"/>
                      </a:schemeClr>
                    </a:solidFill>
                  </a:rPr>
                  <a:t>holda</a:t>
                </a:r>
                <a:r>
                  <a:rPr lang="en-US" sz="2000" dirty="0">
                    <a:solidFill>
                      <a:schemeClr val="accent1">
                        <a:lumMod val="50000"/>
                      </a:schemeClr>
                    </a:solidFill>
                  </a:rPr>
                  <a:t>  (2.4) </a:t>
                </a:r>
                <a14:m>
                  <m:oMath xmlns:m="http://schemas.openxmlformats.org/officeDocument/2006/math">
                    <m:r>
                      <a:rPr lang="en-US" sz="2000" i="1">
                        <a:solidFill>
                          <a:schemeClr val="accent1">
                            <a:lumMod val="50000"/>
                          </a:schemeClr>
                        </a:solidFill>
                        <a:latin typeface="Cambria Math"/>
                        <a:ea typeface="Cambria Math"/>
                      </a:rPr>
                      <m:t>⟹</m:t>
                    </m:r>
                  </m:oMath>
                </a14:m>
                <a:r>
                  <a:rPr lang="en-US" sz="2000" dirty="0">
                    <a:solidFill>
                      <a:schemeClr val="accent1">
                        <a:lumMod val="50000"/>
                      </a:schemeClr>
                    </a:solidFill>
                  </a:rPr>
                  <a:t> </a:t>
                </a:r>
                <a14:m>
                  <m:oMath xmlns:m="http://schemas.openxmlformats.org/officeDocument/2006/math">
                    <m:rad>
                      <m:radPr>
                        <m:degHide m:val="on"/>
                        <m:ctrlPr>
                          <a:rPr lang="en-US" sz="2000" i="1">
                            <a:solidFill>
                              <a:schemeClr val="accent1">
                                <a:lumMod val="50000"/>
                              </a:schemeClr>
                            </a:solidFill>
                            <a:latin typeface="Cambria Math"/>
                            <a:ea typeface="Cambria Math"/>
                          </a:rPr>
                        </m:ctrlPr>
                      </m:radPr>
                      <m:deg/>
                      <m:e>
                        <m:sSup>
                          <m:sSupPr>
                            <m:ctrlPr>
                              <a:rPr lang="en-US" sz="2000" i="1">
                                <a:solidFill>
                                  <a:schemeClr val="accent1">
                                    <a:lumMod val="50000"/>
                                  </a:schemeClr>
                                </a:solidFill>
                                <a:latin typeface="Cambria Math"/>
                                <a:ea typeface="Cambria Math"/>
                              </a:rPr>
                            </m:ctrlPr>
                          </m:sSupPr>
                          <m:e>
                            <m:d>
                              <m:dPr>
                                <m:ctrlPr>
                                  <a:rPr lang="en-US" sz="2000" i="1">
                                    <a:solidFill>
                                      <a:schemeClr val="accent1">
                                        <a:lumMod val="50000"/>
                                      </a:schemeClr>
                                    </a:solidFill>
                                    <a:latin typeface="Cambria Math"/>
                                    <a:ea typeface="Cambria Math"/>
                                  </a:rPr>
                                </m:ctrlPr>
                              </m:dPr>
                              <m:e>
                                <m:r>
                                  <a:rPr lang="en-US" sz="2000" i="1">
                                    <a:solidFill>
                                      <a:schemeClr val="accent1">
                                        <a:lumMod val="50000"/>
                                      </a:schemeClr>
                                    </a:solidFill>
                                    <a:latin typeface="Cambria Math"/>
                                    <a:ea typeface="Cambria Math"/>
                                  </a:rPr>
                                  <m:t>𝑝</m:t>
                                </m:r>
                                <m:r>
                                  <a:rPr lang="en-US" sz="2000" i="1">
                                    <a:solidFill>
                                      <a:schemeClr val="accent1">
                                        <a:lumMod val="50000"/>
                                      </a:schemeClr>
                                    </a:solidFill>
                                    <a:latin typeface="Cambria Math"/>
                                    <a:ea typeface="Cambria Math"/>
                                  </a:rPr>
                                  <m:t>−</m:t>
                                </m:r>
                                <m:r>
                                  <a:rPr lang="en-US" sz="2000" i="1">
                                    <a:solidFill>
                                      <a:schemeClr val="accent1">
                                        <a:lumMod val="50000"/>
                                      </a:schemeClr>
                                    </a:solidFill>
                                    <a:latin typeface="Cambria Math"/>
                                    <a:ea typeface="Cambria Math"/>
                                  </a:rPr>
                                  <m:t>𝑥</m:t>
                                </m:r>
                              </m:e>
                            </m:d>
                          </m:e>
                          <m:sup>
                            <m:r>
                              <a:rPr lang="en-US" sz="2000" i="1">
                                <a:solidFill>
                                  <a:schemeClr val="accent1">
                                    <a:lumMod val="50000"/>
                                  </a:schemeClr>
                                </a:solidFill>
                                <a:latin typeface="Cambria Math"/>
                                <a:ea typeface="Cambria Math"/>
                              </a:rPr>
                              <m:t>2</m:t>
                            </m:r>
                          </m:sup>
                        </m:sSup>
                        <m:r>
                          <a:rPr lang="en-US" sz="2000" i="1">
                            <a:solidFill>
                              <a:schemeClr val="accent1">
                                <a:lumMod val="50000"/>
                              </a:schemeClr>
                            </a:solidFill>
                            <a:latin typeface="Cambria Math"/>
                            <a:ea typeface="Cambria Math"/>
                          </a:rPr>
                          <m:t>+</m:t>
                        </m:r>
                        <m:sSup>
                          <m:sSupPr>
                            <m:ctrlPr>
                              <a:rPr lang="en-US" sz="2000" i="1">
                                <a:solidFill>
                                  <a:schemeClr val="accent1">
                                    <a:lumMod val="50000"/>
                                  </a:schemeClr>
                                </a:solidFill>
                                <a:latin typeface="Cambria Math"/>
                                <a:ea typeface="Cambria Math"/>
                              </a:rPr>
                            </m:ctrlPr>
                          </m:sSupPr>
                          <m:e>
                            <m:r>
                              <a:rPr lang="en-US" sz="2000" i="1">
                                <a:solidFill>
                                  <a:schemeClr val="accent1">
                                    <a:lumMod val="50000"/>
                                  </a:schemeClr>
                                </a:solidFill>
                                <a:latin typeface="Cambria Math"/>
                                <a:ea typeface="Cambria Math"/>
                              </a:rPr>
                              <m:t>𝑦</m:t>
                            </m:r>
                          </m:e>
                          <m:sup>
                            <m:r>
                              <a:rPr lang="en-US" sz="2000" i="1">
                                <a:solidFill>
                                  <a:schemeClr val="accent1">
                                    <a:lumMod val="50000"/>
                                  </a:schemeClr>
                                </a:solidFill>
                                <a:latin typeface="Cambria Math"/>
                                <a:ea typeface="Cambria Math"/>
                              </a:rPr>
                              <m:t>2</m:t>
                            </m:r>
                          </m:sup>
                        </m:sSup>
                      </m:e>
                    </m:rad>
                    <m:r>
                      <a:rPr lang="en-US" sz="2000" i="1">
                        <a:solidFill>
                          <a:schemeClr val="accent1">
                            <a:lumMod val="50000"/>
                          </a:schemeClr>
                        </a:solidFill>
                        <a:latin typeface="Cambria Math"/>
                        <a:ea typeface="Cambria Math"/>
                      </a:rPr>
                      <m:t>=</m:t>
                    </m:r>
                    <m:r>
                      <a:rPr lang="en-US" sz="2000" i="1">
                        <a:solidFill>
                          <a:schemeClr val="accent1">
                            <a:lumMod val="50000"/>
                          </a:schemeClr>
                        </a:solidFill>
                        <a:latin typeface="Cambria Math"/>
                        <a:ea typeface="Cambria Math"/>
                      </a:rPr>
                      <m:t>𝑒𝑥</m:t>
                    </m:r>
                    <m:r>
                      <a:rPr lang="en-US" sz="2000" i="1">
                        <a:solidFill>
                          <a:schemeClr val="accent1">
                            <a:lumMod val="50000"/>
                          </a:schemeClr>
                        </a:solidFill>
                        <a:latin typeface="Cambria Math"/>
                        <a:ea typeface="Cambria Math"/>
                      </a:rPr>
                      <m:t> </m:t>
                    </m:r>
                  </m:oMath>
                </a14:m>
                <a:r>
                  <a:rPr lang="en-US" sz="2000" dirty="0">
                    <a:solidFill>
                      <a:schemeClr val="accent1">
                        <a:lumMod val="50000"/>
                      </a:schemeClr>
                    </a:solidFill>
                  </a:rPr>
                  <a:t>  </a:t>
                </a:r>
                <a:r>
                  <a:rPr lang="en-US" sz="2000" dirty="0" err="1">
                    <a:solidFill>
                      <a:schemeClr val="accent1">
                        <a:lumMod val="50000"/>
                      </a:schemeClr>
                    </a:solidFill>
                  </a:rPr>
                  <a:t>yoki</a:t>
                </a:r>
                <a:r>
                  <a:rPr lang="en-US" sz="2000" dirty="0">
                    <a:solidFill>
                      <a:schemeClr val="accent1">
                        <a:lumMod val="50000"/>
                      </a:schemeClr>
                    </a:solidFill>
                  </a:rPr>
                  <a:t> </a:t>
                </a:r>
                <a14:m>
                  <m:oMath xmlns:m="http://schemas.openxmlformats.org/officeDocument/2006/math">
                    <m:sSup>
                      <m:sSupPr>
                        <m:ctrlPr>
                          <a:rPr lang="en-US" sz="2000" i="1">
                            <a:solidFill>
                              <a:schemeClr val="accent1">
                                <a:lumMod val="50000"/>
                              </a:schemeClr>
                            </a:solidFill>
                            <a:latin typeface="Cambria Math"/>
                          </a:rPr>
                        </m:ctrlPr>
                      </m:sSupPr>
                      <m:e>
                        <m:r>
                          <a:rPr lang="en-US" sz="2000" i="1">
                            <a:solidFill>
                              <a:schemeClr val="accent1">
                                <a:lumMod val="50000"/>
                              </a:schemeClr>
                            </a:solidFill>
                            <a:latin typeface="Cambria Math"/>
                          </a:rPr>
                          <m:t>  </m:t>
                        </m:r>
                        <m:r>
                          <a:rPr lang="en-US" sz="2000" i="1">
                            <a:solidFill>
                              <a:schemeClr val="accent1">
                                <a:lumMod val="50000"/>
                              </a:schemeClr>
                            </a:solidFill>
                            <a:latin typeface="Cambria Math"/>
                          </a:rPr>
                          <m:t>𝑥</m:t>
                        </m:r>
                      </m:e>
                      <m:sup>
                        <m:r>
                          <a:rPr lang="en-US" sz="2000" i="1">
                            <a:solidFill>
                              <a:schemeClr val="accent1">
                                <a:lumMod val="50000"/>
                              </a:schemeClr>
                            </a:solidFill>
                            <a:latin typeface="Cambria Math"/>
                          </a:rPr>
                          <m:t>2</m:t>
                        </m:r>
                      </m:sup>
                    </m:sSup>
                    <m:r>
                      <a:rPr lang="en-US" sz="2000" i="1">
                        <a:solidFill>
                          <a:schemeClr val="accent1">
                            <a:lumMod val="50000"/>
                          </a:schemeClr>
                        </a:solidFill>
                        <a:latin typeface="Cambria Math"/>
                      </a:rPr>
                      <m:t>−2</m:t>
                    </m:r>
                    <m:r>
                      <a:rPr lang="en-US" sz="2000" i="1">
                        <a:solidFill>
                          <a:schemeClr val="accent1">
                            <a:lumMod val="50000"/>
                          </a:schemeClr>
                        </a:solidFill>
                        <a:latin typeface="Cambria Math"/>
                      </a:rPr>
                      <m:t>𝑝𝑥</m:t>
                    </m:r>
                    <m:r>
                      <a:rPr lang="en-US" sz="2000" i="1">
                        <a:solidFill>
                          <a:schemeClr val="accent1">
                            <a:lumMod val="50000"/>
                          </a:schemeClr>
                        </a:solidFill>
                        <a:latin typeface="Cambria Math"/>
                      </a:rPr>
                      <m:t>+</m:t>
                    </m:r>
                    <m:sSup>
                      <m:sSupPr>
                        <m:ctrlPr>
                          <a:rPr lang="en-US" sz="2000" i="1">
                            <a:solidFill>
                              <a:schemeClr val="accent1">
                                <a:lumMod val="50000"/>
                              </a:schemeClr>
                            </a:solidFill>
                            <a:latin typeface="Cambria Math"/>
                          </a:rPr>
                        </m:ctrlPr>
                      </m:sSupPr>
                      <m:e>
                        <m:r>
                          <a:rPr lang="en-US" sz="2000" i="1">
                            <a:solidFill>
                              <a:schemeClr val="accent1">
                                <a:lumMod val="50000"/>
                              </a:schemeClr>
                            </a:solidFill>
                            <a:latin typeface="Cambria Math"/>
                          </a:rPr>
                          <m:t>𝑝</m:t>
                        </m:r>
                      </m:e>
                      <m:sup>
                        <m:r>
                          <a:rPr lang="en-US" sz="2000" i="1">
                            <a:solidFill>
                              <a:schemeClr val="accent1">
                                <a:lumMod val="50000"/>
                              </a:schemeClr>
                            </a:solidFill>
                            <a:latin typeface="Cambria Math"/>
                          </a:rPr>
                          <m:t>2</m:t>
                        </m:r>
                      </m:sup>
                    </m:sSup>
                    <m:r>
                      <a:rPr lang="en-US" sz="2000" i="1">
                        <a:solidFill>
                          <a:schemeClr val="accent1">
                            <a:lumMod val="50000"/>
                          </a:schemeClr>
                        </a:solidFill>
                        <a:latin typeface="Cambria Math"/>
                      </a:rPr>
                      <m:t>+</m:t>
                    </m:r>
                    <m:sSup>
                      <m:sSupPr>
                        <m:ctrlPr>
                          <a:rPr lang="en-US" sz="2000" i="1">
                            <a:solidFill>
                              <a:schemeClr val="accent1">
                                <a:lumMod val="50000"/>
                              </a:schemeClr>
                            </a:solidFill>
                            <a:latin typeface="Cambria Math"/>
                          </a:rPr>
                        </m:ctrlPr>
                      </m:sSupPr>
                      <m:e>
                        <m:r>
                          <a:rPr lang="en-US" sz="2000" i="1">
                            <a:solidFill>
                              <a:schemeClr val="accent1">
                                <a:lumMod val="50000"/>
                              </a:schemeClr>
                            </a:solidFill>
                            <a:latin typeface="Cambria Math"/>
                          </a:rPr>
                          <m:t>𝑦</m:t>
                        </m:r>
                      </m:e>
                      <m:sup>
                        <m:r>
                          <a:rPr lang="en-US" sz="2000" i="1">
                            <a:solidFill>
                              <a:schemeClr val="accent1">
                                <a:lumMod val="50000"/>
                              </a:schemeClr>
                            </a:solidFill>
                            <a:latin typeface="Cambria Math"/>
                          </a:rPr>
                          <m:t>2</m:t>
                        </m:r>
                      </m:sup>
                    </m:sSup>
                    <m:r>
                      <a:rPr lang="en-US" sz="2000" i="1">
                        <a:solidFill>
                          <a:schemeClr val="accent1">
                            <a:lumMod val="50000"/>
                          </a:schemeClr>
                        </a:solidFill>
                        <a:latin typeface="Cambria Math"/>
                      </a:rPr>
                      <m:t>=</m:t>
                    </m:r>
                  </m:oMath>
                </a14:m>
                <a:r>
                  <a:rPr lang="en-US" sz="2000" dirty="0">
                    <a:solidFill>
                      <a:schemeClr val="accent1">
                        <a:lumMod val="50000"/>
                      </a:schemeClr>
                    </a:solidFill>
                  </a:rPr>
                  <a:t/>
                </a:r>
                <a:br>
                  <a:rPr lang="en-US" sz="2000" dirty="0">
                    <a:solidFill>
                      <a:schemeClr val="accent1">
                        <a:lumMod val="50000"/>
                      </a:schemeClr>
                    </a:solidFill>
                  </a:rPr>
                </a:br>
                <a:r>
                  <a:rPr lang="en-US" sz="2000" dirty="0">
                    <a:solidFill>
                      <a:schemeClr val="accent1">
                        <a:lumMod val="50000"/>
                      </a:schemeClr>
                    </a:solidFill>
                  </a:rPr>
                  <a:t>=</a:t>
                </a:r>
                <a14:m>
                  <m:oMath xmlns:m="http://schemas.openxmlformats.org/officeDocument/2006/math">
                    <m:sSup>
                      <m:sSupPr>
                        <m:ctrlPr>
                          <a:rPr lang="en-US" sz="2000" i="1">
                            <a:solidFill>
                              <a:schemeClr val="accent1">
                                <a:lumMod val="50000"/>
                              </a:schemeClr>
                            </a:solidFill>
                            <a:latin typeface="Cambria Math"/>
                          </a:rPr>
                        </m:ctrlPr>
                      </m:sSupPr>
                      <m:e>
                        <m:r>
                          <a:rPr lang="en-US" sz="2000" i="1">
                            <a:solidFill>
                              <a:schemeClr val="accent1">
                                <a:lumMod val="50000"/>
                              </a:schemeClr>
                            </a:solidFill>
                            <a:latin typeface="Cambria Math"/>
                          </a:rPr>
                          <m:t>𝑥</m:t>
                        </m:r>
                      </m:e>
                      <m:sup>
                        <m:r>
                          <a:rPr lang="en-US" sz="2000" i="1">
                            <a:solidFill>
                              <a:schemeClr val="accent1">
                                <a:lumMod val="50000"/>
                              </a:schemeClr>
                            </a:solidFill>
                            <a:latin typeface="Cambria Math"/>
                          </a:rPr>
                          <m:t>2</m:t>
                        </m:r>
                      </m:sup>
                    </m:sSup>
                    <m:sSup>
                      <m:sSupPr>
                        <m:ctrlPr>
                          <a:rPr lang="en-US" sz="2000" i="1">
                            <a:solidFill>
                              <a:schemeClr val="accent1">
                                <a:lumMod val="50000"/>
                              </a:schemeClr>
                            </a:solidFill>
                            <a:latin typeface="Cambria Math"/>
                          </a:rPr>
                        </m:ctrlPr>
                      </m:sSupPr>
                      <m:e>
                        <m:r>
                          <a:rPr lang="en-US" sz="2000" i="1">
                            <a:solidFill>
                              <a:schemeClr val="accent1">
                                <a:lumMod val="50000"/>
                              </a:schemeClr>
                            </a:solidFill>
                            <a:latin typeface="Cambria Math"/>
                          </a:rPr>
                          <m:t>𝑒</m:t>
                        </m:r>
                      </m:e>
                      <m:sup>
                        <m:r>
                          <a:rPr lang="en-US" sz="2000" i="1">
                            <a:solidFill>
                              <a:schemeClr val="accent1">
                                <a:lumMod val="50000"/>
                              </a:schemeClr>
                            </a:solidFill>
                            <a:latin typeface="Cambria Math"/>
                          </a:rPr>
                          <m:t>2</m:t>
                        </m:r>
                      </m:sup>
                    </m:sSup>
                  </m:oMath>
                </a14:m>
                <a:r>
                  <a:rPr lang="en-US" sz="2000" dirty="0">
                    <a:solidFill>
                      <a:schemeClr val="accent1">
                        <a:lumMod val="50000"/>
                      </a:schemeClr>
                    </a:solidFill>
                  </a:rPr>
                  <a:t> </a:t>
                </a:r>
                <a14:m>
                  <m:oMath xmlns:m="http://schemas.openxmlformats.org/officeDocument/2006/math">
                    <m:r>
                      <a:rPr lang="en-US" sz="2000" i="1">
                        <a:solidFill>
                          <a:schemeClr val="accent1">
                            <a:lumMod val="50000"/>
                          </a:schemeClr>
                        </a:solidFill>
                        <a:latin typeface="Cambria Math"/>
                        <a:ea typeface="Cambria Math"/>
                      </a:rPr>
                      <m:t>⟹ </m:t>
                    </m:r>
                    <m:sSup>
                      <m:sSupPr>
                        <m:ctrlPr>
                          <a:rPr lang="en-US" sz="2000" i="1">
                            <a:solidFill>
                              <a:schemeClr val="accent1">
                                <a:lumMod val="50000"/>
                              </a:schemeClr>
                            </a:solidFill>
                            <a:latin typeface="Cambria Math"/>
                            <a:ea typeface="Cambria Math"/>
                          </a:rPr>
                        </m:ctrlPr>
                      </m:sSupPr>
                      <m:e>
                        <m:r>
                          <a:rPr lang="en-US" sz="2000" i="1">
                            <a:solidFill>
                              <a:schemeClr val="accent1">
                                <a:lumMod val="50000"/>
                              </a:schemeClr>
                            </a:solidFill>
                            <a:latin typeface="Cambria Math"/>
                            <a:ea typeface="Cambria Math"/>
                          </a:rPr>
                          <m:t>𝑥</m:t>
                        </m:r>
                      </m:e>
                      <m:sup>
                        <m:r>
                          <a:rPr lang="en-US" sz="2000" i="1">
                            <a:solidFill>
                              <a:schemeClr val="accent1">
                                <a:lumMod val="50000"/>
                              </a:schemeClr>
                            </a:solidFill>
                            <a:latin typeface="Cambria Math"/>
                            <a:ea typeface="Cambria Math"/>
                          </a:rPr>
                          <m:t>2</m:t>
                        </m:r>
                      </m:sup>
                    </m:sSup>
                    <m:d>
                      <m:dPr>
                        <m:ctrlPr>
                          <a:rPr lang="en-US" sz="2000" i="1">
                            <a:solidFill>
                              <a:schemeClr val="accent1">
                                <a:lumMod val="50000"/>
                              </a:schemeClr>
                            </a:solidFill>
                            <a:latin typeface="Cambria Math"/>
                            <a:ea typeface="Cambria Math"/>
                          </a:rPr>
                        </m:ctrlPr>
                      </m:dPr>
                      <m:e>
                        <m:r>
                          <a:rPr lang="en-US" sz="2000" i="1">
                            <a:solidFill>
                              <a:schemeClr val="accent1">
                                <a:lumMod val="50000"/>
                              </a:schemeClr>
                            </a:solidFill>
                            <a:latin typeface="Cambria Math"/>
                            <a:ea typeface="Cambria Math"/>
                          </a:rPr>
                          <m:t>1−</m:t>
                        </m:r>
                        <m:sSup>
                          <m:sSupPr>
                            <m:ctrlPr>
                              <a:rPr lang="en-US" sz="2000" i="1">
                                <a:solidFill>
                                  <a:schemeClr val="accent1">
                                    <a:lumMod val="50000"/>
                                  </a:schemeClr>
                                </a:solidFill>
                                <a:latin typeface="Cambria Math"/>
                                <a:ea typeface="Cambria Math"/>
                              </a:rPr>
                            </m:ctrlPr>
                          </m:sSupPr>
                          <m:e>
                            <m:r>
                              <a:rPr lang="en-US" sz="2000" i="1">
                                <a:solidFill>
                                  <a:schemeClr val="accent1">
                                    <a:lumMod val="50000"/>
                                  </a:schemeClr>
                                </a:solidFill>
                                <a:latin typeface="Cambria Math"/>
                                <a:ea typeface="Cambria Math"/>
                              </a:rPr>
                              <m:t>𝑒</m:t>
                            </m:r>
                          </m:e>
                          <m:sup>
                            <m:r>
                              <a:rPr lang="en-US" sz="2000" i="1">
                                <a:solidFill>
                                  <a:schemeClr val="accent1">
                                    <a:lumMod val="50000"/>
                                  </a:schemeClr>
                                </a:solidFill>
                                <a:latin typeface="Cambria Math"/>
                                <a:ea typeface="Cambria Math"/>
                              </a:rPr>
                              <m:t>2</m:t>
                            </m:r>
                          </m:sup>
                        </m:sSup>
                      </m:e>
                    </m:d>
                    <m:r>
                      <a:rPr lang="en-US" sz="2000" i="1">
                        <a:solidFill>
                          <a:schemeClr val="accent1">
                            <a:lumMod val="50000"/>
                          </a:schemeClr>
                        </a:solidFill>
                        <a:latin typeface="Cambria Math"/>
                        <a:ea typeface="Cambria Math"/>
                      </a:rPr>
                      <m:t>−2</m:t>
                    </m:r>
                    <m:r>
                      <a:rPr lang="en-US" sz="2000" i="1">
                        <a:solidFill>
                          <a:schemeClr val="accent1">
                            <a:lumMod val="50000"/>
                          </a:schemeClr>
                        </a:solidFill>
                        <a:latin typeface="Cambria Math"/>
                        <a:ea typeface="Cambria Math"/>
                      </a:rPr>
                      <m:t>𝑝𝑥</m:t>
                    </m:r>
                    <m:r>
                      <a:rPr lang="en-US" sz="2000" i="1">
                        <a:solidFill>
                          <a:schemeClr val="accent1">
                            <a:lumMod val="50000"/>
                          </a:schemeClr>
                        </a:solidFill>
                        <a:latin typeface="Cambria Math"/>
                        <a:ea typeface="Cambria Math"/>
                      </a:rPr>
                      <m:t>+</m:t>
                    </m:r>
                    <m:sSup>
                      <m:sSupPr>
                        <m:ctrlPr>
                          <a:rPr lang="en-US" sz="2000" i="1">
                            <a:solidFill>
                              <a:schemeClr val="accent1">
                                <a:lumMod val="50000"/>
                              </a:schemeClr>
                            </a:solidFill>
                            <a:latin typeface="Cambria Math"/>
                          </a:rPr>
                        </m:ctrlPr>
                      </m:sSupPr>
                      <m:e>
                        <m:r>
                          <a:rPr lang="en-US" sz="2000" i="1">
                            <a:solidFill>
                              <a:schemeClr val="accent1">
                                <a:lumMod val="50000"/>
                              </a:schemeClr>
                            </a:solidFill>
                            <a:latin typeface="Cambria Math"/>
                          </a:rPr>
                          <m:t>𝑝</m:t>
                        </m:r>
                      </m:e>
                      <m:sup>
                        <m:r>
                          <a:rPr lang="en-US" sz="2000" i="1">
                            <a:solidFill>
                              <a:schemeClr val="accent1">
                                <a:lumMod val="50000"/>
                              </a:schemeClr>
                            </a:solidFill>
                            <a:latin typeface="Cambria Math"/>
                          </a:rPr>
                          <m:t>2</m:t>
                        </m:r>
                      </m:sup>
                    </m:sSup>
                    <m:r>
                      <a:rPr lang="en-US" sz="2000" i="1">
                        <a:solidFill>
                          <a:schemeClr val="accent1">
                            <a:lumMod val="50000"/>
                          </a:schemeClr>
                        </a:solidFill>
                        <a:latin typeface="Cambria Math"/>
                      </a:rPr>
                      <m:t>+</m:t>
                    </m:r>
                    <m:sSup>
                      <m:sSupPr>
                        <m:ctrlPr>
                          <a:rPr lang="en-US" sz="2000" i="1">
                            <a:solidFill>
                              <a:schemeClr val="accent1">
                                <a:lumMod val="50000"/>
                              </a:schemeClr>
                            </a:solidFill>
                            <a:latin typeface="Cambria Math"/>
                          </a:rPr>
                        </m:ctrlPr>
                      </m:sSupPr>
                      <m:e>
                        <m:r>
                          <a:rPr lang="en-US" sz="2000" i="1">
                            <a:solidFill>
                              <a:schemeClr val="accent1">
                                <a:lumMod val="50000"/>
                              </a:schemeClr>
                            </a:solidFill>
                            <a:latin typeface="Cambria Math"/>
                          </a:rPr>
                          <m:t>𝑦</m:t>
                        </m:r>
                      </m:e>
                      <m:sup>
                        <m:r>
                          <a:rPr lang="en-US" sz="2000" i="1">
                            <a:solidFill>
                              <a:schemeClr val="accent1">
                                <a:lumMod val="50000"/>
                              </a:schemeClr>
                            </a:solidFill>
                            <a:latin typeface="Cambria Math"/>
                          </a:rPr>
                          <m:t>2</m:t>
                        </m:r>
                      </m:sup>
                    </m:sSup>
                    <m:r>
                      <a:rPr lang="en-US" sz="2000">
                        <a:solidFill>
                          <a:schemeClr val="accent1">
                            <a:lumMod val="50000"/>
                          </a:schemeClr>
                        </a:solidFill>
                        <a:latin typeface="Cambria Math"/>
                      </a:rPr>
                      <m:t>=0    </m:t>
                    </m:r>
                    <m:d>
                      <m:dPr>
                        <m:ctrlPr>
                          <a:rPr lang="en-US" sz="2000" i="1">
                            <a:solidFill>
                              <a:schemeClr val="accent1">
                                <a:lumMod val="50000"/>
                              </a:schemeClr>
                            </a:solidFill>
                            <a:latin typeface="Cambria Math"/>
                          </a:rPr>
                        </m:ctrlPr>
                      </m:dPr>
                      <m:e>
                        <m:r>
                          <a:rPr lang="en-US" sz="2000">
                            <a:solidFill>
                              <a:schemeClr val="accent1">
                                <a:lumMod val="50000"/>
                              </a:schemeClr>
                            </a:solidFill>
                            <a:latin typeface="Cambria Math"/>
                          </a:rPr>
                          <m:t>2.5</m:t>
                        </m:r>
                      </m:e>
                    </m:d>
                  </m:oMath>
                </a14:m>
                <a:endParaRPr lang="ru-RU" sz="2000" b="1" dirty="0"/>
              </a:p>
            </p:txBody>
          </p:sp>
        </mc:Choice>
        <mc:Fallback>
          <p:sp>
            <p:nvSpPr>
              <p:cNvPr id="2" name="Заголовок 1"/>
              <p:cNvSpPr>
                <a:spLocks noGrp="1" noRot="1" noChangeAspect="1" noMove="1" noResize="1" noEditPoints="1" noAdjustHandles="1" noChangeArrowheads="1" noChangeShapeType="1" noTextEdit="1"/>
              </p:cNvSpPr>
              <p:nvPr>
                <p:ph type="title"/>
              </p:nvPr>
            </p:nvSpPr>
            <p:spPr>
              <a:xfrm>
                <a:off x="827584" y="908720"/>
                <a:ext cx="7416824" cy="5400600"/>
              </a:xfrm>
              <a:blipFill rotWithShape="1">
                <a:blip r:embed="rId2"/>
                <a:stretch>
                  <a:fillRect l="-740" r="-2303" b="-1806"/>
                </a:stretch>
              </a:blipFill>
            </p:spPr>
            <p:txBody>
              <a:bodyPr/>
              <a:lstStyle/>
              <a:p>
                <a:r>
                  <a:rPr lang="ru-RU">
                    <a:noFill/>
                  </a:rPr>
                  <a:t> </a:t>
                </a:r>
              </a:p>
            </p:txBody>
          </p:sp>
        </mc:Fallback>
      </mc:AlternateContent>
    </p:spTree>
    <p:extLst>
      <p:ext uri="{BB962C8B-B14F-4D97-AF65-F5344CB8AC3E}">
        <p14:creationId xmlns:p14="http://schemas.microsoft.com/office/powerpoint/2010/main" xmlns="" val="207153314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Заголовок 1"/>
              <p:cNvSpPr>
                <a:spLocks noGrp="1"/>
              </p:cNvSpPr>
              <p:nvPr>
                <p:ph type="title"/>
              </p:nvPr>
            </p:nvSpPr>
            <p:spPr>
              <a:xfrm>
                <a:off x="683568" y="908720"/>
                <a:ext cx="7704856" cy="5472608"/>
              </a:xfrm>
            </p:spPr>
            <p:txBody>
              <a:bodyPr>
                <a:normAutofit/>
              </a:bodyPr>
              <a:lstStyle/>
              <a:p>
                <a:pPr marL="457200" indent="-457200"/>
                <a14:m>
                  <m:oMath xmlns:m="http://schemas.openxmlformats.org/officeDocument/2006/math">
                    <m:r>
                      <a:rPr lang="en-US" sz="2000" b="0" i="1" smtClean="0">
                        <a:latin typeface="Cambria Math"/>
                      </a:rPr>
                      <m:t>        </m:t>
                    </m:r>
                    <m:r>
                      <a:rPr lang="en-US" sz="2000" i="1" smtClean="0">
                        <a:solidFill>
                          <a:schemeClr val="accent1">
                            <a:lumMod val="50000"/>
                          </a:schemeClr>
                        </a:solidFill>
                        <a:latin typeface="Cambria Math"/>
                      </a:rPr>
                      <m:t>𝑒</m:t>
                    </m:r>
                    <m:r>
                      <a:rPr lang="en-US" sz="2000" i="1">
                        <a:solidFill>
                          <a:schemeClr val="accent1">
                            <a:lumMod val="50000"/>
                          </a:schemeClr>
                        </a:solidFill>
                        <a:latin typeface="Cambria Math"/>
                        <a:ea typeface="Cambria Math"/>
                      </a:rPr>
                      <m:t>≠1 </m:t>
                    </m:r>
                  </m:oMath>
                </a14:m>
                <a:r>
                  <a:rPr lang="en-US" sz="2000" dirty="0">
                    <a:solidFill>
                      <a:schemeClr val="accent1">
                        <a:lumMod val="50000"/>
                      </a:schemeClr>
                    </a:solidFill>
                  </a:rPr>
                  <a:t>  </a:t>
                </a:r>
                <a:r>
                  <a:rPr lang="en-US" sz="2000" dirty="0" err="1">
                    <a:solidFill>
                      <a:schemeClr val="accent1">
                        <a:lumMod val="50000"/>
                      </a:schemeClr>
                    </a:solidFill>
                  </a:rPr>
                  <a:t>bo`lsa</a:t>
                </a:r>
                <a:r>
                  <a:rPr lang="en-US" sz="2000" dirty="0">
                    <a:solidFill>
                      <a:schemeClr val="accent1">
                        <a:lumMod val="50000"/>
                      </a:schemeClr>
                    </a:solidFill>
                  </a:rPr>
                  <a:t>, </a:t>
                </a:r>
                <a14:m>
                  <m:oMath xmlns:m="http://schemas.openxmlformats.org/officeDocument/2006/math">
                    <m:r>
                      <a:rPr lang="en-US" sz="2000" i="1">
                        <a:solidFill>
                          <a:schemeClr val="accent1">
                            <a:lumMod val="50000"/>
                          </a:schemeClr>
                        </a:solidFill>
                        <a:latin typeface="Cambria Math"/>
                        <a:ea typeface="Cambria Math"/>
                      </a:rPr>
                      <m:t>1−</m:t>
                    </m:r>
                    <m:sSup>
                      <m:sSupPr>
                        <m:ctrlPr>
                          <a:rPr lang="en-US" sz="2000" i="1">
                            <a:solidFill>
                              <a:schemeClr val="accent1">
                                <a:lumMod val="50000"/>
                              </a:schemeClr>
                            </a:solidFill>
                            <a:latin typeface="Cambria Math"/>
                            <a:ea typeface="Cambria Math"/>
                          </a:rPr>
                        </m:ctrlPr>
                      </m:sSupPr>
                      <m:e>
                        <m:r>
                          <a:rPr lang="en-US" sz="2000" i="1">
                            <a:solidFill>
                              <a:schemeClr val="accent1">
                                <a:lumMod val="50000"/>
                              </a:schemeClr>
                            </a:solidFill>
                            <a:latin typeface="Cambria Math"/>
                            <a:ea typeface="Cambria Math"/>
                          </a:rPr>
                          <m:t>𝑒</m:t>
                        </m:r>
                      </m:e>
                      <m:sup>
                        <m:r>
                          <a:rPr lang="en-US" sz="2000" i="1">
                            <a:solidFill>
                              <a:schemeClr val="accent1">
                                <a:lumMod val="50000"/>
                              </a:schemeClr>
                            </a:solidFill>
                            <a:latin typeface="Cambria Math"/>
                            <a:ea typeface="Cambria Math"/>
                          </a:rPr>
                          <m:t>2</m:t>
                        </m:r>
                      </m:sup>
                    </m:sSup>
                    <m:r>
                      <a:rPr lang="en-US" sz="2000" i="1">
                        <a:solidFill>
                          <a:schemeClr val="accent1">
                            <a:lumMod val="50000"/>
                          </a:schemeClr>
                        </a:solidFill>
                        <a:latin typeface="Cambria Math"/>
                        <a:ea typeface="Cambria Math"/>
                      </a:rPr>
                      <m:t>≠0,</m:t>
                    </m:r>
                  </m:oMath>
                </a14:m>
                <a:r>
                  <a:rPr lang="en-US" sz="2000" dirty="0">
                    <a:solidFill>
                      <a:schemeClr val="accent1">
                        <a:lumMod val="50000"/>
                      </a:schemeClr>
                    </a:solidFill>
                  </a:rPr>
                  <a:t>  </a:t>
                </a:r>
                <a:r>
                  <a:rPr lang="en-US" sz="2000" dirty="0" err="1">
                    <a:solidFill>
                      <a:schemeClr val="accent1">
                        <a:lumMod val="50000"/>
                      </a:schemeClr>
                    </a:solidFill>
                  </a:rPr>
                  <a:t>bu</a:t>
                </a:r>
                <a:r>
                  <a:rPr lang="en-US" sz="2000" dirty="0">
                    <a:solidFill>
                      <a:schemeClr val="accent1">
                        <a:lumMod val="50000"/>
                      </a:schemeClr>
                    </a:solidFill>
                  </a:rPr>
                  <a:t>  </a:t>
                </a:r>
                <a:r>
                  <a:rPr lang="en-US" sz="2000" dirty="0" err="1">
                    <a:solidFill>
                      <a:schemeClr val="accent1">
                        <a:lumMod val="50000"/>
                      </a:schemeClr>
                    </a:solidFill>
                  </a:rPr>
                  <a:t>holda</a:t>
                </a:r>
                <a:r>
                  <a:rPr lang="en-US" sz="2000" dirty="0">
                    <a:solidFill>
                      <a:schemeClr val="accent1">
                        <a:lumMod val="50000"/>
                      </a:schemeClr>
                    </a:solidFill>
                  </a:rPr>
                  <a:t>  (2.5)  </a:t>
                </a:r>
                <a:r>
                  <a:rPr lang="en-US" sz="2000" dirty="0" err="1">
                    <a:solidFill>
                      <a:schemeClr val="accent1">
                        <a:lumMod val="50000"/>
                      </a:schemeClr>
                    </a:solidFill>
                  </a:rPr>
                  <a:t>ni</a:t>
                </a:r>
                <a:r>
                  <a:rPr lang="en-US" sz="2000" dirty="0">
                    <a:solidFill>
                      <a:schemeClr val="accent1">
                        <a:lumMod val="50000"/>
                      </a:schemeClr>
                    </a:solidFill>
                  </a:rPr>
                  <a:t>  </a:t>
                </a:r>
                <a:r>
                  <a:rPr lang="en-US" sz="2000" dirty="0" err="1">
                    <a:solidFill>
                      <a:schemeClr val="accent1">
                        <a:lumMod val="50000"/>
                      </a:schemeClr>
                    </a:solidFill>
                  </a:rPr>
                  <a:t>quyidagi</a:t>
                </a:r>
                <a:r>
                  <a:rPr lang="en-US" sz="2000" dirty="0">
                    <a:solidFill>
                      <a:schemeClr val="accent1">
                        <a:lumMod val="50000"/>
                      </a:schemeClr>
                    </a:solidFill>
                  </a:rPr>
                  <a:t> </a:t>
                </a:r>
                <a:r>
                  <a:rPr lang="en-US" sz="2000" dirty="0" err="1">
                    <a:solidFill>
                      <a:schemeClr val="accent1">
                        <a:lumMod val="50000"/>
                      </a:schemeClr>
                    </a:solidFill>
                  </a:rPr>
                  <a:t>ko`rinishda</a:t>
                </a:r>
                <a:r>
                  <a:rPr lang="en-US" sz="2000" dirty="0">
                    <a:solidFill>
                      <a:schemeClr val="accent1">
                        <a:lumMod val="50000"/>
                      </a:schemeClr>
                    </a:solidFill>
                  </a:rPr>
                  <a:t>  </a:t>
                </a:r>
                <a:r>
                  <a:rPr lang="en-US" sz="2000" dirty="0" err="1">
                    <a:solidFill>
                      <a:schemeClr val="accent1">
                        <a:lumMod val="50000"/>
                      </a:schemeClr>
                    </a:solidFill>
                  </a:rPr>
                  <a:t>yozish</a:t>
                </a:r>
                <a:r>
                  <a:rPr lang="en-US" sz="2000" dirty="0">
                    <a:solidFill>
                      <a:schemeClr val="accent1">
                        <a:lumMod val="50000"/>
                      </a:schemeClr>
                    </a:solidFill>
                  </a:rPr>
                  <a:t>  </a:t>
                </a:r>
                <a:r>
                  <a:rPr lang="en-US" sz="2000" dirty="0" err="1">
                    <a:solidFill>
                      <a:schemeClr val="accent1">
                        <a:lumMod val="50000"/>
                      </a:schemeClr>
                    </a:solidFill>
                  </a:rPr>
                  <a:t>mumkin</a:t>
                </a:r>
                <a:r>
                  <a:rPr lang="en-US" sz="2000" dirty="0">
                    <a:solidFill>
                      <a:schemeClr val="accent1">
                        <a:lumMod val="50000"/>
                      </a:schemeClr>
                    </a:solidFill>
                  </a:rPr>
                  <a:t>:</a:t>
                </a:r>
                <a:br>
                  <a:rPr lang="en-US" sz="2000" dirty="0">
                    <a:solidFill>
                      <a:schemeClr val="accent1">
                        <a:lumMod val="50000"/>
                      </a:schemeClr>
                    </a:solidFill>
                  </a:rPr>
                </a:br>
                <a14:m>
                  <m:oMath xmlns:m="http://schemas.openxmlformats.org/officeDocument/2006/math">
                    <m:d>
                      <m:dPr>
                        <m:ctrlPr>
                          <a:rPr lang="en-US" sz="2000" i="1">
                            <a:solidFill>
                              <a:schemeClr val="accent1">
                                <a:lumMod val="50000"/>
                              </a:schemeClr>
                            </a:solidFill>
                            <a:latin typeface="Cambria Math"/>
                            <a:ea typeface="Cambria Math"/>
                          </a:rPr>
                        </m:ctrlPr>
                      </m:dPr>
                      <m:e>
                        <m:r>
                          <a:rPr lang="en-US" sz="2000" i="1">
                            <a:solidFill>
                              <a:schemeClr val="accent1">
                                <a:lumMod val="50000"/>
                              </a:schemeClr>
                            </a:solidFill>
                            <a:latin typeface="Cambria Math"/>
                            <a:ea typeface="Cambria Math"/>
                          </a:rPr>
                          <m:t>1−</m:t>
                        </m:r>
                        <m:sSup>
                          <m:sSupPr>
                            <m:ctrlPr>
                              <a:rPr lang="en-US" sz="2000" i="1">
                                <a:solidFill>
                                  <a:schemeClr val="accent1">
                                    <a:lumMod val="50000"/>
                                  </a:schemeClr>
                                </a:solidFill>
                                <a:latin typeface="Cambria Math"/>
                                <a:ea typeface="Cambria Math"/>
                              </a:rPr>
                            </m:ctrlPr>
                          </m:sSupPr>
                          <m:e>
                            <m:r>
                              <a:rPr lang="en-US" sz="2000" i="1">
                                <a:solidFill>
                                  <a:schemeClr val="accent1">
                                    <a:lumMod val="50000"/>
                                  </a:schemeClr>
                                </a:solidFill>
                                <a:latin typeface="Cambria Math"/>
                                <a:ea typeface="Cambria Math"/>
                              </a:rPr>
                              <m:t>𝑒</m:t>
                            </m:r>
                          </m:e>
                          <m:sup>
                            <m:r>
                              <a:rPr lang="en-US" sz="2000" i="1">
                                <a:solidFill>
                                  <a:schemeClr val="accent1">
                                    <a:lumMod val="50000"/>
                                  </a:schemeClr>
                                </a:solidFill>
                                <a:latin typeface="Cambria Math"/>
                                <a:ea typeface="Cambria Math"/>
                              </a:rPr>
                              <m:t>2</m:t>
                            </m:r>
                          </m:sup>
                        </m:sSup>
                      </m:e>
                    </m:d>
                    <m:d>
                      <m:dPr>
                        <m:begChr m:val="["/>
                        <m:endChr m:val="]"/>
                        <m:ctrlPr>
                          <a:rPr lang="en-US" sz="2000" i="1">
                            <a:solidFill>
                              <a:schemeClr val="accent1">
                                <a:lumMod val="50000"/>
                              </a:schemeClr>
                            </a:solidFill>
                            <a:latin typeface="Cambria Math"/>
                            <a:ea typeface="Cambria Math"/>
                          </a:rPr>
                        </m:ctrlPr>
                      </m:dPr>
                      <m:e>
                        <m:sSup>
                          <m:sSupPr>
                            <m:ctrlPr>
                              <a:rPr lang="en-US" sz="2000" i="1">
                                <a:solidFill>
                                  <a:schemeClr val="accent1">
                                    <a:lumMod val="50000"/>
                                  </a:schemeClr>
                                </a:solidFill>
                                <a:latin typeface="Cambria Math"/>
                                <a:ea typeface="Cambria Math"/>
                              </a:rPr>
                            </m:ctrlPr>
                          </m:sSupPr>
                          <m:e>
                            <m:r>
                              <a:rPr lang="en-US" sz="2000" i="1">
                                <a:solidFill>
                                  <a:schemeClr val="accent1">
                                    <a:lumMod val="50000"/>
                                  </a:schemeClr>
                                </a:solidFill>
                                <a:latin typeface="Cambria Math"/>
                                <a:ea typeface="Cambria Math"/>
                              </a:rPr>
                              <m:t>𝑥</m:t>
                            </m:r>
                          </m:e>
                          <m:sup>
                            <m:r>
                              <a:rPr lang="en-US" sz="2000" i="1">
                                <a:solidFill>
                                  <a:schemeClr val="accent1">
                                    <a:lumMod val="50000"/>
                                  </a:schemeClr>
                                </a:solidFill>
                                <a:latin typeface="Cambria Math"/>
                                <a:ea typeface="Cambria Math"/>
                              </a:rPr>
                              <m:t>2</m:t>
                            </m:r>
                          </m:sup>
                        </m:sSup>
                        <m:r>
                          <a:rPr lang="en-US" sz="2000" i="1">
                            <a:solidFill>
                              <a:schemeClr val="accent1">
                                <a:lumMod val="50000"/>
                              </a:schemeClr>
                            </a:solidFill>
                            <a:latin typeface="Cambria Math"/>
                            <a:ea typeface="Cambria Math"/>
                          </a:rPr>
                          <m:t>−</m:t>
                        </m:r>
                        <m:f>
                          <m:fPr>
                            <m:ctrlPr>
                              <a:rPr lang="en-US" sz="2000" i="1">
                                <a:solidFill>
                                  <a:schemeClr val="accent1">
                                    <a:lumMod val="50000"/>
                                  </a:schemeClr>
                                </a:solidFill>
                                <a:latin typeface="Cambria Math"/>
                                <a:ea typeface="Cambria Math"/>
                              </a:rPr>
                            </m:ctrlPr>
                          </m:fPr>
                          <m:num>
                            <m:r>
                              <a:rPr lang="en-US" sz="2000" i="1">
                                <a:solidFill>
                                  <a:schemeClr val="accent1">
                                    <a:lumMod val="50000"/>
                                  </a:schemeClr>
                                </a:solidFill>
                                <a:latin typeface="Cambria Math"/>
                                <a:ea typeface="Cambria Math"/>
                              </a:rPr>
                              <m:t>2</m:t>
                            </m:r>
                            <m:r>
                              <a:rPr lang="en-US" sz="2000" i="1">
                                <a:solidFill>
                                  <a:schemeClr val="accent1">
                                    <a:lumMod val="50000"/>
                                  </a:schemeClr>
                                </a:solidFill>
                                <a:latin typeface="Cambria Math"/>
                                <a:ea typeface="Cambria Math"/>
                              </a:rPr>
                              <m:t>𝑝</m:t>
                            </m:r>
                          </m:num>
                          <m:den>
                            <m:r>
                              <a:rPr lang="en-US" sz="2000" i="1">
                                <a:solidFill>
                                  <a:schemeClr val="accent1">
                                    <a:lumMod val="50000"/>
                                  </a:schemeClr>
                                </a:solidFill>
                                <a:latin typeface="Cambria Math"/>
                                <a:ea typeface="Cambria Math"/>
                              </a:rPr>
                              <m:t>1−</m:t>
                            </m:r>
                            <m:sSup>
                              <m:sSupPr>
                                <m:ctrlPr>
                                  <a:rPr lang="en-US" sz="2000" i="1">
                                    <a:solidFill>
                                      <a:schemeClr val="accent1">
                                        <a:lumMod val="50000"/>
                                      </a:schemeClr>
                                    </a:solidFill>
                                    <a:latin typeface="Cambria Math"/>
                                    <a:ea typeface="Cambria Math"/>
                                  </a:rPr>
                                </m:ctrlPr>
                              </m:sSupPr>
                              <m:e>
                                <m:r>
                                  <a:rPr lang="en-US" sz="2000" i="1">
                                    <a:solidFill>
                                      <a:schemeClr val="accent1">
                                        <a:lumMod val="50000"/>
                                      </a:schemeClr>
                                    </a:solidFill>
                                    <a:latin typeface="Cambria Math"/>
                                    <a:ea typeface="Cambria Math"/>
                                  </a:rPr>
                                  <m:t>𝑒</m:t>
                                </m:r>
                              </m:e>
                              <m:sup>
                                <m:r>
                                  <a:rPr lang="en-US" sz="2000" i="1">
                                    <a:solidFill>
                                      <a:schemeClr val="accent1">
                                        <a:lumMod val="50000"/>
                                      </a:schemeClr>
                                    </a:solidFill>
                                    <a:latin typeface="Cambria Math"/>
                                    <a:ea typeface="Cambria Math"/>
                                  </a:rPr>
                                  <m:t>2</m:t>
                                </m:r>
                              </m:sup>
                            </m:sSup>
                          </m:den>
                        </m:f>
                        <m:r>
                          <a:rPr lang="en-US" sz="2000" i="1">
                            <a:solidFill>
                              <a:schemeClr val="accent1">
                                <a:lumMod val="50000"/>
                              </a:schemeClr>
                            </a:solidFill>
                            <a:latin typeface="Cambria Math"/>
                            <a:ea typeface="Cambria Math"/>
                          </a:rPr>
                          <m:t>𝑥</m:t>
                        </m:r>
                        <m:r>
                          <a:rPr lang="en-US" sz="2000" i="1">
                            <a:solidFill>
                              <a:schemeClr val="accent1">
                                <a:lumMod val="50000"/>
                              </a:schemeClr>
                            </a:solidFill>
                            <a:latin typeface="Cambria Math"/>
                            <a:ea typeface="Cambria Math"/>
                          </a:rPr>
                          <m:t>+</m:t>
                        </m:r>
                        <m:f>
                          <m:fPr>
                            <m:ctrlPr>
                              <a:rPr lang="en-US" sz="2000" i="1">
                                <a:solidFill>
                                  <a:schemeClr val="accent1">
                                    <a:lumMod val="50000"/>
                                  </a:schemeClr>
                                </a:solidFill>
                                <a:latin typeface="Cambria Math"/>
                                <a:ea typeface="Cambria Math"/>
                              </a:rPr>
                            </m:ctrlPr>
                          </m:fPr>
                          <m:num>
                            <m:sSup>
                              <m:sSupPr>
                                <m:ctrlPr>
                                  <a:rPr lang="en-US" sz="2000" i="1">
                                    <a:solidFill>
                                      <a:schemeClr val="accent1">
                                        <a:lumMod val="50000"/>
                                      </a:schemeClr>
                                    </a:solidFill>
                                    <a:latin typeface="Cambria Math"/>
                                    <a:ea typeface="Cambria Math"/>
                                  </a:rPr>
                                </m:ctrlPr>
                              </m:sSupPr>
                              <m:e>
                                <m:r>
                                  <a:rPr lang="en-US" sz="2000" i="1">
                                    <a:solidFill>
                                      <a:schemeClr val="accent1">
                                        <a:lumMod val="50000"/>
                                      </a:schemeClr>
                                    </a:solidFill>
                                    <a:latin typeface="Cambria Math"/>
                                    <a:ea typeface="Cambria Math"/>
                                  </a:rPr>
                                  <m:t>𝑝</m:t>
                                </m:r>
                              </m:e>
                              <m:sup>
                                <m:r>
                                  <a:rPr lang="en-US" sz="2000" i="1">
                                    <a:solidFill>
                                      <a:schemeClr val="accent1">
                                        <a:lumMod val="50000"/>
                                      </a:schemeClr>
                                    </a:solidFill>
                                    <a:latin typeface="Cambria Math"/>
                                    <a:ea typeface="Cambria Math"/>
                                  </a:rPr>
                                  <m:t>2</m:t>
                                </m:r>
                              </m:sup>
                            </m:sSup>
                          </m:num>
                          <m:den>
                            <m:r>
                              <a:rPr lang="en-US" sz="2000" i="1">
                                <a:solidFill>
                                  <a:schemeClr val="accent1">
                                    <a:lumMod val="50000"/>
                                  </a:schemeClr>
                                </a:solidFill>
                                <a:latin typeface="Cambria Math"/>
                                <a:ea typeface="Cambria Math"/>
                              </a:rPr>
                              <m:t>(</m:t>
                            </m:r>
                            <m:sSup>
                              <m:sSupPr>
                                <m:ctrlPr>
                                  <a:rPr lang="en-US" sz="2000" i="1">
                                    <a:solidFill>
                                      <a:schemeClr val="accent1">
                                        <a:lumMod val="50000"/>
                                      </a:schemeClr>
                                    </a:solidFill>
                                    <a:latin typeface="Cambria Math"/>
                                    <a:ea typeface="Cambria Math"/>
                                  </a:rPr>
                                </m:ctrlPr>
                              </m:sSupPr>
                              <m:e>
                                <m:r>
                                  <a:rPr lang="en-US" sz="2000" i="1">
                                    <a:solidFill>
                                      <a:schemeClr val="accent1">
                                        <a:lumMod val="50000"/>
                                      </a:schemeClr>
                                    </a:solidFill>
                                    <a:latin typeface="Cambria Math"/>
                                    <a:ea typeface="Cambria Math"/>
                                  </a:rPr>
                                  <m:t>1−</m:t>
                                </m:r>
                                <m:sSup>
                                  <m:sSupPr>
                                    <m:ctrlPr>
                                      <a:rPr lang="en-US" sz="2000" i="1">
                                        <a:solidFill>
                                          <a:schemeClr val="accent1">
                                            <a:lumMod val="50000"/>
                                          </a:schemeClr>
                                        </a:solidFill>
                                        <a:latin typeface="Cambria Math"/>
                                        <a:ea typeface="Cambria Math"/>
                                      </a:rPr>
                                    </m:ctrlPr>
                                  </m:sSupPr>
                                  <m:e>
                                    <m:r>
                                      <a:rPr lang="en-US" sz="2000" i="1">
                                        <a:solidFill>
                                          <a:schemeClr val="accent1">
                                            <a:lumMod val="50000"/>
                                          </a:schemeClr>
                                        </a:solidFill>
                                        <a:latin typeface="Cambria Math"/>
                                        <a:ea typeface="Cambria Math"/>
                                      </a:rPr>
                                      <m:t>𝑒</m:t>
                                    </m:r>
                                  </m:e>
                                  <m:sup>
                                    <m:r>
                                      <a:rPr lang="en-US" sz="2000" i="1">
                                        <a:solidFill>
                                          <a:schemeClr val="accent1">
                                            <a:lumMod val="50000"/>
                                          </a:schemeClr>
                                        </a:solidFill>
                                        <a:latin typeface="Cambria Math"/>
                                        <a:ea typeface="Cambria Math"/>
                                      </a:rPr>
                                      <m:t>2</m:t>
                                    </m:r>
                                  </m:sup>
                                </m:sSup>
                                <m:r>
                                  <a:rPr lang="en-US" sz="2000" i="1">
                                    <a:solidFill>
                                      <a:schemeClr val="accent1">
                                        <a:lumMod val="50000"/>
                                      </a:schemeClr>
                                    </a:solidFill>
                                    <a:latin typeface="Cambria Math"/>
                                    <a:ea typeface="Cambria Math"/>
                                  </a:rPr>
                                  <m:t>)</m:t>
                                </m:r>
                              </m:e>
                              <m:sup>
                                <m:r>
                                  <a:rPr lang="en-US" sz="2000" i="1">
                                    <a:solidFill>
                                      <a:schemeClr val="accent1">
                                        <a:lumMod val="50000"/>
                                      </a:schemeClr>
                                    </a:solidFill>
                                    <a:latin typeface="Cambria Math"/>
                                    <a:ea typeface="Cambria Math"/>
                                  </a:rPr>
                                  <m:t>2</m:t>
                                </m:r>
                              </m:sup>
                            </m:sSup>
                          </m:den>
                        </m:f>
                      </m:e>
                    </m:d>
                    <m:r>
                      <a:rPr lang="en-US" sz="2000" i="1">
                        <a:solidFill>
                          <a:schemeClr val="accent1">
                            <a:lumMod val="50000"/>
                          </a:schemeClr>
                        </a:solidFill>
                        <a:latin typeface="Cambria Math"/>
                        <a:ea typeface="Cambria Math"/>
                      </a:rPr>
                      <m:t>−</m:t>
                    </m:r>
                    <m:f>
                      <m:fPr>
                        <m:ctrlPr>
                          <a:rPr lang="en-US" sz="2000" i="1">
                            <a:solidFill>
                              <a:schemeClr val="accent1">
                                <a:lumMod val="50000"/>
                              </a:schemeClr>
                            </a:solidFill>
                            <a:latin typeface="Cambria Math"/>
                            <a:ea typeface="Cambria Math"/>
                          </a:rPr>
                        </m:ctrlPr>
                      </m:fPr>
                      <m:num>
                        <m:sSup>
                          <m:sSupPr>
                            <m:ctrlPr>
                              <a:rPr lang="en-US" sz="2000" i="1">
                                <a:solidFill>
                                  <a:schemeClr val="accent1">
                                    <a:lumMod val="50000"/>
                                  </a:schemeClr>
                                </a:solidFill>
                                <a:latin typeface="Cambria Math"/>
                                <a:ea typeface="Cambria Math"/>
                              </a:rPr>
                            </m:ctrlPr>
                          </m:sSupPr>
                          <m:e>
                            <m:r>
                              <a:rPr lang="en-US" sz="2000" i="1">
                                <a:solidFill>
                                  <a:schemeClr val="accent1">
                                    <a:lumMod val="50000"/>
                                  </a:schemeClr>
                                </a:solidFill>
                                <a:latin typeface="Cambria Math"/>
                                <a:ea typeface="Cambria Math"/>
                              </a:rPr>
                              <m:t>𝑝</m:t>
                            </m:r>
                          </m:e>
                          <m:sup>
                            <m:r>
                              <a:rPr lang="en-US" sz="2000" i="1">
                                <a:solidFill>
                                  <a:schemeClr val="accent1">
                                    <a:lumMod val="50000"/>
                                  </a:schemeClr>
                                </a:solidFill>
                                <a:latin typeface="Cambria Math"/>
                                <a:ea typeface="Cambria Math"/>
                              </a:rPr>
                              <m:t>2</m:t>
                            </m:r>
                          </m:sup>
                        </m:sSup>
                      </m:num>
                      <m:den>
                        <m:r>
                          <a:rPr lang="en-US" sz="2000" i="1">
                            <a:solidFill>
                              <a:schemeClr val="accent1">
                                <a:lumMod val="50000"/>
                              </a:schemeClr>
                            </a:solidFill>
                            <a:latin typeface="Cambria Math"/>
                            <a:ea typeface="Cambria Math"/>
                          </a:rPr>
                          <m:t>1−</m:t>
                        </m:r>
                        <m:sSup>
                          <m:sSupPr>
                            <m:ctrlPr>
                              <a:rPr lang="en-US" sz="2000" i="1">
                                <a:solidFill>
                                  <a:schemeClr val="accent1">
                                    <a:lumMod val="50000"/>
                                  </a:schemeClr>
                                </a:solidFill>
                                <a:latin typeface="Cambria Math"/>
                                <a:ea typeface="Cambria Math"/>
                              </a:rPr>
                            </m:ctrlPr>
                          </m:sSupPr>
                          <m:e>
                            <m:r>
                              <a:rPr lang="en-US" sz="2000" i="1">
                                <a:solidFill>
                                  <a:schemeClr val="accent1">
                                    <a:lumMod val="50000"/>
                                  </a:schemeClr>
                                </a:solidFill>
                                <a:latin typeface="Cambria Math"/>
                                <a:ea typeface="Cambria Math"/>
                              </a:rPr>
                              <m:t>𝑒</m:t>
                            </m:r>
                          </m:e>
                          <m:sup>
                            <m:r>
                              <a:rPr lang="en-US" sz="2000" i="1">
                                <a:solidFill>
                                  <a:schemeClr val="accent1">
                                    <a:lumMod val="50000"/>
                                  </a:schemeClr>
                                </a:solidFill>
                                <a:latin typeface="Cambria Math"/>
                                <a:ea typeface="Cambria Math"/>
                              </a:rPr>
                              <m:t>2</m:t>
                            </m:r>
                          </m:sup>
                        </m:sSup>
                      </m:den>
                    </m:f>
                    <m:r>
                      <a:rPr lang="en-US" sz="2000" i="1">
                        <a:solidFill>
                          <a:schemeClr val="accent1">
                            <a:lumMod val="50000"/>
                          </a:schemeClr>
                        </a:solidFill>
                        <a:latin typeface="Cambria Math"/>
                        <a:ea typeface="Cambria Math"/>
                      </a:rPr>
                      <m:t>+</m:t>
                    </m:r>
                    <m:sSup>
                      <m:sSupPr>
                        <m:ctrlPr>
                          <a:rPr lang="en-US" sz="2000" i="1">
                            <a:solidFill>
                              <a:schemeClr val="accent1">
                                <a:lumMod val="50000"/>
                              </a:schemeClr>
                            </a:solidFill>
                            <a:latin typeface="Cambria Math"/>
                          </a:rPr>
                        </m:ctrlPr>
                      </m:sSupPr>
                      <m:e>
                        <m:r>
                          <a:rPr lang="en-US" sz="2000" i="1">
                            <a:solidFill>
                              <a:schemeClr val="accent1">
                                <a:lumMod val="50000"/>
                              </a:schemeClr>
                            </a:solidFill>
                            <a:latin typeface="Cambria Math"/>
                          </a:rPr>
                          <m:t>𝑝</m:t>
                        </m:r>
                      </m:e>
                      <m:sup>
                        <m:r>
                          <a:rPr lang="en-US" sz="2000" i="1">
                            <a:solidFill>
                              <a:schemeClr val="accent1">
                                <a:lumMod val="50000"/>
                              </a:schemeClr>
                            </a:solidFill>
                            <a:latin typeface="Cambria Math"/>
                          </a:rPr>
                          <m:t>2</m:t>
                        </m:r>
                      </m:sup>
                    </m:sSup>
                    <m:r>
                      <a:rPr lang="en-US" sz="2000" i="1">
                        <a:solidFill>
                          <a:schemeClr val="accent1">
                            <a:lumMod val="50000"/>
                          </a:schemeClr>
                        </a:solidFill>
                        <a:latin typeface="Cambria Math"/>
                      </a:rPr>
                      <m:t>+</m:t>
                    </m:r>
                    <m:sSup>
                      <m:sSupPr>
                        <m:ctrlPr>
                          <a:rPr lang="en-US" sz="2000" i="1">
                            <a:solidFill>
                              <a:schemeClr val="accent1">
                                <a:lumMod val="50000"/>
                              </a:schemeClr>
                            </a:solidFill>
                            <a:latin typeface="Cambria Math"/>
                          </a:rPr>
                        </m:ctrlPr>
                      </m:sSupPr>
                      <m:e>
                        <m:r>
                          <a:rPr lang="en-US" sz="2000" i="1">
                            <a:solidFill>
                              <a:schemeClr val="accent1">
                                <a:lumMod val="50000"/>
                              </a:schemeClr>
                            </a:solidFill>
                            <a:latin typeface="Cambria Math"/>
                          </a:rPr>
                          <m:t>𝑦</m:t>
                        </m:r>
                      </m:e>
                      <m:sup>
                        <m:r>
                          <a:rPr lang="en-US" sz="2000" i="1">
                            <a:solidFill>
                              <a:schemeClr val="accent1">
                                <a:lumMod val="50000"/>
                              </a:schemeClr>
                            </a:solidFill>
                            <a:latin typeface="Cambria Math"/>
                          </a:rPr>
                          <m:t>2</m:t>
                        </m:r>
                      </m:sup>
                    </m:sSup>
                  </m:oMath>
                </a14:m>
                <a:r>
                  <a:rPr lang="en-US" sz="2000" dirty="0">
                    <a:solidFill>
                      <a:schemeClr val="accent1">
                        <a:lumMod val="50000"/>
                      </a:schemeClr>
                    </a:solidFill>
                  </a:rPr>
                  <a:t>=0,</a:t>
                </a:r>
                <a:br>
                  <a:rPr lang="en-US" sz="2000" dirty="0">
                    <a:solidFill>
                      <a:schemeClr val="accent1">
                        <a:lumMod val="50000"/>
                      </a:schemeClr>
                    </a:solidFill>
                  </a:rPr>
                </a:br>
                <a:r>
                  <a:rPr lang="en-US" sz="2000" dirty="0" err="1">
                    <a:solidFill>
                      <a:schemeClr val="accent1">
                        <a:lumMod val="50000"/>
                      </a:schemeClr>
                    </a:solidFill>
                  </a:rPr>
                  <a:t>bundan</a:t>
                </a:r>
                <a:r>
                  <a:rPr lang="en-US" sz="2000" dirty="0">
                    <a:solidFill>
                      <a:schemeClr val="accent1">
                        <a:lumMod val="50000"/>
                      </a:schemeClr>
                    </a:solidFill>
                  </a:rPr>
                  <a:t/>
                </a:r>
                <a:br>
                  <a:rPr lang="en-US" sz="2000" dirty="0">
                    <a:solidFill>
                      <a:schemeClr val="accent1">
                        <a:lumMod val="50000"/>
                      </a:schemeClr>
                    </a:solidFill>
                  </a:rPr>
                </a:br>
                <a14:m>
                  <m:oMathPara xmlns:m="http://schemas.openxmlformats.org/officeDocument/2006/math">
                    <m:oMathParaPr>
                      <m:jc m:val="centerGroup"/>
                    </m:oMathParaPr>
                    <m:oMath xmlns:m="http://schemas.openxmlformats.org/officeDocument/2006/math">
                      <m:sSup>
                        <m:sSupPr>
                          <m:ctrlPr>
                            <a:rPr lang="en-US" sz="2000" i="1">
                              <a:solidFill>
                                <a:schemeClr val="accent1">
                                  <a:lumMod val="50000"/>
                                </a:schemeClr>
                              </a:solidFill>
                              <a:latin typeface="Cambria Math"/>
                              <a:ea typeface="Cambria Math"/>
                            </a:rPr>
                          </m:ctrlPr>
                        </m:sSupPr>
                        <m:e>
                          <m:d>
                            <m:dPr>
                              <m:ctrlPr>
                                <a:rPr lang="en-US" sz="2000" i="1">
                                  <a:solidFill>
                                    <a:schemeClr val="accent1">
                                      <a:lumMod val="50000"/>
                                    </a:schemeClr>
                                  </a:solidFill>
                                  <a:latin typeface="Cambria Math"/>
                                  <a:ea typeface="Cambria Math"/>
                                </a:rPr>
                              </m:ctrlPr>
                            </m:dPr>
                            <m:e>
                              <m:r>
                                <a:rPr lang="en-US" sz="2000" i="1">
                                  <a:solidFill>
                                    <a:schemeClr val="accent1">
                                      <a:lumMod val="50000"/>
                                    </a:schemeClr>
                                  </a:solidFill>
                                  <a:latin typeface="Cambria Math"/>
                                  <a:ea typeface="Cambria Math"/>
                                </a:rPr>
                                <m:t>𝑥</m:t>
                              </m:r>
                              <m:r>
                                <a:rPr lang="en-US" sz="2000" i="1">
                                  <a:solidFill>
                                    <a:schemeClr val="accent1">
                                      <a:lumMod val="50000"/>
                                    </a:schemeClr>
                                  </a:solidFill>
                                  <a:latin typeface="Cambria Math"/>
                                  <a:ea typeface="Cambria Math"/>
                                </a:rPr>
                                <m:t>−</m:t>
                              </m:r>
                              <m:f>
                                <m:fPr>
                                  <m:ctrlPr>
                                    <a:rPr lang="en-US" sz="2000" i="1">
                                      <a:solidFill>
                                        <a:schemeClr val="accent1">
                                          <a:lumMod val="50000"/>
                                        </a:schemeClr>
                                      </a:solidFill>
                                      <a:latin typeface="Cambria Math"/>
                                      <a:ea typeface="Cambria Math"/>
                                    </a:rPr>
                                  </m:ctrlPr>
                                </m:fPr>
                                <m:num>
                                  <m:r>
                                    <a:rPr lang="en-US" sz="2000" i="1">
                                      <a:solidFill>
                                        <a:schemeClr val="accent1">
                                          <a:lumMod val="50000"/>
                                        </a:schemeClr>
                                      </a:solidFill>
                                      <a:latin typeface="Cambria Math"/>
                                      <a:ea typeface="Cambria Math"/>
                                    </a:rPr>
                                    <m:t>𝑝</m:t>
                                  </m:r>
                                </m:num>
                                <m:den>
                                  <m:r>
                                    <a:rPr lang="en-US" sz="2000" i="1">
                                      <a:solidFill>
                                        <a:schemeClr val="accent1">
                                          <a:lumMod val="50000"/>
                                        </a:schemeClr>
                                      </a:solidFill>
                                      <a:latin typeface="Cambria Math"/>
                                      <a:ea typeface="Cambria Math"/>
                                    </a:rPr>
                                    <m:t>1−</m:t>
                                  </m:r>
                                  <m:sSup>
                                    <m:sSupPr>
                                      <m:ctrlPr>
                                        <a:rPr lang="en-US" sz="2000" i="1">
                                          <a:solidFill>
                                            <a:schemeClr val="accent1">
                                              <a:lumMod val="50000"/>
                                            </a:schemeClr>
                                          </a:solidFill>
                                          <a:latin typeface="Cambria Math"/>
                                          <a:ea typeface="Cambria Math"/>
                                        </a:rPr>
                                      </m:ctrlPr>
                                    </m:sSupPr>
                                    <m:e>
                                      <m:r>
                                        <a:rPr lang="en-US" sz="2000" i="1">
                                          <a:solidFill>
                                            <a:schemeClr val="accent1">
                                              <a:lumMod val="50000"/>
                                            </a:schemeClr>
                                          </a:solidFill>
                                          <a:latin typeface="Cambria Math"/>
                                          <a:ea typeface="Cambria Math"/>
                                        </a:rPr>
                                        <m:t>𝑒</m:t>
                                      </m:r>
                                    </m:e>
                                    <m:sup>
                                      <m:r>
                                        <a:rPr lang="en-US" sz="2000" i="1">
                                          <a:solidFill>
                                            <a:schemeClr val="accent1">
                                              <a:lumMod val="50000"/>
                                            </a:schemeClr>
                                          </a:solidFill>
                                          <a:latin typeface="Cambria Math"/>
                                          <a:ea typeface="Cambria Math"/>
                                        </a:rPr>
                                        <m:t>2</m:t>
                                      </m:r>
                                    </m:sup>
                                  </m:sSup>
                                </m:den>
                              </m:f>
                            </m:e>
                          </m:d>
                        </m:e>
                        <m:sup>
                          <m:r>
                            <a:rPr lang="en-US" sz="2000" i="1">
                              <a:solidFill>
                                <a:schemeClr val="accent1">
                                  <a:lumMod val="50000"/>
                                </a:schemeClr>
                              </a:solidFill>
                              <a:latin typeface="Cambria Math"/>
                              <a:ea typeface="Cambria Math"/>
                            </a:rPr>
                            <m:t>2</m:t>
                          </m:r>
                        </m:sup>
                      </m:sSup>
                      <m:r>
                        <a:rPr lang="en-US" sz="2000" i="1">
                          <a:solidFill>
                            <a:schemeClr val="accent1">
                              <a:lumMod val="50000"/>
                            </a:schemeClr>
                          </a:solidFill>
                          <a:latin typeface="Cambria Math"/>
                          <a:ea typeface="Cambria Math"/>
                        </a:rPr>
                        <m:t>+</m:t>
                      </m:r>
                      <m:sSup>
                        <m:sSupPr>
                          <m:ctrlPr>
                            <a:rPr lang="en-US" sz="2000" i="1">
                              <a:solidFill>
                                <a:schemeClr val="accent1">
                                  <a:lumMod val="50000"/>
                                </a:schemeClr>
                              </a:solidFill>
                              <a:latin typeface="Cambria Math"/>
                              <a:ea typeface="Cambria Math"/>
                            </a:rPr>
                          </m:ctrlPr>
                        </m:sSupPr>
                        <m:e>
                          <m:r>
                            <a:rPr lang="en-US" sz="2000" i="1">
                              <a:solidFill>
                                <a:schemeClr val="accent1">
                                  <a:lumMod val="50000"/>
                                </a:schemeClr>
                              </a:solidFill>
                              <a:latin typeface="Cambria Math"/>
                              <a:ea typeface="Cambria Math"/>
                            </a:rPr>
                            <m:t>𝑦</m:t>
                          </m:r>
                        </m:e>
                        <m:sup>
                          <m:r>
                            <a:rPr lang="en-US" sz="2000" i="1">
                              <a:solidFill>
                                <a:schemeClr val="accent1">
                                  <a:lumMod val="50000"/>
                                </a:schemeClr>
                              </a:solidFill>
                              <a:latin typeface="Cambria Math"/>
                              <a:ea typeface="Cambria Math"/>
                            </a:rPr>
                            <m:t>2</m:t>
                          </m:r>
                        </m:sup>
                      </m:sSup>
                      <m:r>
                        <a:rPr lang="en-US" sz="2000" i="1">
                          <a:solidFill>
                            <a:schemeClr val="accent1">
                              <a:lumMod val="50000"/>
                            </a:schemeClr>
                          </a:solidFill>
                          <a:latin typeface="Cambria Math"/>
                          <a:ea typeface="Cambria Math"/>
                        </a:rPr>
                        <m:t>=</m:t>
                      </m:r>
                      <m:f>
                        <m:fPr>
                          <m:ctrlPr>
                            <a:rPr lang="en-US" sz="2000" i="1">
                              <a:solidFill>
                                <a:schemeClr val="accent1">
                                  <a:lumMod val="50000"/>
                                </a:schemeClr>
                              </a:solidFill>
                              <a:latin typeface="Cambria Math"/>
                              <a:ea typeface="Cambria Math"/>
                            </a:rPr>
                          </m:ctrlPr>
                        </m:fPr>
                        <m:num>
                          <m:sSup>
                            <m:sSupPr>
                              <m:ctrlPr>
                                <a:rPr lang="en-US" sz="2000" i="1">
                                  <a:solidFill>
                                    <a:schemeClr val="accent1">
                                      <a:lumMod val="50000"/>
                                    </a:schemeClr>
                                  </a:solidFill>
                                  <a:latin typeface="Cambria Math"/>
                                  <a:ea typeface="Cambria Math"/>
                                </a:rPr>
                              </m:ctrlPr>
                            </m:sSupPr>
                            <m:e>
                              <m:r>
                                <a:rPr lang="en-US" sz="2000" i="1">
                                  <a:solidFill>
                                    <a:schemeClr val="accent1">
                                      <a:lumMod val="50000"/>
                                    </a:schemeClr>
                                  </a:solidFill>
                                  <a:latin typeface="Cambria Math"/>
                                  <a:ea typeface="Cambria Math"/>
                                </a:rPr>
                                <m:t>𝑝</m:t>
                              </m:r>
                            </m:e>
                            <m:sup>
                              <m:r>
                                <a:rPr lang="en-US" sz="2000" i="1">
                                  <a:solidFill>
                                    <a:schemeClr val="accent1">
                                      <a:lumMod val="50000"/>
                                    </a:schemeClr>
                                  </a:solidFill>
                                  <a:latin typeface="Cambria Math"/>
                                  <a:ea typeface="Cambria Math"/>
                                </a:rPr>
                                <m:t>2</m:t>
                              </m:r>
                            </m:sup>
                          </m:sSup>
                          <m:sSup>
                            <m:sSupPr>
                              <m:ctrlPr>
                                <a:rPr lang="en-US" sz="2000" i="1">
                                  <a:solidFill>
                                    <a:schemeClr val="accent1">
                                      <a:lumMod val="50000"/>
                                    </a:schemeClr>
                                  </a:solidFill>
                                  <a:latin typeface="Cambria Math"/>
                                  <a:ea typeface="Cambria Math"/>
                                </a:rPr>
                              </m:ctrlPr>
                            </m:sSupPr>
                            <m:e>
                              <m:r>
                                <a:rPr lang="en-US" sz="2000" i="1">
                                  <a:solidFill>
                                    <a:schemeClr val="accent1">
                                      <a:lumMod val="50000"/>
                                    </a:schemeClr>
                                  </a:solidFill>
                                  <a:latin typeface="Cambria Math"/>
                                  <a:ea typeface="Cambria Math"/>
                                </a:rPr>
                                <m:t>𝑒</m:t>
                              </m:r>
                            </m:e>
                            <m:sup>
                              <m:r>
                                <a:rPr lang="en-US" sz="2000" i="1">
                                  <a:solidFill>
                                    <a:schemeClr val="accent1">
                                      <a:lumMod val="50000"/>
                                    </a:schemeClr>
                                  </a:solidFill>
                                  <a:latin typeface="Cambria Math"/>
                                  <a:ea typeface="Cambria Math"/>
                                </a:rPr>
                                <m:t>2</m:t>
                              </m:r>
                            </m:sup>
                          </m:sSup>
                        </m:num>
                        <m:den>
                          <m:r>
                            <a:rPr lang="en-US" sz="2000" i="1">
                              <a:solidFill>
                                <a:schemeClr val="accent1">
                                  <a:lumMod val="50000"/>
                                </a:schemeClr>
                              </a:solidFill>
                              <a:latin typeface="Cambria Math"/>
                              <a:ea typeface="Cambria Math"/>
                            </a:rPr>
                            <m:t>1−</m:t>
                          </m:r>
                          <m:sSup>
                            <m:sSupPr>
                              <m:ctrlPr>
                                <a:rPr lang="en-US" sz="2000" i="1">
                                  <a:solidFill>
                                    <a:schemeClr val="accent1">
                                      <a:lumMod val="50000"/>
                                    </a:schemeClr>
                                  </a:solidFill>
                                  <a:latin typeface="Cambria Math"/>
                                  <a:ea typeface="Cambria Math"/>
                                </a:rPr>
                              </m:ctrlPr>
                            </m:sSupPr>
                            <m:e>
                              <m:r>
                                <a:rPr lang="en-US" sz="2000" i="1">
                                  <a:solidFill>
                                    <a:schemeClr val="accent1">
                                      <a:lumMod val="50000"/>
                                    </a:schemeClr>
                                  </a:solidFill>
                                  <a:latin typeface="Cambria Math"/>
                                  <a:ea typeface="Cambria Math"/>
                                </a:rPr>
                                <m:t>𝑒</m:t>
                              </m:r>
                            </m:e>
                            <m:sup>
                              <m:r>
                                <a:rPr lang="en-US" sz="2000" i="1">
                                  <a:solidFill>
                                    <a:schemeClr val="accent1">
                                      <a:lumMod val="50000"/>
                                    </a:schemeClr>
                                  </a:solidFill>
                                  <a:latin typeface="Cambria Math"/>
                                  <a:ea typeface="Cambria Math"/>
                                </a:rPr>
                                <m:t>2</m:t>
                              </m:r>
                            </m:sup>
                          </m:sSup>
                        </m:den>
                      </m:f>
                      <m:r>
                        <a:rPr lang="en-US" sz="2000" i="1">
                          <a:solidFill>
                            <a:schemeClr val="accent1">
                              <a:lumMod val="50000"/>
                            </a:schemeClr>
                          </a:solidFill>
                          <a:latin typeface="Cambria Math"/>
                          <a:ea typeface="Cambria Math"/>
                        </a:rPr>
                        <m:t>.</m:t>
                      </m:r>
                    </m:oMath>
                  </m:oMathPara>
                </a14:m>
                <a:r>
                  <a:rPr lang="en-US" sz="2000" dirty="0">
                    <a:solidFill>
                      <a:schemeClr val="accent1">
                        <a:lumMod val="50000"/>
                      </a:schemeClr>
                    </a:solidFill>
                  </a:rPr>
                  <a:t/>
                </a:r>
                <a:br>
                  <a:rPr lang="en-US" sz="2000" dirty="0">
                    <a:solidFill>
                      <a:schemeClr val="accent1">
                        <a:lumMod val="50000"/>
                      </a:schemeClr>
                    </a:solidFill>
                  </a:rPr>
                </a:br>
                <a:r>
                  <a:rPr lang="en-US" sz="2000" dirty="0" smtClean="0">
                    <a:solidFill>
                      <a:schemeClr val="accent1">
                        <a:lumMod val="50000"/>
                      </a:schemeClr>
                    </a:solidFill>
                  </a:rPr>
                  <a:t/>
                </a:r>
                <a:br>
                  <a:rPr lang="en-US" sz="2000" dirty="0" smtClean="0">
                    <a:solidFill>
                      <a:schemeClr val="accent1">
                        <a:lumMod val="50000"/>
                      </a:schemeClr>
                    </a:solidFill>
                  </a:rPr>
                </a:br>
                <a14:m>
                  <m:oMath xmlns:m="http://schemas.openxmlformats.org/officeDocument/2006/math">
                    <m:r>
                      <a:rPr lang="en-US" sz="2000" i="1">
                        <a:solidFill>
                          <a:schemeClr val="accent1">
                            <a:lumMod val="50000"/>
                          </a:schemeClr>
                        </a:solidFill>
                        <a:latin typeface="Cambria Math"/>
                      </a:rPr>
                      <m:t>𝑂</m:t>
                    </m:r>
                    <m:r>
                      <a:rPr lang="en-US" sz="2000" i="1">
                        <a:solidFill>
                          <a:schemeClr val="accent1">
                            <a:lumMod val="50000"/>
                          </a:schemeClr>
                        </a:solidFill>
                        <a:latin typeface="Cambria Math"/>
                      </a:rPr>
                      <m:t>  </m:t>
                    </m:r>
                  </m:oMath>
                </a14:m>
                <a:r>
                  <a:rPr lang="en-US" sz="2000" dirty="0" err="1">
                    <a:solidFill>
                      <a:schemeClr val="accent1">
                        <a:lumMod val="50000"/>
                      </a:schemeClr>
                    </a:solidFill>
                  </a:rPr>
                  <a:t>koordinatalar</a:t>
                </a:r>
                <a:r>
                  <a:rPr lang="en-US" sz="2000" dirty="0">
                    <a:solidFill>
                      <a:schemeClr val="accent1">
                        <a:lumMod val="50000"/>
                      </a:schemeClr>
                    </a:solidFill>
                  </a:rPr>
                  <a:t>   </a:t>
                </a:r>
                <a:r>
                  <a:rPr lang="en-US" sz="2000" dirty="0" err="1">
                    <a:solidFill>
                      <a:schemeClr val="accent1">
                        <a:lumMod val="50000"/>
                      </a:schemeClr>
                    </a:solidFill>
                  </a:rPr>
                  <a:t>boshini</a:t>
                </a:r>
                <a:r>
                  <a:rPr lang="en-US" sz="2000" dirty="0">
                    <a:solidFill>
                      <a:schemeClr val="accent1">
                        <a:lumMod val="50000"/>
                      </a:schemeClr>
                    </a:solidFill>
                  </a:rPr>
                  <a:t>  </a:t>
                </a:r>
                <a14:m>
                  <m:oMath xmlns:m="http://schemas.openxmlformats.org/officeDocument/2006/math">
                    <m:r>
                      <a:rPr lang="en-US" sz="2000" i="1">
                        <a:solidFill>
                          <a:schemeClr val="accent1">
                            <a:lumMod val="50000"/>
                          </a:schemeClr>
                        </a:solidFill>
                        <a:latin typeface="Cambria Math"/>
                        <a:ea typeface="Cambria Math"/>
                      </a:rPr>
                      <m:t>𝑥</m:t>
                    </m:r>
                    <m:r>
                      <a:rPr lang="en-US" sz="2000" i="1">
                        <a:solidFill>
                          <a:schemeClr val="accent1">
                            <a:lumMod val="50000"/>
                          </a:schemeClr>
                        </a:solidFill>
                        <a:latin typeface="Cambria Math"/>
                        <a:ea typeface="Cambria Math"/>
                      </a:rPr>
                      <m:t>−</m:t>
                    </m:r>
                    <m:f>
                      <m:fPr>
                        <m:ctrlPr>
                          <a:rPr lang="en-US" sz="2000" i="1">
                            <a:solidFill>
                              <a:schemeClr val="accent1">
                                <a:lumMod val="50000"/>
                              </a:schemeClr>
                            </a:solidFill>
                            <a:latin typeface="Cambria Math"/>
                            <a:ea typeface="Cambria Math"/>
                          </a:rPr>
                        </m:ctrlPr>
                      </m:fPr>
                      <m:num>
                        <m:r>
                          <a:rPr lang="en-US" sz="2000" i="1">
                            <a:solidFill>
                              <a:schemeClr val="accent1">
                                <a:lumMod val="50000"/>
                              </a:schemeClr>
                            </a:solidFill>
                            <a:latin typeface="Cambria Math"/>
                            <a:ea typeface="Cambria Math"/>
                          </a:rPr>
                          <m:t>𝑝</m:t>
                        </m:r>
                      </m:num>
                      <m:den>
                        <m:r>
                          <a:rPr lang="en-US" sz="2000" i="1">
                            <a:solidFill>
                              <a:schemeClr val="accent1">
                                <a:lumMod val="50000"/>
                              </a:schemeClr>
                            </a:solidFill>
                            <a:latin typeface="Cambria Math"/>
                            <a:ea typeface="Cambria Math"/>
                          </a:rPr>
                          <m:t>1−</m:t>
                        </m:r>
                        <m:sSup>
                          <m:sSupPr>
                            <m:ctrlPr>
                              <a:rPr lang="en-US" sz="2000" i="1">
                                <a:solidFill>
                                  <a:schemeClr val="accent1">
                                    <a:lumMod val="50000"/>
                                  </a:schemeClr>
                                </a:solidFill>
                                <a:latin typeface="Cambria Math"/>
                                <a:ea typeface="Cambria Math"/>
                              </a:rPr>
                            </m:ctrlPr>
                          </m:sSupPr>
                          <m:e>
                            <m:r>
                              <a:rPr lang="en-US" sz="2000" i="1">
                                <a:solidFill>
                                  <a:schemeClr val="accent1">
                                    <a:lumMod val="50000"/>
                                  </a:schemeClr>
                                </a:solidFill>
                                <a:latin typeface="Cambria Math"/>
                                <a:ea typeface="Cambria Math"/>
                              </a:rPr>
                              <m:t>𝑒</m:t>
                            </m:r>
                          </m:e>
                          <m:sup>
                            <m:r>
                              <a:rPr lang="en-US" sz="2000" i="1">
                                <a:solidFill>
                                  <a:schemeClr val="accent1">
                                    <a:lumMod val="50000"/>
                                  </a:schemeClr>
                                </a:solidFill>
                                <a:latin typeface="Cambria Math"/>
                                <a:ea typeface="Cambria Math"/>
                              </a:rPr>
                              <m:t>2</m:t>
                            </m:r>
                          </m:sup>
                        </m:sSup>
                      </m:den>
                    </m:f>
                    <m:r>
                      <a:rPr lang="en-US" sz="2000" i="1">
                        <a:solidFill>
                          <a:schemeClr val="accent1">
                            <a:lumMod val="50000"/>
                          </a:schemeClr>
                        </a:solidFill>
                        <a:latin typeface="Cambria Math"/>
                        <a:ea typeface="Cambria Math"/>
                      </a:rPr>
                      <m:t>=</m:t>
                    </m:r>
                    <m:r>
                      <a:rPr lang="en-US" sz="2000" i="1">
                        <a:solidFill>
                          <a:schemeClr val="accent1">
                            <a:lumMod val="50000"/>
                          </a:schemeClr>
                        </a:solidFill>
                        <a:latin typeface="Cambria Math"/>
                        <a:ea typeface="Cambria Math"/>
                      </a:rPr>
                      <m:t>𝑋</m:t>
                    </m:r>
                    <m:r>
                      <a:rPr lang="en-US" sz="2000" i="1">
                        <a:solidFill>
                          <a:schemeClr val="accent1">
                            <a:lumMod val="50000"/>
                          </a:schemeClr>
                        </a:solidFill>
                        <a:latin typeface="Cambria Math"/>
                        <a:ea typeface="Cambria Math"/>
                      </a:rPr>
                      <m:t>,  </m:t>
                    </m:r>
                    <m:r>
                      <a:rPr lang="en-US" sz="2000" i="1">
                        <a:solidFill>
                          <a:schemeClr val="accent1">
                            <a:lumMod val="50000"/>
                          </a:schemeClr>
                        </a:solidFill>
                        <a:latin typeface="Cambria Math"/>
                        <a:ea typeface="Cambria Math"/>
                      </a:rPr>
                      <m:t>𝑦</m:t>
                    </m:r>
                    <m:r>
                      <a:rPr lang="en-US" sz="2000" i="1">
                        <a:solidFill>
                          <a:schemeClr val="accent1">
                            <a:lumMod val="50000"/>
                          </a:schemeClr>
                        </a:solidFill>
                        <a:latin typeface="Cambria Math"/>
                        <a:ea typeface="Cambria Math"/>
                      </a:rPr>
                      <m:t>=</m:t>
                    </m:r>
                    <m:r>
                      <a:rPr lang="en-US" sz="2000" i="1">
                        <a:solidFill>
                          <a:schemeClr val="accent1">
                            <a:lumMod val="50000"/>
                          </a:schemeClr>
                        </a:solidFill>
                        <a:latin typeface="Cambria Math"/>
                        <a:ea typeface="Cambria Math"/>
                      </a:rPr>
                      <m:t>𝑌</m:t>
                    </m:r>
                    <m:r>
                      <a:rPr lang="en-US" sz="2000" i="1">
                        <a:solidFill>
                          <a:schemeClr val="accent1">
                            <a:lumMod val="50000"/>
                          </a:schemeClr>
                        </a:solidFill>
                        <a:latin typeface="Cambria Math"/>
                        <a:ea typeface="Cambria Math"/>
                      </a:rPr>
                      <m:t>, </m:t>
                    </m:r>
                  </m:oMath>
                </a14:m>
                <a:r>
                  <a:rPr lang="en-US" sz="2000" dirty="0">
                    <a:solidFill>
                      <a:schemeClr val="accent1">
                        <a:lumMod val="50000"/>
                      </a:schemeClr>
                    </a:solidFill>
                  </a:rPr>
                  <a:t>  </a:t>
                </a:r>
                <a:r>
                  <a:rPr lang="en-US" sz="2000" dirty="0" err="1">
                    <a:solidFill>
                      <a:schemeClr val="accent1">
                        <a:lumMod val="50000"/>
                      </a:schemeClr>
                    </a:solidFill>
                  </a:rPr>
                  <a:t>formulalar</a:t>
                </a:r>
                <a:r>
                  <a:rPr lang="en-US" sz="2000" dirty="0">
                    <a:solidFill>
                      <a:schemeClr val="accent1">
                        <a:lumMod val="50000"/>
                      </a:schemeClr>
                    </a:solidFill>
                  </a:rPr>
                  <a:t> </a:t>
                </a:r>
                <a:r>
                  <a:rPr lang="en-US" sz="2000" dirty="0" err="1">
                    <a:solidFill>
                      <a:schemeClr val="accent1">
                        <a:lumMod val="50000"/>
                      </a:schemeClr>
                    </a:solidFill>
                  </a:rPr>
                  <a:t>bo`yicha</a:t>
                </a:r>
                <a:r>
                  <a:rPr lang="en-US" sz="2000" dirty="0">
                    <a:solidFill>
                      <a:schemeClr val="accent1">
                        <a:lumMod val="50000"/>
                      </a:schemeClr>
                    </a:solidFill>
                  </a:rPr>
                  <a:t> </a:t>
                </a:r>
                <a14:m>
                  <m:oMath xmlns:m="http://schemas.openxmlformats.org/officeDocument/2006/math">
                    <m:sSup>
                      <m:sSupPr>
                        <m:ctrlPr>
                          <a:rPr lang="en-US" sz="2000" i="1">
                            <a:solidFill>
                              <a:schemeClr val="accent1">
                                <a:lumMod val="50000"/>
                              </a:schemeClr>
                            </a:solidFill>
                            <a:latin typeface="Cambria Math"/>
                          </a:rPr>
                        </m:ctrlPr>
                      </m:sSupPr>
                      <m:e>
                        <m:r>
                          <a:rPr lang="en-US" sz="2000" i="1">
                            <a:solidFill>
                              <a:schemeClr val="accent1">
                                <a:lumMod val="50000"/>
                              </a:schemeClr>
                            </a:solidFill>
                            <a:latin typeface="Cambria Math"/>
                          </a:rPr>
                          <m:t>   </m:t>
                        </m:r>
                        <m:r>
                          <a:rPr lang="en-US" sz="2000" i="1">
                            <a:solidFill>
                              <a:schemeClr val="accent1">
                                <a:lumMod val="50000"/>
                              </a:schemeClr>
                            </a:solidFill>
                            <a:latin typeface="Cambria Math"/>
                          </a:rPr>
                          <m:t>𝑂</m:t>
                        </m:r>
                      </m:e>
                      <m:sup>
                        <m:r>
                          <a:rPr lang="en-US" sz="2000" i="1">
                            <a:solidFill>
                              <a:schemeClr val="accent1">
                                <a:lumMod val="50000"/>
                              </a:schemeClr>
                            </a:solidFill>
                            <a:latin typeface="Cambria Math"/>
                          </a:rPr>
                          <m:t>′</m:t>
                        </m:r>
                      </m:sup>
                    </m:sSup>
                    <m:d>
                      <m:dPr>
                        <m:ctrlPr>
                          <a:rPr lang="en-US" sz="2000" i="1">
                            <a:solidFill>
                              <a:schemeClr val="accent1">
                                <a:lumMod val="50000"/>
                              </a:schemeClr>
                            </a:solidFill>
                            <a:latin typeface="Cambria Math"/>
                          </a:rPr>
                        </m:ctrlPr>
                      </m:dPr>
                      <m:e>
                        <m:f>
                          <m:fPr>
                            <m:ctrlPr>
                              <a:rPr lang="en-US" sz="2000" i="1">
                                <a:solidFill>
                                  <a:schemeClr val="accent1">
                                    <a:lumMod val="50000"/>
                                  </a:schemeClr>
                                </a:solidFill>
                                <a:latin typeface="Cambria Math"/>
                                <a:ea typeface="Cambria Math"/>
                              </a:rPr>
                            </m:ctrlPr>
                          </m:fPr>
                          <m:num>
                            <m:r>
                              <a:rPr lang="en-US" sz="2000" i="1">
                                <a:solidFill>
                                  <a:schemeClr val="accent1">
                                    <a:lumMod val="50000"/>
                                  </a:schemeClr>
                                </a:solidFill>
                                <a:latin typeface="Cambria Math"/>
                                <a:ea typeface="Cambria Math"/>
                              </a:rPr>
                              <m:t>𝑝</m:t>
                            </m:r>
                          </m:num>
                          <m:den>
                            <m:r>
                              <a:rPr lang="en-US" sz="2000" i="1">
                                <a:solidFill>
                                  <a:schemeClr val="accent1">
                                    <a:lumMod val="50000"/>
                                  </a:schemeClr>
                                </a:solidFill>
                                <a:latin typeface="Cambria Math"/>
                                <a:ea typeface="Cambria Math"/>
                              </a:rPr>
                              <m:t>1−</m:t>
                            </m:r>
                            <m:sSup>
                              <m:sSupPr>
                                <m:ctrlPr>
                                  <a:rPr lang="en-US" sz="2000" i="1">
                                    <a:solidFill>
                                      <a:schemeClr val="accent1">
                                        <a:lumMod val="50000"/>
                                      </a:schemeClr>
                                    </a:solidFill>
                                    <a:latin typeface="Cambria Math"/>
                                    <a:ea typeface="Cambria Math"/>
                                  </a:rPr>
                                </m:ctrlPr>
                              </m:sSupPr>
                              <m:e>
                                <m:r>
                                  <a:rPr lang="en-US" sz="2000" i="1">
                                    <a:solidFill>
                                      <a:schemeClr val="accent1">
                                        <a:lumMod val="50000"/>
                                      </a:schemeClr>
                                    </a:solidFill>
                                    <a:latin typeface="Cambria Math"/>
                                    <a:ea typeface="Cambria Math"/>
                                  </a:rPr>
                                  <m:t>𝑒</m:t>
                                </m:r>
                              </m:e>
                              <m:sup>
                                <m:r>
                                  <a:rPr lang="en-US" sz="2000" i="1">
                                    <a:solidFill>
                                      <a:schemeClr val="accent1">
                                        <a:lumMod val="50000"/>
                                      </a:schemeClr>
                                    </a:solidFill>
                                    <a:latin typeface="Cambria Math"/>
                                    <a:ea typeface="Cambria Math"/>
                                  </a:rPr>
                                  <m:t>2</m:t>
                                </m:r>
                              </m:sup>
                            </m:sSup>
                          </m:den>
                        </m:f>
                        <m:r>
                          <a:rPr lang="en-US" sz="2000" i="1">
                            <a:solidFill>
                              <a:schemeClr val="accent1">
                                <a:lumMod val="50000"/>
                              </a:schemeClr>
                            </a:solidFill>
                            <a:latin typeface="Cambria Math"/>
                            <a:ea typeface="Cambria Math"/>
                          </a:rPr>
                          <m:t>, 0</m:t>
                        </m:r>
                      </m:e>
                    </m:d>
                  </m:oMath>
                </a14:m>
                <a:r>
                  <a:rPr lang="en-US" sz="2000" dirty="0">
                    <a:solidFill>
                      <a:schemeClr val="accent1">
                        <a:lumMod val="50000"/>
                      </a:schemeClr>
                    </a:solidFill>
                  </a:rPr>
                  <a:t>  </a:t>
                </a:r>
                <a:r>
                  <a:rPr lang="en-US" sz="2000" dirty="0" err="1">
                    <a:solidFill>
                      <a:schemeClr val="accent1">
                        <a:lumMod val="50000"/>
                      </a:schemeClr>
                    </a:solidFill>
                  </a:rPr>
                  <a:t>nuqtaga</a:t>
                </a:r>
                <a:r>
                  <a:rPr lang="en-US" sz="2000" dirty="0">
                    <a:solidFill>
                      <a:schemeClr val="accent1">
                        <a:lumMod val="50000"/>
                      </a:schemeClr>
                    </a:solidFill>
                  </a:rPr>
                  <a:t> parallel  </a:t>
                </a:r>
                <a:r>
                  <a:rPr lang="en-US" sz="2000" dirty="0" err="1">
                    <a:solidFill>
                      <a:schemeClr val="accent1">
                        <a:lumMod val="50000"/>
                      </a:schemeClr>
                    </a:solidFill>
                  </a:rPr>
                  <a:t>ko`chirsak</a:t>
                </a:r>
                <a:r>
                  <a:rPr lang="en-US" sz="2000" dirty="0">
                    <a:solidFill>
                      <a:schemeClr val="accent1">
                        <a:lumMod val="50000"/>
                      </a:schemeClr>
                    </a:solidFill>
                  </a:rPr>
                  <a:t>,  </a:t>
                </a:r>
                <a:r>
                  <a:rPr lang="en-US" sz="2000" dirty="0" err="1">
                    <a:solidFill>
                      <a:schemeClr val="accent1">
                        <a:lumMod val="50000"/>
                      </a:schemeClr>
                    </a:solidFill>
                  </a:rPr>
                  <a:t>yangi</a:t>
                </a:r>
                <a:r>
                  <a:rPr lang="en-US" sz="2000" dirty="0">
                    <a:solidFill>
                      <a:schemeClr val="accent1">
                        <a:lumMod val="50000"/>
                      </a:schemeClr>
                    </a:solidFill>
                  </a:rPr>
                  <a:t>  </a:t>
                </a:r>
                <a:r>
                  <a:rPr lang="en-US" sz="2000" dirty="0" err="1">
                    <a:solidFill>
                      <a:schemeClr val="accent1">
                        <a:lumMod val="50000"/>
                      </a:schemeClr>
                    </a:solidFill>
                  </a:rPr>
                  <a:t>reperda</a:t>
                </a:r>
                <a:r>
                  <a:rPr lang="en-US" sz="2000" dirty="0">
                    <a:solidFill>
                      <a:schemeClr val="accent1">
                        <a:lumMod val="50000"/>
                      </a:schemeClr>
                    </a:solidFill>
                  </a:rPr>
                  <a:t> </a:t>
                </a:r>
                <a:r>
                  <a:rPr lang="en-US" sz="2000" dirty="0" err="1">
                    <a:solidFill>
                      <a:schemeClr val="accent1">
                        <a:lumMod val="50000"/>
                      </a:schemeClr>
                    </a:solidFill>
                  </a:rPr>
                  <a:t>qaralayotgan</a:t>
                </a:r>
                <a:r>
                  <a:rPr lang="en-US" sz="2000" dirty="0">
                    <a:solidFill>
                      <a:schemeClr val="accent1">
                        <a:lumMod val="50000"/>
                      </a:schemeClr>
                    </a:solidFill>
                  </a:rPr>
                  <a:t> </a:t>
                </a:r>
                <a:r>
                  <a:rPr lang="en-US" sz="2000" dirty="0" err="1">
                    <a:solidFill>
                      <a:schemeClr val="accent1">
                        <a:lumMod val="50000"/>
                      </a:schemeClr>
                    </a:solidFill>
                  </a:rPr>
                  <a:t>nuqtalar</a:t>
                </a:r>
                <a:r>
                  <a:rPr lang="en-US" sz="2000" dirty="0">
                    <a:solidFill>
                      <a:schemeClr val="accent1">
                        <a:lumMod val="50000"/>
                      </a:schemeClr>
                    </a:solidFill>
                  </a:rPr>
                  <a:t>  </a:t>
                </a:r>
                <a:r>
                  <a:rPr lang="en-US" sz="2000" dirty="0" err="1">
                    <a:solidFill>
                      <a:schemeClr val="accent1">
                        <a:lumMod val="50000"/>
                      </a:schemeClr>
                    </a:solidFill>
                  </a:rPr>
                  <a:t>to`plami</a:t>
                </a:r>
                <a:r>
                  <a:rPr lang="en-US" sz="2000" dirty="0">
                    <a:solidFill>
                      <a:schemeClr val="accent1">
                        <a:lumMod val="50000"/>
                      </a:schemeClr>
                    </a:solidFill>
                  </a:rPr>
                  <a:t>  </a:t>
                </a:r>
                <a:r>
                  <a:rPr lang="en-US" sz="2000" dirty="0" err="1">
                    <a:solidFill>
                      <a:schemeClr val="accent1">
                        <a:lumMod val="50000"/>
                      </a:schemeClr>
                    </a:solidFill>
                  </a:rPr>
                  <a:t>uchun</a:t>
                </a:r>
                <a:r>
                  <a:rPr lang="en-US" sz="2000" dirty="0">
                    <a:solidFill>
                      <a:schemeClr val="accent1">
                        <a:lumMod val="50000"/>
                      </a:schemeClr>
                    </a:solidFill>
                  </a:rPr>
                  <a:t> </a:t>
                </a:r>
                <a:r>
                  <a:rPr lang="en-US" sz="2000" dirty="0" err="1">
                    <a:solidFill>
                      <a:schemeClr val="accent1">
                        <a:lumMod val="50000"/>
                      </a:schemeClr>
                    </a:solidFill>
                  </a:rPr>
                  <a:t>ushbu</a:t>
                </a:r>
                <a:r>
                  <a:rPr lang="en-US" sz="2000" dirty="0">
                    <a:solidFill>
                      <a:schemeClr val="accent1">
                        <a:lumMod val="50000"/>
                      </a:schemeClr>
                    </a:solidFill>
                  </a:rPr>
                  <a:t>  </a:t>
                </a:r>
                <a:r>
                  <a:rPr lang="en-US" sz="2000" dirty="0" err="1">
                    <a:solidFill>
                      <a:schemeClr val="accent1">
                        <a:lumMod val="50000"/>
                      </a:schemeClr>
                    </a:solidFill>
                  </a:rPr>
                  <a:t>tenglama</a:t>
                </a:r>
                <a:r>
                  <a:rPr lang="en-US" sz="2000" dirty="0">
                    <a:solidFill>
                      <a:schemeClr val="accent1">
                        <a:lumMod val="50000"/>
                      </a:schemeClr>
                    </a:solidFill>
                  </a:rPr>
                  <a:t>  </a:t>
                </a:r>
                <a:r>
                  <a:rPr lang="en-US" sz="2000" dirty="0" err="1">
                    <a:solidFill>
                      <a:schemeClr val="accent1">
                        <a:lumMod val="50000"/>
                      </a:schemeClr>
                    </a:solidFill>
                  </a:rPr>
                  <a:t>hosil</a:t>
                </a:r>
                <a:r>
                  <a:rPr lang="en-US" sz="2000" dirty="0">
                    <a:solidFill>
                      <a:schemeClr val="accent1">
                        <a:lumMod val="50000"/>
                      </a:schemeClr>
                    </a:solidFill>
                  </a:rPr>
                  <a:t>  </a:t>
                </a:r>
                <a:r>
                  <a:rPr lang="en-US" sz="2000" dirty="0" err="1">
                    <a:solidFill>
                      <a:schemeClr val="accent1">
                        <a:lumMod val="50000"/>
                      </a:schemeClr>
                    </a:solidFill>
                  </a:rPr>
                  <a:t>bo`ladi</a:t>
                </a:r>
                <a:r>
                  <a:rPr lang="en-US" sz="2000" dirty="0">
                    <a:solidFill>
                      <a:schemeClr val="accent1">
                        <a:lumMod val="50000"/>
                      </a:schemeClr>
                    </a:solidFill>
                  </a:rPr>
                  <a:t>:</a:t>
                </a:r>
                <a:br>
                  <a:rPr lang="en-US" sz="2000" dirty="0">
                    <a:solidFill>
                      <a:schemeClr val="accent1">
                        <a:lumMod val="50000"/>
                      </a:schemeClr>
                    </a:solidFill>
                  </a:rPr>
                </a:br>
                <a14:m>
                  <m:oMath xmlns:m="http://schemas.openxmlformats.org/officeDocument/2006/math">
                    <m:d>
                      <m:dPr>
                        <m:ctrlPr>
                          <a:rPr lang="en-US" sz="2000" i="1">
                            <a:solidFill>
                              <a:schemeClr val="accent1">
                                <a:lumMod val="50000"/>
                              </a:schemeClr>
                            </a:solidFill>
                            <a:latin typeface="Cambria Math"/>
                            <a:ea typeface="Cambria Math"/>
                          </a:rPr>
                        </m:ctrlPr>
                      </m:dPr>
                      <m:e>
                        <m:r>
                          <a:rPr lang="en-US" sz="2000" i="1">
                            <a:solidFill>
                              <a:schemeClr val="accent1">
                                <a:lumMod val="50000"/>
                              </a:schemeClr>
                            </a:solidFill>
                            <a:latin typeface="Cambria Math"/>
                            <a:ea typeface="Cambria Math"/>
                          </a:rPr>
                          <m:t>1−</m:t>
                        </m:r>
                        <m:sSup>
                          <m:sSupPr>
                            <m:ctrlPr>
                              <a:rPr lang="en-US" sz="2000" i="1">
                                <a:solidFill>
                                  <a:schemeClr val="accent1">
                                    <a:lumMod val="50000"/>
                                  </a:schemeClr>
                                </a:solidFill>
                                <a:latin typeface="Cambria Math"/>
                                <a:ea typeface="Cambria Math"/>
                              </a:rPr>
                            </m:ctrlPr>
                          </m:sSupPr>
                          <m:e>
                            <m:r>
                              <a:rPr lang="en-US" sz="2000" i="1">
                                <a:solidFill>
                                  <a:schemeClr val="accent1">
                                    <a:lumMod val="50000"/>
                                  </a:schemeClr>
                                </a:solidFill>
                                <a:latin typeface="Cambria Math"/>
                                <a:ea typeface="Cambria Math"/>
                              </a:rPr>
                              <m:t>𝑒</m:t>
                            </m:r>
                          </m:e>
                          <m:sup>
                            <m:r>
                              <a:rPr lang="en-US" sz="2000" i="1">
                                <a:solidFill>
                                  <a:schemeClr val="accent1">
                                    <a:lumMod val="50000"/>
                                  </a:schemeClr>
                                </a:solidFill>
                                <a:latin typeface="Cambria Math"/>
                                <a:ea typeface="Cambria Math"/>
                              </a:rPr>
                              <m:t>2</m:t>
                            </m:r>
                          </m:sup>
                        </m:sSup>
                      </m:e>
                    </m:d>
                    <m:sSup>
                      <m:sSupPr>
                        <m:ctrlPr>
                          <a:rPr lang="en-US" sz="2000" i="1">
                            <a:solidFill>
                              <a:schemeClr val="accent1">
                                <a:lumMod val="50000"/>
                              </a:schemeClr>
                            </a:solidFill>
                            <a:latin typeface="Cambria Math"/>
                            <a:ea typeface="Cambria Math"/>
                          </a:rPr>
                        </m:ctrlPr>
                      </m:sSupPr>
                      <m:e>
                        <m:r>
                          <a:rPr lang="en-US" sz="2000" i="1">
                            <a:solidFill>
                              <a:schemeClr val="accent1">
                                <a:lumMod val="50000"/>
                              </a:schemeClr>
                            </a:solidFill>
                            <a:latin typeface="Cambria Math"/>
                            <a:ea typeface="Cambria Math"/>
                          </a:rPr>
                          <m:t>𝑋</m:t>
                        </m:r>
                      </m:e>
                      <m:sup>
                        <m:r>
                          <a:rPr lang="en-US" sz="2000" i="1">
                            <a:solidFill>
                              <a:schemeClr val="accent1">
                                <a:lumMod val="50000"/>
                              </a:schemeClr>
                            </a:solidFill>
                            <a:latin typeface="Cambria Math"/>
                            <a:ea typeface="Cambria Math"/>
                          </a:rPr>
                          <m:t>2</m:t>
                        </m:r>
                      </m:sup>
                    </m:sSup>
                    <m:r>
                      <a:rPr lang="en-US" sz="2000">
                        <a:solidFill>
                          <a:schemeClr val="accent1">
                            <a:lumMod val="50000"/>
                          </a:schemeClr>
                        </a:solidFill>
                        <a:latin typeface="Cambria Math"/>
                        <a:ea typeface="Cambria Math"/>
                      </a:rPr>
                      <m:t>+</m:t>
                    </m:r>
                    <m:sSup>
                      <m:sSupPr>
                        <m:ctrlPr>
                          <a:rPr lang="en-US" sz="2000" i="1">
                            <a:solidFill>
                              <a:schemeClr val="accent1">
                                <a:lumMod val="50000"/>
                              </a:schemeClr>
                            </a:solidFill>
                            <a:latin typeface="Cambria Math"/>
                            <a:ea typeface="Cambria Math"/>
                          </a:rPr>
                        </m:ctrlPr>
                      </m:sSupPr>
                      <m:e>
                        <m:r>
                          <a:rPr lang="en-US" sz="2000" i="1">
                            <a:solidFill>
                              <a:schemeClr val="accent1">
                                <a:lumMod val="50000"/>
                              </a:schemeClr>
                            </a:solidFill>
                            <a:latin typeface="Cambria Math"/>
                            <a:ea typeface="Cambria Math"/>
                          </a:rPr>
                          <m:t>𝑌</m:t>
                        </m:r>
                      </m:e>
                      <m:sup>
                        <m:r>
                          <a:rPr lang="en-US" sz="2000" i="1">
                            <a:solidFill>
                              <a:schemeClr val="accent1">
                                <a:lumMod val="50000"/>
                              </a:schemeClr>
                            </a:solidFill>
                            <a:latin typeface="Cambria Math"/>
                            <a:ea typeface="Cambria Math"/>
                          </a:rPr>
                          <m:t>2</m:t>
                        </m:r>
                      </m:sup>
                    </m:sSup>
                    <m:r>
                      <a:rPr lang="en-US" sz="2000" i="1">
                        <a:solidFill>
                          <a:schemeClr val="accent1">
                            <a:lumMod val="50000"/>
                          </a:schemeClr>
                        </a:solidFill>
                        <a:latin typeface="Cambria Math"/>
                        <a:ea typeface="Cambria Math"/>
                      </a:rPr>
                      <m:t>=</m:t>
                    </m:r>
                    <m:f>
                      <m:fPr>
                        <m:ctrlPr>
                          <a:rPr lang="en-US" sz="2000" i="1">
                            <a:solidFill>
                              <a:schemeClr val="accent1">
                                <a:lumMod val="50000"/>
                              </a:schemeClr>
                            </a:solidFill>
                            <a:latin typeface="Cambria Math"/>
                            <a:ea typeface="Cambria Math"/>
                          </a:rPr>
                        </m:ctrlPr>
                      </m:fPr>
                      <m:num>
                        <m:sSup>
                          <m:sSupPr>
                            <m:ctrlPr>
                              <a:rPr lang="en-US" sz="2000" i="1">
                                <a:solidFill>
                                  <a:schemeClr val="accent1">
                                    <a:lumMod val="50000"/>
                                  </a:schemeClr>
                                </a:solidFill>
                                <a:latin typeface="Cambria Math"/>
                                <a:ea typeface="Cambria Math"/>
                              </a:rPr>
                            </m:ctrlPr>
                          </m:sSupPr>
                          <m:e>
                            <m:r>
                              <a:rPr lang="en-US" sz="2000" i="1">
                                <a:solidFill>
                                  <a:schemeClr val="accent1">
                                    <a:lumMod val="50000"/>
                                  </a:schemeClr>
                                </a:solidFill>
                                <a:latin typeface="Cambria Math"/>
                                <a:ea typeface="Cambria Math"/>
                              </a:rPr>
                              <m:t>𝑝</m:t>
                            </m:r>
                          </m:e>
                          <m:sup>
                            <m:r>
                              <a:rPr lang="en-US" sz="2000" i="1">
                                <a:solidFill>
                                  <a:schemeClr val="accent1">
                                    <a:lumMod val="50000"/>
                                  </a:schemeClr>
                                </a:solidFill>
                                <a:latin typeface="Cambria Math"/>
                                <a:ea typeface="Cambria Math"/>
                              </a:rPr>
                              <m:t>2</m:t>
                            </m:r>
                          </m:sup>
                        </m:sSup>
                        <m:sSup>
                          <m:sSupPr>
                            <m:ctrlPr>
                              <a:rPr lang="en-US" sz="2000" i="1">
                                <a:solidFill>
                                  <a:schemeClr val="accent1">
                                    <a:lumMod val="50000"/>
                                  </a:schemeClr>
                                </a:solidFill>
                                <a:latin typeface="Cambria Math"/>
                                <a:ea typeface="Cambria Math"/>
                              </a:rPr>
                            </m:ctrlPr>
                          </m:sSupPr>
                          <m:e>
                            <m:r>
                              <a:rPr lang="en-US" sz="2000" i="1">
                                <a:solidFill>
                                  <a:schemeClr val="accent1">
                                    <a:lumMod val="50000"/>
                                  </a:schemeClr>
                                </a:solidFill>
                                <a:latin typeface="Cambria Math"/>
                                <a:ea typeface="Cambria Math"/>
                              </a:rPr>
                              <m:t>𝑒</m:t>
                            </m:r>
                          </m:e>
                          <m:sup>
                            <m:r>
                              <a:rPr lang="en-US" sz="2000" i="1">
                                <a:solidFill>
                                  <a:schemeClr val="accent1">
                                    <a:lumMod val="50000"/>
                                  </a:schemeClr>
                                </a:solidFill>
                                <a:latin typeface="Cambria Math"/>
                                <a:ea typeface="Cambria Math"/>
                              </a:rPr>
                              <m:t>2</m:t>
                            </m:r>
                          </m:sup>
                        </m:sSup>
                      </m:num>
                      <m:den>
                        <m:r>
                          <a:rPr lang="en-US" sz="2000" i="1">
                            <a:solidFill>
                              <a:schemeClr val="accent1">
                                <a:lumMod val="50000"/>
                              </a:schemeClr>
                            </a:solidFill>
                            <a:latin typeface="Cambria Math"/>
                            <a:ea typeface="Cambria Math"/>
                          </a:rPr>
                          <m:t>1−</m:t>
                        </m:r>
                        <m:sSup>
                          <m:sSupPr>
                            <m:ctrlPr>
                              <a:rPr lang="en-US" sz="2000" i="1">
                                <a:solidFill>
                                  <a:schemeClr val="accent1">
                                    <a:lumMod val="50000"/>
                                  </a:schemeClr>
                                </a:solidFill>
                                <a:latin typeface="Cambria Math"/>
                                <a:ea typeface="Cambria Math"/>
                              </a:rPr>
                            </m:ctrlPr>
                          </m:sSupPr>
                          <m:e>
                            <m:r>
                              <a:rPr lang="en-US" sz="2000" i="1">
                                <a:solidFill>
                                  <a:schemeClr val="accent1">
                                    <a:lumMod val="50000"/>
                                  </a:schemeClr>
                                </a:solidFill>
                                <a:latin typeface="Cambria Math"/>
                                <a:ea typeface="Cambria Math"/>
                              </a:rPr>
                              <m:t>𝑒</m:t>
                            </m:r>
                          </m:e>
                          <m:sup>
                            <m:r>
                              <a:rPr lang="en-US" sz="2000" i="1">
                                <a:solidFill>
                                  <a:schemeClr val="accent1">
                                    <a:lumMod val="50000"/>
                                  </a:schemeClr>
                                </a:solidFill>
                                <a:latin typeface="Cambria Math"/>
                                <a:ea typeface="Cambria Math"/>
                              </a:rPr>
                              <m:t>2</m:t>
                            </m:r>
                          </m:sup>
                        </m:sSup>
                      </m:den>
                    </m:f>
                    <m:r>
                      <a:rPr lang="en-US" sz="2000" i="1">
                        <a:solidFill>
                          <a:schemeClr val="accent1">
                            <a:lumMod val="50000"/>
                          </a:schemeClr>
                        </a:solidFill>
                        <a:latin typeface="Cambria Math"/>
                        <a:ea typeface="Cambria Math"/>
                      </a:rPr>
                      <m:t> </m:t>
                    </m:r>
                  </m:oMath>
                </a14:m>
                <a:r>
                  <a:rPr lang="en-US" sz="2000" dirty="0">
                    <a:solidFill>
                      <a:schemeClr val="accent1">
                        <a:lumMod val="50000"/>
                      </a:schemeClr>
                    </a:solidFill>
                  </a:rPr>
                  <a:t>     </a:t>
                </a:r>
                <a:r>
                  <a:rPr lang="en-US" sz="2000" dirty="0" err="1">
                    <a:solidFill>
                      <a:schemeClr val="accent1">
                        <a:lumMod val="50000"/>
                      </a:schemeClr>
                    </a:solidFill>
                  </a:rPr>
                  <a:t>yoki</a:t>
                </a:r>
                <a:r>
                  <a:rPr lang="en-US" sz="2000" dirty="0">
                    <a:solidFill>
                      <a:schemeClr val="accent1">
                        <a:lumMod val="50000"/>
                      </a:schemeClr>
                    </a:solidFill>
                  </a:rPr>
                  <a:t>    </a:t>
                </a:r>
                <a14:m>
                  <m:oMath xmlns:m="http://schemas.openxmlformats.org/officeDocument/2006/math">
                    <m:f>
                      <m:fPr>
                        <m:ctrlPr>
                          <a:rPr lang="en-US" sz="2400" i="1">
                            <a:solidFill>
                              <a:schemeClr val="accent1">
                                <a:lumMod val="50000"/>
                              </a:schemeClr>
                            </a:solidFill>
                            <a:latin typeface="Cambria Math"/>
                          </a:rPr>
                        </m:ctrlPr>
                      </m:fPr>
                      <m:num>
                        <m:sSup>
                          <m:sSupPr>
                            <m:ctrlPr>
                              <a:rPr lang="en-US" sz="2400" i="1">
                                <a:solidFill>
                                  <a:schemeClr val="accent1">
                                    <a:lumMod val="50000"/>
                                  </a:schemeClr>
                                </a:solidFill>
                                <a:latin typeface="Cambria Math"/>
                              </a:rPr>
                            </m:ctrlPr>
                          </m:sSupPr>
                          <m:e>
                            <m:r>
                              <a:rPr lang="en-US" sz="2400" i="1">
                                <a:solidFill>
                                  <a:schemeClr val="accent1">
                                    <a:lumMod val="50000"/>
                                  </a:schemeClr>
                                </a:solidFill>
                                <a:latin typeface="Cambria Math"/>
                              </a:rPr>
                              <m:t>𝑋</m:t>
                            </m:r>
                          </m:e>
                          <m:sup>
                            <m:r>
                              <a:rPr lang="en-US" sz="2400" i="1">
                                <a:solidFill>
                                  <a:schemeClr val="accent1">
                                    <a:lumMod val="50000"/>
                                  </a:schemeClr>
                                </a:solidFill>
                                <a:latin typeface="Cambria Math"/>
                              </a:rPr>
                              <m:t>2</m:t>
                            </m:r>
                          </m:sup>
                        </m:sSup>
                      </m:num>
                      <m:den>
                        <m:f>
                          <m:fPr>
                            <m:ctrlPr>
                              <a:rPr lang="en-US" sz="2400" i="1">
                                <a:solidFill>
                                  <a:schemeClr val="accent1">
                                    <a:lumMod val="50000"/>
                                  </a:schemeClr>
                                </a:solidFill>
                                <a:latin typeface="Cambria Math"/>
                                <a:ea typeface="Cambria Math"/>
                              </a:rPr>
                            </m:ctrlPr>
                          </m:fPr>
                          <m:num>
                            <m:sSup>
                              <m:sSupPr>
                                <m:ctrlPr>
                                  <a:rPr lang="en-US" sz="2400" i="1">
                                    <a:solidFill>
                                      <a:schemeClr val="accent1">
                                        <a:lumMod val="50000"/>
                                      </a:schemeClr>
                                    </a:solidFill>
                                    <a:latin typeface="Cambria Math"/>
                                    <a:ea typeface="Cambria Math"/>
                                  </a:rPr>
                                </m:ctrlPr>
                              </m:sSupPr>
                              <m:e>
                                <m:r>
                                  <a:rPr lang="en-US" sz="2400" i="1">
                                    <a:solidFill>
                                      <a:schemeClr val="accent1">
                                        <a:lumMod val="50000"/>
                                      </a:schemeClr>
                                    </a:solidFill>
                                    <a:latin typeface="Cambria Math"/>
                                    <a:ea typeface="Cambria Math"/>
                                  </a:rPr>
                                  <m:t>𝑝</m:t>
                                </m:r>
                              </m:e>
                              <m:sup>
                                <m:r>
                                  <a:rPr lang="en-US" sz="2400" i="1">
                                    <a:solidFill>
                                      <a:schemeClr val="accent1">
                                        <a:lumMod val="50000"/>
                                      </a:schemeClr>
                                    </a:solidFill>
                                    <a:latin typeface="Cambria Math"/>
                                    <a:ea typeface="Cambria Math"/>
                                  </a:rPr>
                                  <m:t>2</m:t>
                                </m:r>
                              </m:sup>
                            </m:sSup>
                            <m:sSup>
                              <m:sSupPr>
                                <m:ctrlPr>
                                  <a:rPr lang="en-US" sz="2400" i="1">
                                    <a:solidFill>
                                      <a:schemeClr val="accent1">
                                        <a:lumMod val="50000"/>
                                      </a:schemeClr>
                                    </a:solidFill>
                                    <a:latin typeface="Cambria Math"/>
                                    <a:ea typeface="Cambria Math"/>
                                  </a:rPr>
                                </m:ctrlPr>
                              </m:sSupPr>
                              <m:e>
                                <m:r>
                                  <a:rPr lang="en-US" sz="2400" i="1">
                                    <a:solidFill>
                                      <a:schemeClr val="accent1">
                                        <a:lumMod val="50000"/>
                                      </a:schemeClr>
                                    </a:solidFill>
                                    <a:latin typeface="Cambria Math"/>
                                    <a:ea typeface="Cambria Math"/>
                                  </a:rPr>
                                  <m:t>𝑒</m:t>
                                </m:r>
                              </m:e>
                              <m:sup>
                                <m:r>
                                  <a:rPr lang="en-US" sz="2400" i="1">
                                    <a:solidFill>
                                      <a:schemeClr val="accent1">
                                        <a:lumMod val="50000"/>
                                      </a:schemeClr>
                                    </a:solidFill>
                                    <a:latin typeface="Cambria Math"/>
                                    <a:ea typeface="Cambria Math"/>
                                  </a:rPr>
                                  <m:t>2</m:t>
                                </m:r>
                              </m:sup>
                            </m:sSup>
                          </m:num>
                          <m:den>
                            <m:sSup>
                              <m:sSupPr>
                                <m:ctrlPr>
                                  <a:rPr lang="en-US" sz="2400" i="1">
                                    <a:solidFill>
                                      <a:schemeClr val="accent1">
                                        <a:lumMod val="50000"/>
                                      </a:schemeClr>
                                    </a:solidFill>
                                    <a:latin typeface="Cambria Math"/>
                                    <a:ea typeface="Cambria Math"/>
                                  </a:rPr>
                                </m:ctrlPr>
                              </m:sSupPr>
                              <m:e>
                                <m:d>
                                  <m:dPr>
                                    <m:ctrlPr>
                                      <a:rPr lang="en-US" sz="2400" i="1">
                                        <a:solidFill>
                                          <a:schemeClr val="accent1">
                                            <a:lumMod val="50000"/>
                                          </a:schemeClr>
                                        </a:solidFill>
                                        <a:latin typeface="Cambria Math"/>
                                        <a:ea typeface="Cambria Math"/>
                                      </a:rPr>
                                    </m:ctrlPr>
                                  </m:dPr>
                                  <m:e>
                                    <m:r>
                                      <a:rPr lang="en-US" sz="2400" i="1">
                                        <a:solidFill>
                                          <a:schemeClr val="accent1">
                                            <a:lumMod val="50000"/>
                                          </a:schemeClr>
                                        </a:solidFill>
                                        <a:latin typeface="Cambria Math"/>
                                        <a:ea typeface="Cambria Math"/>
                                      </a:rPr>
                                      <m:t>1−</m:t>
                                    </m:r>
                                    <m:sSup>
                                      <m:sSupPr>
                                        <m:ctrlPr>
                                          <a:rPr lang="en-US" sz="2400" i="1">
                                            <a:solidFill>
                                              <a:schemeClr val="accent1">
                                                <a:lumMod val="50000"/>
                                              </a:schemeClr>
                                            </a:solidFill>
                                            <a:latin typeface="Cambria Math"/>
                                            <a:ea typeface="Cambria Math"/>
                                          </a:rPr>
                                        </m:ctrlPr>
                                      </m:sSupPr>
                                      <m:e>
                                        <m:r>
                                          <a:rPr lang="en-US" sz="2400" i="1">
                                            <a:solidFill>
                                              <a:schemeClr val="accent1">
                                                <a:lumMod val="50000"/>
                                              </a:schemeClr>
                                            </a:solidFill>
                                            <a:latin typeface="Cambria Math"/>
                                            <a:ea typeface="Cambria Math"/>
                                          </a:rPr>
                                          <m:t>𝑒</m:t>
                                        </m:r>
                                      </m:e>
                                      <m:sup>
                                        <m:r>
                                          <a:rPr lang="en-US" sz="2400" i="1">
                                            <a:solidFill>
                                              <a:schemeClr val="accent1">
                                                <a:lumMod val="50000"/>
                                              </a:schemeClr>
                                            </a:solidFill>
                                            <a:latin typeface="Cambria Math"/>
                                            <a:ea typeface="Cambria Math"/>
                                          </a:rPr>
                                          <m:t>2</m:t>
                                        </m:r>
                                      </m:sup>
                                    </m:sSup>
                                  </m:e>
                                </m:d>
                              </m:e>
                              <m:sup>
                                <m:r>
                                  <a:rPr lang="en-US" sz="2400" i="1">
                                    <a:solidFill>
                                      <a:schemeClr val="accent1">
                                        <a:lumMod val="50000"/>
                                      </a:schemeClr>
                                    </a:solidFill>
                                    <a:latin typeface="Cambria Math"/>
                                    <a:ea typeface="Cambria Math"/>
                                  </a:rPr>
                                  <m:t>2</m:t>
                                </m:r>
                              </m:sup>
                            </m:sSup>
                          </m:den>
                        </m:f>
                        <m:r>
                          <a:rPr lang="en-US" sz="2400" i="1">
                            <a:solidFill>
                              <a:schemeClr val="accent1">
                                <a:lumMod val="50000"/>
                              </a:schemeClr>
                            </a:solidFill>
                            <a:latin typeface="Cambria Math"/>
                            <a:ea typeface="Cambria Math"/>
                          </a:rPr>
                          <m:t>.</m:t>
                        </m:r>
                        <m:r>
                          <m:rPr>
                            <m:nor/>
                          </m:rPr>
                          <a:rPr lang="en-US" sz="2400" dirty="0">
                            <a:solidFill>
                              <a:schemeClr val="accent1">
                                <a:lumMod val="50000"/>
                              </a:schemeClr>
                            </a:solidFill>
                          </a:rPr>
                          <m:t> </m:t>
                        </m:r>
                      </m:den>
                    </m:f>
                    <m:r>
                      <a:rPr lang="en-US" sz="2400" i="1">
                        <a:solidFill>
                          <a:schemeClr val="accent1">
                            <a:lumMod val="50000"/>
                          </a:schemeClr>
                        </a:solidFill>
                        <a:latin typeface="Cambria Math"/>
                      </a:rPr>
                      <m:t>+</m:t>
                    </m:r>
                    <m:f>
                      <m:fPr>
                        <m:ctrlPr>
                          <a:rPr lang="en-US" sz="2400" i="1">
                            <a:solidFill>
                              <a:schemeClr val="accent1">
                                <a:lumMod val="50000"/>
                              </a:schemeClr>
                            </a:solidFill>
                            <a:latin typeface="Cambria Math"/>
                          </a:rPr>
                        </m:ctrlPr>
                      </m:fPr>
                      <m:num>
                        <m:sSup>
                          <m:sSupPr>
                            <m:ctrlPr>
                              <a:rPr lang="en-US" sz="2400" i="1">
                                <a:solidFill>
                                  <a:schemeClr val="accent1">
                                    <a:lumMod val="50000"/>
                                  </a:schemeClr>
                                </a:solidFill>
                                <a:latin typeface="Cambria Math"/>
                              </a:rPr>
                            </m:ctrlPr>
                          </m:sSupPr>
                          <m:e>
                            <m:r>
                              <a:rPr lang="en-US" sz="2400" i="1">
                                <a:solidFill>
                                  <a:schemeClr val="accent1">
                                    <a:lumMod val="50000"/>
                                  </a:schemeClr>
                                </a:solidFill>
                                <a:latin typeface="Cambria Math"/>
                              </a:rPr>
                              <m:t>𝑌</m:t>
                            </m:r>
                          </m:e>
                          <m:sup>
                            <m:r>
                              <a:rPr lang="en-US" sz="2400" i="1">
                                <a:solidFill>
                                  <a:schemeClr val="accent1">
                                    <a:lumMod val="50000"/>
                                  </a:schemeClr>
                                </a:solidFill>
                                <a:latin typeface="Cambria Math"/>
                              </a:rPr>
                              <m:t>2</m:t>
                            </m:r>
                          </m:sup>
                        </m:sSup>
                      </m:num>
                      <m:den>
                        <m:f>
                          <m:fPr>
                            <m:ctrlPr>
                              <a:rPr lang="en-US" sz="2400" i="1">
                                <a:solidFill>
                                  <a:schemeClr val="accent1">
                                    <a:lumMod val="50000"/>
                                  </a:schemeClr>
                                </a:solidFill>
                                <a:latin typeface="Cambria Math"/>
                                <a:ea typeface="Cambria Math"/>
                              </a:rPr>
                            </m:ctrlPr>
                          </m:fPr>
                          <m:num>
                            <m:sSup>
                              <m:sSupPr>
                                <m:ctrlPr>
                                  <a:rPr lang="en-US" sz="2400" i="1">
                                    <a:solidFill>
                                      <a:schemeClr val="accent1">
                                        <a:lumMod val="50000"/>
                                      </a:schemeClr>
                                    </a:solidFill>
                                    <a:latin typeface="Cambria Math"/>
                                    <a:ea typeface="Cambria Math"/>
                                  </a:rPr>
                                </m:ctrlPr>
                              </m:sSupPr>
                              <m:e>
                                <m:r>
                                  <a:rPr lang="en-US" sz="2400" i="1">
                                    <a:solidFill>
                                      <a:schemeClr val="accent1">
                                        <a:lumMod val="50000"/>
                                      </a:schemeClr>
                                    </a:solidFill>
                                    <a:latin typeface="Cambria Math"/>
                                    <a:ea typeface="Cambria Math"/>
                                  </a:rPr>
                                  <m:t>𝑝</m:t>
                                </m:r>
                              </m:e>
                              <m:sup>
                                <m:r>
                                  <a:rPr lang="en-US" sz="2400" i="1">
                                    <a:solidFill>
                                      <a:schemeClr val="accent1">
                                        <a:lumMod val="50000"/>
                                      </a:schemeClr>
                                    </a:solidFill>
                                    <a:latin typeface="Cambria Math"/>
                                    <a:ea typeface="Cambria Math"/>
                                  </a:rPr>
                                  <m:t>2</m:t>
                                </m:r>
                              </m:sup>
                            </m:sSup>
                            <m:sSup>
                              <m:sSupPr>
                                <m:ctrlPr>
                                  <a:rPr lang="en-US" sz="2400" i="1">
                                    <a:solidFill>
                                      <a:schemeClr val="accent1">
                                        <a:lumMod val="50000"/>
                                      </a:schemeClr>
                                    </a:solidFill>
                                    <a:latin typeface="Cambria Math"/>
                                    <a:ea typeface="Cambria Math"/>
                                  </a:rPr>
                                </m:ctrlPr>
                              </m:sSupPr>
                              <m:e>
                                <m:r>
                                  <a:rPr lang="en-US" sz="2400" i="1">
                                    <a:solidFill>
                                      <a:schemeClr val="accent1">
                                        <a:lumMod val="50000"/>
                                      </a:schemeClr>
                                    </a:solidFill>
                                    <a:latin typeface="Cambria Math"/>
                                    <a:ea typeface="Cambria Math"/>
                                  </a:rPr>
                                  <m:t>𝑒</m:t>
                                </m:r>
                              </m:e>
                              <m:sup>
                                <m:r>
                                  <a:rPr lang="en-US" sz="2400" i="1">
                                    <a:solidFill>
                                      <a:schemeClr val="accent1">
                                        <a:lumMod val="50000"/>
                                      </a:schemeClr>
                                    </a:solidFill>
                                    <a:latin typeface="Cambria Math"/>
                                    <a:ea typeface="Cambria Math"/>
                                  </a:rPr>
                                  <m:t>2</m:t>
                                </m:r>
                              </m:sup>
                            </m:sSup>
                          </m:num>
                          <m:den>
                            <m:r>
                              <a:rPr lang="en-US" sz="2400" i="1">
                                <a:solidFill>
                                  <a:schemeClr val="accent1">
                                    <a:lumMod val="50000"/>
                                  </a:schemeClr>
                                </a:solidFill>
                                <a:latin typeface="Cambria Math"/>
                                <a:ea typeface="Cambria Math"/>
                              </a:rPr>
                              <m:t>1−</m:t>
                            </m:r>
                            <m:sSup>
                              <m:sSupPr>
                                <m:ctrlPr>
                                  <a:rPr lang="en-US" sz="2400" i="1">
                                    <a:solidFill>
                                      <a:schemeClr val="accent1">
                                        <a:lumMod val="50000"/>
                                      </a:schemeClr>
                                    </a:solidFill>
                                    <a:latin typeface="Cambria Math"/>
                                    <a:ea typeface="Cambria Math"/>
                                  </a:rPr>
                                </m:ctrlPr>
                              </m:sSupPr>
                              <m:e>
                                <m:r>
                                  <a:rPr lang="en-US" sz="2400" i="1">
                                    <a:solidFill>
                                      <a:schemeClr val="accent1">
                                        <a:lumMod val="50000"/>
                                      </a:schemeClr>
                                    </a:solidFill>
                                    <a:latin typeface="Cambria Math"/>
                                    <a:ea typeface="Cambria Math"/>
                                  </a:rPr>
                                  <m:t>𝑒</m:t>
                                </m:r>
                              </m:e>
                              <m:sup>
                                <m:r>
                                  <a:rPr lang="en-US" sz="2400" i="1">
                                    <a:solidFill>
                                      <a:schemeClr val="accent1">
                                        <a:lumMod val="50000"/>
                                      </a:schemeClr>
                                    </a:solidFill>
                                    <a:latin typeface="Cambria Math"/>
                                    <a:ea typeface="Cambria Math"/>
                                  </a:rPr>
                                  <m:t>2</m:t>
                                </m:r>
                              </m:sup>
                            </m:sSup>
                          </m:den>
                        </m:f>
                      </m:den>
                    </m:f>
                    <m:r>
                      <a:rPr lang="en-US" sz="2400" i="1">
                        <a:solidFill>
                          <a:schemeClr val="accent1">
                            <a:lumMod val="50000"/>
                          </a:schemeClr>
                        </a:solidFill>
                        <a:latin typeface="Cambria Math"/>
                      </a:rPr>
                      <m:t>=1</m:t>
                    </m:r>
                    <m:r>
                      <a:rPr lang="en-US" sz="2400" b="0" i="0" smtClean="0">
                        <a:solidFill>
                          <a:schemeClr val="accent1">
                            <a:lumMod val="50000"/>
                          </a:schemeClr>
                        </a:solidFill>
                        <a:latin typeface="Cambria Math"/>
                      </a:rPr>
                      <m:t>    </m:t>
                    </m:r>
                  </m:oMath>
                </a14:m>
                <a:r>
                  <a:rPr lang="en-US" sz="2000" dirty="0" smtClean="0">
                    <a:solidFill>
                      <a:schemeClr val="accent1">
                        <a:lumMod val="50000"/>
                      </a:schemeClr>
                    </a:solidFill>
                  </a:rPr>
                  <a:t>(</a:t>
                </a:r>
                <a:r>
                  <a:rPr lang="en-US" sz="2000" dirty="0">
                    <a:solidFill>
                      <a:schemeClr val="accent1">
                        <a:lumMod val="50000"/>
                      </a:schemeClr>
                    </a:solidFill>
                  </a:rPr>
                  <a:t>2.6</a:t>
                </a:r>
                <a:r>
                  <a:rPr lang="en-US" sz="2000" dirty="0" smtClean="0"/>
                  <a:t>)</a:t>
                </a:r>
                <a:r>
                  <a:rPr lang="en-US" sz="2000" dirty="0"/>
                  <a:t/>
                </a:r>
                <a:br>
                  <a:rPr lang="en-US" sz="2000" dirty="0"/>
                </a:br>
                <a:endParaRPr lang="ru-RU" sz="2000" dirty="0"/>
              </a:p>
            </p:txBody>
          </p:sp>
        </mc:Choice>
        <mc:Fallback>
          <p:sp>
            <p:nvSpPr>
              <p:cNvPr id="2" name="Заголовок 1"/>
              <p:cNvSpPr>
                <a:spLocks noGrp="1" noRot="1" noChangeAspect="1" noMove="1" noResize="1" noEditPoints="1" noAdjustHandles="1" noChangeArrowheads="1" noChangeShapeType="1" noTextEdit="1"/>
              </p:cNvSpPr>
              <p:nvPr>
                <p:ph type="title"/>
              </p:nvPr>
            </p:nvSpPr>
            <p:spPr>
              <a:xfrm>
                <a:off x="683568" y="908720"/>
                <a:ext cx="7704856" cy="5472608"/>
              </a:xfrm>
              <a:blipFill rotWithShape="1">
                <a:blip r:embed="rId2"/>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xmlns="" val="515807882"/>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Заголовок 1"/>
              <p:cNvSpPr>
                <a:spLocks noGrp="1"/>
              </p:cNvSpPr>
              <p:nvPr>
                <p:ph type="title"/>
              </p:nvPr>
            </p:nvSpPr>
            <p:spPr>
              <a:xfrm>
                <a:off x="1043490" y="1027664"/>
                <a:ext cx="7024744" cy="5281656"/>
              </a:xfrm>
            </p:spPr>
            <p:txBody>
              <a:bodyPr>
                <a:normAutofit fontScale="90000"/>
              </a:bodyPr>
              <a:lstStyle/>
              <a:p>
                <a:pPr/>
                <a14:m>
                  <m:oMath xmlns:m="http://schemas.openxmlformats.org/officeDocument/2006/math">
                    <m:r>
                      <a:rPr lang="en-US" sz="2000" i="1" smtClean="0">
                        <a:solidFill>
                          <a:schemeClr val="accent1">
                            <a:lumMod val="50000"/>
                          </a:schemeClr>
                        </a:solidFill>
                        <a:latin typeface="Cambria Math"/>
                      </a:rPr>
                      <m:t>𝑒</m:t>
                    </m:r>
                    <m:r>
                      <a:rPr lang="en-US" sz="2000" i="1">
                        <a:solidFill>
                          <a:schemeClr val="accent1">
                            <a:lumMod val="50000"/>
                          </a:schemeClr>
                        </a:solidFill>
                        <a:latin typeface="Cambria Math"/>
                        <a:ea typeface="Cambria Math"/>
                      </a:rPr>
                      <m:t>&gt;1</m:t>
                    </m:r>
                  </m:oMath>
                </a14:m>
                <a:r>
                  <a:rPr lang="en-US" sz="2000" dirty="0">
                    <a:solidFill>
                      <a:schemeClr val="accent1">
                        <a:lumMod val="50000"/>
                      </a:schemeClr>
                    </a:solidFill>
                  </a:rPr>
                  <a:t>   </a:t>
                </a:r>
                <a:r>
                  <a:rPr lang="en-US" sz="2000" dirty="0" err="1">
                    <a:solidFill>
                      <a:schemeClr val="accent1">
                        <a:lumMod val="50000"/>
                      </a:schemeClr>
                    </a:solidFill>
                  </a:rPr>
                  <a:t>bo`lganda</a:t>
                </a:r>
                <a:r>
                  <a:rPr lang="en-US" sz="2000" dirty="0">
                    <a:solidFill>
                      <a:schemeClr val="accent1">
                        <a:lumMod val="50000"/>
                      </a:schemeClr>
                    </a:solidFill>
                  </a:rPr>
                  <a:t>   </a:t>
                </a:r>
                <a14:m>
                  <m:oMath xmlns:m="http://schemas.openxmlformats.org/officeDocument/2006/math">
                    <m:r>
                      <a:rPr lang="en-US" sz="2000" i="1">
                        <a:solidFill>
                          <a:schemeClr val="accent1">
                            <a:lumMod val="50000"/>
                          </a:schemeClr>
                        </a:solidFill>
                        <a:latin typeface="Cambria Math"/>
                      </a:rPr>
                      <m:t>1−</m:t>
                    </m:r>
                    <m:sSup>
                      <m:sSupPr>
                        <m:ctrlPr>
                          <a:rPr lang="en-US" sz="2000" i="1">
                            <a:solidFill>
                              <a:schemeClr val="accent1">
                                <a:lumMod val="50000"/>
                              </a:schemeClr>
                            </a:solidFill>
                            <a:latin typeface="Cambria Math"/>
                          </a:rPr>
                        </m:ctrlPr>
                      </m:sSupPr>
                      <m:e>
                        <m:r>
                          <a:rPr lang="en-US" sz="2000" i="1">
                            <a:solidFill>
                              <a:schemeClr val="accent1">
                                <a:lumMod val="50000"/>
                              </a:schemeClr>
                            </a:solidFill>
                            <a:latin typeface="Cambria Math"/>
                          </a:rPr>
                          <m:t>𝑒</m:t>
                        </m:r>
                      </m:e>
                      <m:sup>
                        <m:r>
                          <a:rPr lang="en-US" sz="2000" i="1">
                            <a:solidFill>
                              <a:schemeClr val="accent1">
                                <a:lumMod val="50000"/>
                              </a:schemeClr>
                            </a:solidFill>
                            <a:latin typeface="Cambria Math"/>
                          </a:rPr>
                          <m:t>2</m:t>
                        </m:r>
                      </m:sup>
                    </m:sSup>
                    <m:r>
                      <a:rPr lang="en-US" sz="2000" i="1">
                        <a:solidFill>
                          <a:schemeClr val="accent1">
                            <a:lumMod val="50000"/>
                          </a:schemeClr>
                        </a:solidFill>
                        <a:latin typeface="Cambria Math"/>
                        <a:ea typeface="Cambria Math"/>
                      </a:rPr>
                      <m:t>&lt;0</m:t>
                    </m:r>
                  </m:oMath>
                </a14:m>
                <a:r>
                  <a:rPr lang="en-US" sz="2000" dirty="0">
                    <a:solidFill>
                      <a:schemeClr val="accent1">
                        <a:lumMod val="50000"/>
                      </a:schemeClr>
                    </a:solidFill>
                  </a:rPr>
                  <a:t>  </a:t>
                </a:r>
                <a:r>
                  <a:rPr lang="en-US" sz="2000" dirty="0" err="1">
                    <a:solidFill>
                      <a:schemeClr val="accent1">
                        <a:lumMod val="50000"/>
                      </a:schemeClr>
                    </a:solidFill>
                  </a:rPr>
                  <a:t>bo`lib</a:t>
                </a:r>
                <a:r>
                  <a:rPr lang="en-US" sz="2000" dirty="0">
                    <a:solidFill>
                      <a:schemeClr val="accent1">
                        <a:lumMod val="50000"/>
                      </a:schemeClr>
                    </a:solidFill>
                  </a:rPr>
                  <a:t>,  (2.6)  </a:t>
                </a:r>
                <a:r>
                  <a:rPr lang="en-US" sz="2000" dirty="0" err="1">
                    <a:solidFill>
                      <a:schemeClr val="accent1">
                        <a:lumMod val="50000"/>
                      </a:schemeClr>
                    </a:solidFill>
                  </a:rPr>
                  <a:t>tenglama</a:t>
                </a:r>
                <a:r>
                  <a:rPr lang="en-US" sz="2000" dirty="0">
                    <a:solidFill>
                      <a:schemeClr val="accent1">
                        <a:lumMod val="50000"/>
                      </a:schemeClr>
                    </a:solidFill>
                  </a:rPr>
                  <a:t/>
                </a:r>
                <a:br>
                  <a:rPr lang="en-US" sz="2000" dirty="0">
                    <a:solidFill>
                      <a:schemeClr val="accent1">
                        <a:lumMod val="50000"/>
                      </a:schemeClr>
                    </a:solidFill>
                  </a:rPr>
                </a:br>
                <a14:m>
                  <m:oMathPara xmlns:m="http://schemas.openxmlformats.org/officeDocument/2006/math">
                    <m:oMathParaPr>
                      <m:jc m:val="centerGroup"/>
                    </m:oMathParaPr>
                    <m:oMath xmlns:m="http://schemas.openxmlformats.org/officeDocument/2006/math">
                      <m:f>
                        <m:fPr>
                          <m:ctrlPr>
                            <a:rPr lang="ru-RU" sz="2000" i="1">
                              <a:solidFill>
                                <a:schemeClr val="accent1">
                                  <a:lumMod val="50000"/>
                                </a:schemeClr>
                              </a:solidFill>
                              <a:latin typeface="Cambria Math"/>
                            </a:rPr>
                          </m:ctrlPr>
                        </m:fPr>
                        <m:num>
                          <m:sSup>
                            <m:sSupPr>
                              <m:ctrlPr>
                                <a:rPr lang="ru-RU" sz="2000" i="1">
                                  <a:solidFill>
                                    <a:schemeClr val="accent1">
                                      <a:lumMod val="50000"/>
                                    </a:schemeClr>
                                  </a:solidFill>
                                  <a:latin typeface="Cambria Math"/>
                                </a:rPr>
                              </m:ctrlPr>
                            </m:sSupPr>
                            <m:e>
                              <m:r>
                                <a:rPr lang="en-US" sz="2000" i="1">
                                  <a:solidFill>
                                    <a:schemeClr val="accent1">
                                      <a:lumMod val="50000"/>
                                    </a:schemeClr>
                                  </a:solidFill>
                                  <a:latin typeface="Cambria Math"/>
                                </a:rPr>
                                <m:t>𝑋</m:t>
                              </m:r>
                            </m:e>
                            <m:sup>
                              <m:r>
                                <a:rPr lang="en-US" sz="2000" i="1">
                                  <a:solidFill>
                                    <a:schemeClr val="accent1">
                                      <a:lumMod val="50000"/>
                                    </a:schemeClr>
                                  </a:solidFill>
                                  <a:latin typeface="Cambria Math"/>
                                </a:rPr>
                                <m:t>2</m:t>
                              </m:r>
                            </m:sup>
                          </m:sSup>
                        </m:num>
                        <m:den>
                          <m:sSup>
                            <m:sSupPr>
                              <m:ctrlPr>
                                <a:rPr lang="ru-RU" sz="2000" i="1">
                                  <a:solidFill>
                                    <a:schemeClr val="accent1">
                                      <a:lumMod val="50000"/>
                                    </a:schemeClr>
                                  </a:solidFill>
                                  <a:latin typeface="Cambria Math"/>
                                </a:rPr>
                              </m:ctrlPr>
                            </m:sSupPr>
                            <m:e>
                              <m:r>
                                <a:rPr lang="en-US" sz="2000" i="1">
                                  <a:solidFill>
                                    <a:schemeClr val="accent1">
                                      <a:lumMod val="50000"/>
                                    </a:schemeClr>
                                  </a:solidFill>
                                  <a:latin typeface="Cambria Math"/>
                                </a:rPr>
                                <m:t>𝑎</m:t>
                              </m:r>
                            </m:e>
                            <m:sup>
                              <m:r>
                                <a:rPr lang="en-US" sz="2000" i="1">
                                  <a:solidFill>
                                    <a:schemeClr val="accent1">
                                      <a:lumMod val="50000"/>
                                    </a:schemeClr>
                                  </a:solidFill>
                                  <a:latin typeface="Cambria Math"/>
                                </a:rPr>
                                <m:t>2</m:t>
                              </m:r>
                            </m:sup>
                          </m:sSup>
                        </m:den>
                      </m:f>
                      <m:r>
                        <a:rPr lang="en-US" sz="2000" i="1">
                          <a:solidFill>
                            <a:schemeClr val="accent1">
                              <a:lumMod val="50000"/>
                            </a:schemeClr>
                          </a:solidFill>
                          <a:latin typeface="Cambria Math"/>
                        </a:rPr>
                        <m:t>−</m:t>
                      </m:r>
                      <m:f>
                        <m:fPr>
                          <m:ctrlPr>
                            <a:rPr lang="en-US" sz="2000" i="1">
                              <a:solidFill>
                                <a:schemeClr val="accent1">
                                  <a:lumMod val="50000"/>
                                </a:schemeClr>
                              </a:solidFill>
                              <a:latin typeface="Cambria Math"/>
                            </a:rPr>
                          </m:ctrlPr>
                        </m:fPr>
                        <m:num>
                          <m:sSup>
                            <m:sSupPr>
                              <m:ctrlPr>
                                <a:rPr lang="en-US" sz="2000" i="1">
                                  <a:solidFill>
                                    <a:schemeClr val="accent1">
                                      <a:lumMod val="50000"/>
                                    </a:schemeClr>
                                  </a:solidFill>
                                  <a:latin typeface="Cambria Math"/>
                                </a:rPr>
                              </m:ctrlPr>
                            </m:sSupPr>
                            <m:e>
                              <m:r>
                                <a:rPr lang="en-US" sz="2000" i="1">
                                  <a:solidFill>
                                    <a:schemeClr val="accent1">
                                      <a:lumMod val="50000"/>
                                    </a:schemeClr>
                                  </a:solidFill>
                                  <a:latin typeface="Cambria Math"/>
                                </a:rPr>
                                <m:t>𝑌</m:t>
                              </m:r>
                            </m:e>
                            <m:sup>
                              <m:r>
                                <a:rPr lang="en-US" sz="2000" i="1">
                                  <a:solidFill>
                                    <a:schemeClr val="accent1">
                                      <a:lumMod val="50000"/>
                                    </a:schemeClr>
                                  </a:solidFill>
                                  <a:latin typeface="Cambria Math"/>
                                </a:rPr>
                                <m:t>2</m:t>
                              </m:r>
                            </m:sup>
                          </m:sSup>
                        </m:num>
                        <m:den>
                          <m:sSup>
                            <m:sSupPr>
                              <m:ctrlPr>
                                <a:rPr lang="en-US" sz="2000" i="1">
                                  <a:solidFill>
                                    <a:schemeClr val="accent1">
                                      <a:lumMod val="50000"/>
                                    </a:schemeClr>
                                  </a:solidFill>
                                  <a:latin typeface="Cambria Math"/>
                                </a:rPr>
                              </m:ctrlPr>
                            </m:sSupPr>
                            <m:e>
                              <m:r>
                                <a:rPr lang="en-US" sz="2000" i="1">
                                  <a:solidFill>
                                    <a:schemeClr val="accent1">
                                      <a:lumMod val="50000"/>
                                    </a:schemeClr>
                                  </a:solidFill>
                                  <a:latin typeface="Cambria Math"/>
                                </a:rPr>
                                <m:t>𝑏</m:t>
                              </m:r>
                            </m:e>
                            <m:sup>
                              <m:r>
                                <a:rPr lang="en-US" sz="2000" i="1">
                                  <a:solidFill>
                                    <a:schemeClr val="accent1">
                                      <a:lumMod val="50000"/>
                                    </a:schemeClr>
                                  </a:solidFill>
                                  <a:latin typeface="Cambria Math"/>
                                </a:rPr>
                                <m:t>2</m:t>
                              </m:r>
                            </m:sup>
                          </m:sSup>
                        </m:den>
                      </m:f>
                      <m:r>
                        <a:rPr lang="en-US" sz="2000" i="1">
                          <a:solidFill>
                            <a:schemeClr val="accent1">
                              <a:lumMod val="50000"/>
                            </a:schemeClr>
                          </a:solidFill>
                          <a:latin typeface="Cambria Math"/>
                        </a:rPr>
                        <m:t>=1</m:t>
                      </m:r>
                    </m:oMath>
                  </m:oMathPara>
                </a14:m>
                <a:r>
                  <a:rPr lang="en-US" sz="2000" dirty="0">
                    <a:solidFill>
                      <a:schemeClr val="accent1">
                        <a:lumMod val="50000"/>
                      </a:schemeClr>
                    </a:solidFill>
                  </a:rPr>
                  <a:t/>
                </a:r>
                <a:br>
                  <a:rPr lang="en-US" sz="2000" dirty="0">
                    <a:solidFill>
                      <a:schemeClr val="accent1">
                        <a:lumMod val="50000"/>
                      </a:schemeClr>
                    </a:solidFill>
                  </a:rPr>
                </a:br>
                <a:r>
                  <a:rPr lang="en-US" sz="2000" dirty="0" err="1">
                    <a:solidFill>
                      <a:schemeClr val="accent1">
                        <a:lumMod val="50000"/>
                      </a:schemeClr>
                    </a:solidFill>
                  </a:rPr>
                  <a:t>ko`rinishni</a:t>
                </a:r>
                <a:r>
                  <a:rPr lang="en-US" sz="2000" dirty="0">
                    <a:solidFill>
                      <a:schemeClr val="accent1">
                        <a:lumMod val="50000"/>
                      </a:schemeClr>
                    </a:solidFill>
                  </a:rPr>
                  <a:t>  </a:t>
                </a:r>
                <a:r>
                  <a:rPr lang="en-US" sz="2000" dirty="0" err="1">
                    <a:solidFill>
                      <a:schemeClr val="accent1">
                        <a:lumMod val="50000"/>
                      </a:schemeClr>
                    </a:solidFill>
                  </a:rPr>
                  <a:t>oladi</a:t>
                </a:r>
                <a:r>
                  <a:rPr lang="en-US" sz="2000" dirty="0">
                    <a:solidFill>
                      <a:schemeClr val="accent1">
                        <a:lumMod val="50000"/>
                      </a:schemeClr>
                    </a:solidFill>
                  </a:rPr>
                  <a:t>,  </a:t>
                </a:r>
                <a:r>
                  <a:rPr lang="en-US" sz="2000" dirty="0" err="1">
                    <a:solidFill>
                      <a:schemeClr val="accent1">
                        <a:lumMod val="50000"/>
                      </a:schemeClr>
                    </a:solidFill>
                  </a:rPr>
                  <a:t>bunda</a:t>
                </a:r>
                <a:r>
                  <a:rPr lang="en-US" sz="2000" dirty="0">
                    <a:solidFill>
                      <a:schemeClr val="accent1">
                        <a:lumMod val="50000"/>
                      </a:schemeClr>
                    </a:solidFill>
                  </a:rPr>
                  <a:t>  </a:t>
                </a:r>
                <a14:m>
                  <m:oMath xmlns:m="http://schemas.openxmlformats.org/officeDocument/2006/math">
                    <m:sSup>
                      <m:sSupPr>
                        <m:ctrlPr>
                          <a:rPr lang="en-US" sz="2000" i="1">
                            <a:solidFill>
                              <a:schemeClr val="accent1">
                                <a:lumMod val="50000"/>
                              </a:schemeClr>
                            </a:solidFill>
                            <a:latin typeface="Cambria Math"/>
                          </a:rPr>
                        </m:ctrlPr>
                      </m:sSupPr>
                      <m:e>
                        <m:r>
                          <a:rPr lang="en-US" sz="2000" i="1">
                            <a:solidFill>
                              <a:schemeClr val="accent1">
                                <a:lumMod val="50000"/>
                              </a:schemeClr>
                            </a:solidFill>
                            <a:latin typeface="Cambria Math"/>
                          </a:rPr>
                          <m:t>𝑎</m:t>
                        </m:r>
                      </m:e>
                      <m:sup>
                        <m:r>
                          <a:rPr lang="en-US" sz="2000" i="1">
                            <a:solidFill>
                              <a:schemeClr val="accent1">
                                <a:lumMod val="50000"/>
                              </a:schemeClr>
                            </a:solidFill>
                            <a:latin typeface="Cambria Math"/>
                          </a:rPr>
                          <m:t>2</m:t>
                        </m:r>
                      </m:sup>
                    </m:sSup>
                    <m:r>
                      <a:rPr lang="en-US" sz="2000" i="1">
                        <a:solidFill>
                          <a:schemeClr val="accent1">
                            <a:lumMod val="50000"/>
                          </a:schemeClr>
                        </a:solidFill>
                        <a:latin typeface="Cambria Math"/>
                      </a:rPr>
                      <m:t>=</m:t>
                    </m:r>
                    <m:f>
                      <m:fPr>
                        <m:ctrlPr>
                          <a:rPr lang="en-US" sz="2000" i="1">
                            <a:solidFill>
                              <a:schemeClr val="accent1">
                                <a:lumMod val="50000"/>
                              </a:schemeClr>
                            </a:solidFill>
                            <a:latin typeface="Cambria Math"/>
                            <a:ea typeface="Cambria Math"/>
                          </a:rPr>
                        </m:ctrlPr>
                      </m:fPr>
                      <m:num>
                        <m:sSup>
                          <m:sSupPr>
                            <m:ctrlPr>
                              <a:rPr lang="en-US" sz="2000" i="1">
                                <a:solidFill>
                                  <a:schemeClr val="accent1">
                                    <a:lumMod val="50000"/>
                                  </a:schemeClr>
                                </a:solidFill>
                                <a:latin typeface="Cambria Math"/>
                                <a:ea typeface="Cambria Math"/>
                              </a:rPr>
                            </m:ctrlPr>
                          </m:sSupPr>
                          <m:e>
                            <m:r>
                              <a:rPr lang="en-US" sz="2000" i="1">
                                <a:solidFill>
                                  <a:schemeClr val="accent1">
                                    <a:lumMod val="50000"/>
                                  </a:schemeClr>
                                </a:solidFill>
                                <a:latin typeface="Cambria Math"/>
                                <a:ea typeface="Cambria Math"/>
                              </a:rPr>
                              <m:t>𝑝</m:t>
                            </m:r>
                          </m:e>
                          <m:sup>
                            <m:r>
                              <a:rPr lang="en-US" sz="2000" i="1">
                                <a:solidFill>
                                  <a:schemeClr val="accent1">
                                    <a:lumMod val="50000"/>
                                  </a:schemeClr>
                                </a:solidFill>
                                <a:latin typeface="Cambria Math"/>
                                <a:ea typeface="Cambria Math"/>
                              </a:rPr>
                              <m:t>2</m:t>
                            </m:r>
                          </m:sup>
                        </m:sSup>
                        <m:sSup>
                          <m:sSupPr>
                            <m:ctrlPr>
                              <a:rPr lang="en-US" sz="2000" i="1">
                                <a:solidFill>
                                  <a:schemeClr val="accent1">
                                    <a:lumMod val="50000"/>
                                  </a:schemeClr>
                                </a:solidFill>
                                <a:latin typeface="Cambria Math"/>
                                <a:ea typeface="Cambria Math"/>
                              </a:rPr>
                            </m:ctrlPr>
                          </m:sSupPr>
                          <m:e>
                            <m:r>
                              <a:rPr lang="en-US" sz="2000" i="1">
                                <a:solidFill>
                                  <a:schemeClr val="accent1">
                                    <a:lumMod val="50000"/>
                                  </a:schemeClr>
                                </a:solidFill>
                                <a:latin typeface="Cambria Math"/>
                                <a:ea typeface="Cambria Math"/>
                              </a:rPr>
                              <m:t>𝑒</m:t>
                            </m:r>
                          </m:e>
                          <m:sup>
                            <m:r>
                              <a:rPr lang="en-US" sz="2000" i="1">
                                <a:solidFill>
                                  <a:schemeClr val="accent1">
                                    <a:lumMod val="50000"/>
                                  </a:schemeClr>
                                </a:solidFill>
                                <a:latin typeface="Cambria Math"/>
                                <a:ea typeface="Cambria Math"/>
                              </a:rPr>
                              <m:t>2</m:t>
                            </m:r>
                          </m:sup>
                        </m:sSup>
                      </m:num>
                      <m:den>
                        <m:sSup>
                          <m:sSupPr>
                            <m:ctrlPr>
                              <a:rPr lang="en-US" sz="2000" i="1">
                                <a:solidFill>
                                  <a:schemeClr val="accent1">
                                    <a:lumMod val="50000"/>
                                  </a:schemeClr>
                                </a:solidFill>
                                <a:latin typeface="Cambria Math"/>
                                <a:ea typeface="Cambria Math"/>
                              </a:rPr>
                            </m:ctrlPr>
                          </m:sSupPr>
                          <m:e>
                            <m:d>
                              <m:dPr>
                                <m:ctrlPr>
                                  <a:rPr lang="en-US" sz="2000" i="1">
                                    <a:solidFill>
                                      <a:schemeClr val="accent1">
                                        <a:lumMod val="50000"/>
                                      </a:schemeClr>
                                    </a:solidFill>
                                    <a:latin typeface="Cambria Math"/>
                                    <a:ea typeface="Cambria Math"/>
                                  </a:rPr>
                                </m:ctrlPr>
                              </m:dPr>
                              <m:e>
                                <m:r>
                                  <a:rPr lang="en-US" sz="2000" i="1">
                                    <a:solidFill>
                                      <a:schemeClr val="accent1">
                                        <a:lumMod val="50000"/>
                                      </a:schemeClr>
                                    </a:solidFill>
                                    <a:latin typeface="Cambria Math"/>
                                    <a:ea typeface="Cambria Math"/>
                                  </a:rPr>
                                  <m:t>1−</m:t>
                                </m:r>
                                <m:sSup>
                                  <m:sSupPr>
                                    <m:ctrlPr>
                                      <a:rPr lang="en-US" sz="2000" i="1">
                                        <a:solidFill>
                                          <a:schemeClr val="accent1">
                                            <a:lumMod val="50000"/>
                                          </a:schemeClr>
                                        </a:solidFill>
                                        <a:latin typeface="Cambria Math"/>
                                        <a:ea typeface="Cambria Math"/>
                                      </a:rPr>
                                    </m:ctrlPr>
                                  </m:sSupPr>
                                  <m:e>
                                    <m:r>
                                      <a:rPr lang="en-US" sz="2000" i="1">
                                        <a:solidFill>
                                          <a:schemeClr val="accent1">
                                            <a:lumMod val="50000"/>
                                          </a:schemeClr>
                                        </a:solidFill>
                                        <a:latin typeface="Cambria Math"/>
                                        <a:ea typeface="Cambria Math"/>
                                      </a:rPr>
                                      <m:t>𝑒</m:t>
                                    </m:r>
                                  </m:e>
                                  <m:sup>
                                    <m:r>
                                      <a:rPr lang="en-US" sz="2000" i="1">
                                        <a:solidFill>
                                          <a:schemeClr val="accent1">
                                            <a:lumMod val="50000"/>
                                          </a:schemeClr>
                                        </a:solidFill>
                                        <a:latin typeface="Cambria Math"/>
                                        <a:ea typeface="Cambria Math"/>
                                      </a:rPr>
                                      <m:t>2</m:t>
                                    </m:r>
                                  </m:sup>
                                </m:sSup>
                              </m:e>
                            </m:d>
                          </m:e>
                          <m:sup>
                            <m:r>
                              <a:rPr lang="en-US" sz="2000" i="1">
                                <a:solidFill>
                                  <a:schemeClr val="accent1">
                                    <a:lumMod val="50000"/>
                                  </a:schemeClr>
                                </a:solidFill>
                                <a:latin typeface="Cambria Math"/>
                                <a:ea typeface="Cambria Math"/>
                              </a:rPr>
                              <m:t>2</m:t>
                            </m:r>
                          </m:sup>
                        </m:sSup>
                      </m:den>
                    </m:f>
                    <m:r>
                      <a:rPr lang="en-US" sz="2000" i="1">
                        <a:solidFill>
                          <a:schemeClr val="accent1">
                            <a:lumMod val="50000"/>
                          </a:schemeClr>
                        </a:solidFill>
                        <a:latin typeface="Cambria Math"/>
                        <a:ea typeface="Cambria Math"/>
                      </a:rPr>
                      <m:t>,        </m:t>
                    </m:r>
                    <m:sSup>
                      <m:sSupPr>
                        <m:ctrlPr>
                          <a:rPr lang="en-US" sz="2000" i="1">
                            <a:solidFill>
                              <a:schemeClr val="accent1">
                                <a:lumMod val="50000"/>
                              </a:schemeClr>
                            </a:solidFill>
                            <a:latin typeface="Cambria Math"/>
                            <a:ea typeface="Cambria Math"/>
                          </a:rPr>
                        </m:ctrlPr>
                      </m:sSupPr>
                      <m:e>
                        <m:r>
                          <a:rPr lang="en-US" sz="2000" i="1">
                            <a:solidFill>
                              <a:schemeClr val="accent1">
                                <a:lumMod val="50000"/>
                              </a:schemeClr>
                            </a:solidFill>
                            <a:latin typeface="Cambria Math"/>
                            <a:ea typeface="Cambria Math"/>
                          </a:rPr>
                          <m:t>(−</m:t>
                        </m:r>
                        <m:r>
                          <a:rPr lang="en-US" sz="2000" i="1">
                            <a:solidFill>
                              <a:schemeClr val="accent1">
                                <a:lumMod val="50000"/>
                              </a:schemeClr>
                            </a:solidFill>
                            <a:latin typeface="Cambria Math"/>
                            <a:ea typeface="Cambria Math"/>
                          </a:rPr>
                          <m:t>𝑏</m:t>
                        </m:r>
                        <m:r>
                          <a:rPr lang="en-US" sz="2000" i="1">
                            <a:solidFill>
                              <a:schemeClr val="accent1">
                                <a:lumMod val="50000"/>
                              </a:schemeClr>
                            </a:solidFill>
                            <a:latin typeface="Cambria Math"/>
                            <a:ea typeface="Cambria Math"/>
                          </a:rPr>
                          <m:t>)</m:t>
                        </m:r>
                      </m:e>
                      <m:sup>
                        <m:r>
                          <a:rPr lang="en-US" sz="2000" i="1">
                            <a:solidFill>
                              <a:schemeClr val="accent1">
                                <a:lumMod val="50000"/>
                              </a:schemeClr>
                            </a:solidFill>
                            <a:latin typeface="Cambria Math"/>
                            <a:ea typeface="Cambria Math"/>
                          </a:rPr>
                          <m:t>2</m:t>
                        </m:r>
                      </m:sup>
                    </m:sSup>
                    <m:r>
                      <a:rPr lang="en-US" sz="2000" i="1">
                        <a:solidFill>
                          <a:schemeClr val="accent1">
                            <a:lumMod val="50000"/>
                          </a:schemeClr>
                        </a:solidFill>
                        <a:latin typeface="Cambria Math"/>
                        <a:ea typeface="Cambria Math"/>
                      </a:rPr>
                      <m:t>=</m:t>
                    </m:r>
                    <m:f>
                      <m:fPr>
                        <m:ctrlPr>
                          <a:rPr lang="en-US" sz="2000" i="1">
                            <a:solidFill>
                              <a:schemeClr val="accent1">
                                <a:lumMod val="50000"/>
                              </a:schemeClr>
                            </a:solidFill>
                            <a:latin typeface="Cambria Math"/>
                            <a:ea typeface="Cambria Math"/>
                          </a:rPr>
                        </m:ctrlPr>
                      </m:fPr>
                      <m:num>
                        <m:sSup>
                          <m:sSupPr>
                            <m:ctrlPr>
                              <a:rPr lang="en-US" sz="2000" i="1">
                                <a:solidFill>
                                  <a:schemeClr val="accent1">
                                    <a:lumMod val="50000"/>
                                  </a:schemeClr>
                                </a:solidFill>
                                <a:latin typeface="Cambria Math"/>
                                <a:ea typeface="Cambria Math"/>
                              </a:rPr>
                            </m:ctrlPr>
                          </m:sSupPr>
                          <m:e>
                            <m:r>
                              <a:rPr lang="en-US" sz="2000" i="1">
                                <a:solidFill>
                                  <a:schemeClr val="accent1">
                                    <a:lumMod val="50000"/>
                                  </a:schemeClr>
                                </a:solidFill>
                                <a:latin typeface="Cambria Math"/>
                                <a:ea typeface="Cambria Math"/>
                              </a:rPr>
                              <m:t>𝑝</m:t>
                            </m:r>
                          </m:e>
                          <m:sup>
                            <m:r>
                              <a:rPr lang="en-US" sz="2000" i="1">
                                <a:solidFill>
                                  <a:schemeClr val="accent1">
                                    <a:lumMod val="50000"/>
                                  </a:schemeClr>
                                </a:solidFill>
                                <a:latin typeface="Cambria Math"/>
                                <a:ea typeface="Cambria Math"/>
                              </a:rPr>
                              <m:t>2</m:t>
                            </m:r>
                          </m:sup>
                        </m:sSup>
                        <m:sSup>
                          <m:sSupPr>
                            <m:ctrlPr>
                              <a:rPr lang="en-US" sz="2000" i="1">
                                <a:solidFill>
                                  <a:schemeClr val="accent1">
                                    <a:lumMod val="50000"/>
                                  </a:schemeClr>
                                </a:solidFill>
                                <a:latin typeface="Cambria Math"/>
                                <a:ea typeface="Cambria Math"/>
                              </a:rPr>
                            </m:ctrlPr>
                          </m:sSupPr>
                          <m:e>
                            <m:r>
                              <a:rPr lang="en-US" sz="2000" i="1">
                                <a:solidFill>
                                  <a:schemeClr val="accent1">
                                    <a:lumMod val="50000"/>
                                  </a:schemeClr>
                                </a:solidFill>
                                <a:latin typeface="Cambria Math"/>
                                <a:ea typeface="Cambria Math"/>
                              </a:rPr>
                              <m:t>𝑒</m:t>
                            </m:r>
                          </m:e>
                          <m:sup>
                            <m:r>
                              <a:rPr lang="en-US" sz="2000" i="1">
                                <a:solidFill>
                                  <a:schemeClr val="accent1">
                                    <a:lumMod val="50000"/>
                                  </a:schemeClr>
                                </a:solidFill>
                                <a:latin typeface="Cambria Math"/>
                                <a:ea typeface="Cambria Math"/>
                              </a:rPr>
                              <m:t>2</m:t>
                            </m:r>
                          </m:sup>
                        </m:sSup>
                      </m:num>
                      <m:den>
                        <m:r>
                          <a:rPr lang="en-US" sz="2000" i="1">
                            <a:solidFill>
                              <a:schemeClr val="accent1">
                                <a:lumMod val="50000"/>
                              </a:schemeClr>
                            </a:solidFill>
                            <a:latin typeface="Cambria Math"/>
                            <a:ea typeface="Cambria Math"/>
                          </a:rPr>
                          <m:t>1−</m:t>
                        </m:r>
                        <m:sSup>
                          <m:sSupPr>
                            <m:ctrlPr>
                              <a:rPr lang="en-US" sz="2000" i="1">
                                <a:solidFill>
                                  <a:schemeClr val="accent1">
                                    <a:lumMod val="50000"/>
                                  </a:schemeClr>
                                </a:solidFill>
                                <a:latin typeface="Cambria Math"/>
                                <a:ea typeface="Cambria Math"/>
                              </a:rPr>
                            </m:ctrlPr>
                          </m:sSupPr>
                          <m:e>
                            <m:r>
                              <a:rPr lang="en-US" sz="2000" i="1">
                                <a:solidFill>
                                  <a:schemeClr val="accent1">
                                    <a:lumMod val="50000"/>
                                  </a:schemeClr>
                                </a:solidFill>
                                <a:latin typeface="Cambria Math"/>
                                <a:ea typeface="Cambria Math"/>
                              </a:rPr>
                              <m:t>𝑒</m:t>
                            </m:r>
                          </m:e>
                          <m:sup>
                            <m:r>
                              <a:rPr lang="en-US" sz="2000" i="1">
                                <a:solidFill>
                                  <a:schemeClr val="accent1">
                                    <a:lumMod val="50000"/>
                                  </a:schemeClr>
                                </a:solidFill>
                                <a:latin typeface="Cambria Math"/>
                                <a:ea typeface="Cambria Math"/>
                              </a:rPr>
                              <m:t>2</m:t>
                            </m:r>
                          </m:sup>
                        </m:sSup>
                      </m:den>
                    </m:f>
                  </m:oMath>
                </a14:m>
                <a:r>
                  <a:rPr lang="en-US" sz="2000" dirty="0">
                    <a:solidFill>
                      <a:schemeClr val="accent1">
                        <a:lumMod val="50000"/>
                      </a:schemeClr>
                    </a:solidFill>
                  </a:rPr>
                  <a:t>.</a:t>
                </a:r>
                <a:br>
                  <a:rPr lang="en-US" sz="2000" dirty="0">
                    <a:solidFill>
                      <a:schemeClr val="accent1">
                        <a:lumMod val="50000"/>
                      </a:schemeClr>
                    </a:solidFill>
                  </a:rPr>
                </a:br>
                <a:r>
                  <a:rPr lang="en-US" sz="2000" dirty="0">
                    <a:solidFill>
                      <a:schemeClr val="accent1">
                        <a:lumMod val="50000"/>
                      </a:schemeClr>
                    </a:solidFill>
                  </a:rPr>
                  <a:t>Bu  </a:t>
                </a:r>
                <a:r>
                  <a:rPr lang="en-US" sz="2000" dirty="0" err="1">
                    <a:solidFill>
                      <a:schemeClr val="accent1">
                        <a:lumMod val="50000"/>
                      </a:schemeClr>
                    </a:solidFill>
                  </a:rPr>
                  <a:t>holda</a:t>
                </a:r>
                <a:r>
                  <a:rPr lang="en-US" sz="2000" dirty="0">
                    <a:solidFill>
                      <a:schemeClr val="accent1">
                        <a:lumMod val="50000"/>
                      </a:schemeClr>
                    </a:solidFill>
                  </a:rPr>
                  <a:t>  </a:t>
                </a:r>
                <a:r>
                  <a:rPr lang="en-US" sz="2000" dirty="0" err="1">
                    <a:solidFill>
                      <a:schemeClr val="accent1">
                        <a:lumMod val="50000"/>
                      </a:schemeClr>
                    </a:solidFill>
                  </a:rPr>
                  <a:t>qaralayotgan</a:t>
                </a:r>
                <a:r>
                  <a:rPr lang="en-US" sz="2000" dirty="0">
                    <a:solidFill>
                      <a:schemeClr val="accent1">
                        <a:lumMod val="50000"/>
                      </a:schemeClr>
                    </a:solidFill>
                  </a:rPr>
                  <a:t>  </a:t>
                </a:r>
                <a:r>
                  <a:rPr lang="en-US" sz="2000" dirty="0" err="1">
                    <a:solidFill>
                      <a:schemeClr val="accent1">
                        <a:lumMod val="50000"/>
                      </a:schemeClr>
                    </a:solidFill>
                  </a:rPr>
                  <a:t>nuqtalar</a:t>
                </a:r>
                <a:r>
                  <a:rPr lang="en-US" sz="2000" dirty="0">
                    <a:solidFill>
                      <a:schemeClr val="accent1">
                        <a:lumMod val="50000"/>
                      </a:schemeClr>
                    </a:solidFill>
                  </a:rPr>
                  <a:t>  </a:t>
                </a:r>
                <a:r>
                  <a:rPr lang="en-US" sz="2000" dirty="0" err="1">
                    <a:solidFill>
                      <a:schemeClr val="accent1">
                        <a:lumMod val="50000"/>
                      </a:schemeClr>
                    </a:solidFill>
                  </a:rPr>
                  <a:t>to`plamining</a:t>
                </a:r>
                <a:r>
                  <a:rPr lang="en-US" sz="2000" dirty="0">
                    <a:solidFill>
                      <a:schemeClr val="accent1">
                        <a:lumMod val="50000"/>
                      </a:schemeClr>
                    </a:solidFill>
                  </a:rPr>
                  <a:t>  </a:t>
                </a:r>
                <a:r>
                  <a:rPr lang="en-US" sz="2000" dirty="0" err="1">
                    <a:solidFill>
                      <a:schemeClr val="accent1">
                        <a:lumMod val="50000"/>
                      </a:schemeClr>
                    </a:solidFill>
                  </a:rPr>
                  <a:t>geometrik</a:t>
                </a:r>
                <a:r>
                  <a:rPr lang="en-US" sz="2000" dirty="0">
                    <a:solidFill>
                      <a:schemeClr val="accent1">
                        <a:lumMod val="50000"/>
                      </a:schemeClr>
                    </a:solidFill>
                  </a:rPr>
                  <a:t>  </a:t>
                </a:r>
                <a:r>
                  <a:rPr lang="en-US" sz="2000" dirty="0" err="1">
                    <a:solidFill>
                      <a:schemeClr val="accent1">
                        <a:lumMod val="50000"/>
                      </a:schemeClr>
                    </a:solidFill>
                  </a:rPr>
                  <a:t>o`rni</a:t>
                </a:r>
                <a:r>
                  <a:rPr lang="en-US" sz="2000" dirty="0">
                    <a:solidFill>
                      <a:schemeClr val="accent1">
                        <a:lumMod val="50000"/>
                      </a:schemeClr>
                    </a:solidFill>
                  </a:rPr>
                  <a:t>   </a:t>
                </a:r>
                <a:r>
                  <a:rPr lang="en-US" sz="2000" dirty="0" err="1">
                    <a:solidFill>
                      <a:schemeClr val="accent1">
                        <a:lumMod val="50000"/>
                      </a:schemeClr>
                    </a:solidFill>
                  </a:rPr>
                  <a:t>giperboladir</a:t>
                </a:r>
                <a:r>
                  <a:rPr lang="en-US" sz="2000" dirty="0">
                    <a:solidFill>
                      <a:schemeClr val="accent1">
                        <a:lumMod val="50000"/>
                      </a:schemeClr>
                    </a:solidFill>
                  </a:rPr>
                  <a:t>.</a:t>
                </a:r>
                <a:br>
                  <a:rPr lang="en-US" sz="2000" dirty="0">
                    <a:solidFill>
                      <a:schemeClr val="accent1">
                        <a:lumMod val="50000"/>
                      </a:schemeClr>
                    </a:solidFill>
                  </a:rPr>
                </a:br>
                <a:r>
                  <a:rPr lang="en-US" sz="2000" dirty="0">
                    <a:solidFill>
                      <a:schemeClr val="accent1">
                        <a:lumMod val="50000"/>
                      </a:schemeClr>
                    </a:solidFill>
                  </a:rPr>
                  <a:t> </a:t>
                </a:r>
                <a14:m>
                  <m:oMath xmlns:m="http://schemas.openxmlformats.org/officeDocument/2006/math">
                    <m:r>
                      <a:rPr lang="en-US" sz="2000" i="1">
                        <a:solidFill>
                          <a:schemeClr val="accent1">
                            <a:lumMod val="50000"/>
                          </a:schemeClr>
                        </a:solidFill>
                        <a:latin typeface="Cambria Math"/>
                      </a:rPr>
                      <m:t>𝑒</m:t>
                    </m:r>
                    <m:r>
                      <a:rPr lang="en-US" sz="2000" i="1">
                        <a:solidFill>
                          <a:schemeClr val="accent1">
                            <a:lumMod val="50000"/>
                          </a:schemeClr>
                        </a:solidFill>
                        <a:latin typeface="Cambria Math"/>
                      </a:rPr>
                      <m:t>=1 </m:t>
                    </m:r>
                  </m:oMath>
                </a14:m>
                <a:r>
                  <a:rPr lang="en-US" sz="2000" dirty="0">
                    <a:solidFill>
                      <a:schemeClr val="accent1">
                        <a:lumMod val="50000"/>
                      </a:schemeClr>
                    </a:solidFill>
                  </a:rPr>
                  <a:t>  </a:t>
                </a:r>
                <a:r>
                  <a:rPr lang="en-US" sz="2000" dirty="0" err="1">
                    <a:solidFill>
                      <a:schemeClr val="accent1">
                        <a:lumMod val="50000"/>
                      </a:schemeClr>
                    </a:solidFill>
                  </a:rPr>
                  <a:t>bo`lganda</a:t>
                </a:r>
                <a:r>
                  <a:rPr lang="en-US" sz="2000" dirty="0">
                    <a:solidFill>
                      <a:schemeClr val="accent1">
                        <a:lumMod val="50000"/>
                      </a:schemeClr>
                    </a:solidFill>
                  </a:rPr>
                  <a:t>   </a:t>
                </a:r>
                <a14:m>
                  <m:oMath xmlns:m="http://schemas.openxmlformats.org/officeDocument/2006/math">
                    <m:r>
                      <a:rPr lang="en-US" sz="2000" i="1">
                        <a:solidFill>
                          <a:schemeClr val="accent1">
                            <a:lumMod val="50000"/>
                          </a:schemeClr>
                        </a:solidFill>
                        <a:latin typeface="Cambria Math"/>
                      </a:rPr>
                      <m:t>1−</m:t>
                    </m:r>
                    <m:sSup>
                      <m:sSupPr>
                        <m:ctrlPr>
                          <a:rPr lang="en-US" sz="2000" i="1">
                            <a:solidFill>
                              <a:schemeClr val="accent1">
                                <a:lumMod val="50000"/>
                              </a:schemeClr>
                            </a:solidFill>
                            <a:latin typeface="Cambria Math"/>
                          </a:rPr>
                        </m:ctrlPr>
                      </m:sSupPr>
                      <m:e>
                        <m:r>
                          <a:rPr lang="en-US" sz="2000" i="1">
                            <a:solidFill>
                              <a:schemeClr val="accent1">
                                <a:lumMod val="50000"/>
                              </a:schemeClr>
                            </a:solidFill>
                            <a:latin typeface="Cambria Math"/>
                          </a:rPr>
                          <m:t>𝑒</m:t>
                        </m:r>
                      </m:e>
                      <m:sup>
                        <m:r>
                          <a:rPr lang="en-US" sz="2000" i="1">
                            <a:solidFill>
                              <a:schemeClr val="accent1">
                                <a:lumMod val="50000"/>
                              </a:schemeClr>
                            </a:solidFill>
                            <a:latin typeface="Cambria Math"/>
                          </a:rPr>
                          <m:t>2</m:t>
                        </m:r>
                      </m:sup>
                    </m:sSup>
                    <m:r>
                      <a:rPr lang="en-US" sz="2000" i="1">
                        <a:solidFill>
                          <a:schemeClr val="accent1">
                            <a:lumMod val="50000"/>
                          </a:schemeClr>
                        </a:solidFill>
                        <a:latin typeface="Cambria Math"/>
                      </a:rPr>
                      <m:t>=</m:t>
                    </m:r>
                    <m:r>
                      <a:rPr lang="en-US" sz="2000" i="1">
                        <a:solidFill>
                          <a:schemeClr val="accent1">
                            <a:lumMod val="50000"/>
                          </a:schemeClr>
                        </a:solidFill>
                        <a:latin typeface="Cambria Math"/>
                        <a:ea typeface="Cambria Math"/>
                      </a:rPr>
                      <m:t>0</m:t>
                    </m:r>
                  </m:oMath>
                </a14:m>
                <a:r>
                  <a:rPr lang="en-US" sz="2000" dirty="0">
                    <a:solidFill>
                      <a:schemeClr val="accent1">
                        <a:lumMod val="50000"/>
                      </a:schemeClr>
                    </a:solidFill>
                  </a:rPr>
                  <a:t>   </a:t>
                </a:r>
                <a:r>
                  <a:rPr lang="en-US" sz="2000" dirty="0" err="1">
                    <a:solidFill>
                      <a:schemeClr val="accent1">
                        <a:lumMod val="50000"/>
                      </a:schemeClr>
                    </a:solidFill>
                  </a:rPr>
                  <a:t>bo`lib</a:t>
                </a:r>
                <a:r>
                  <a:rPr lang="en-US" sz="2000" dirty="0">
                    <a:solidFill>
                      <a:schemeClr val="accent1">
                        <a:lumMod val="50000"/>
                      </a:schemeClr>
                    </a:solidFill>
                  </a:rPr>
                  <a:t>,  (2.6)  </a:t>
                </a:r>
                <a:r>
                  <a:rPr lang="en-US" sz="2000" dirty="0" err="1">
                    <a:solidFill>
                      <a:schemeClr val="accent1">
                        <a:lumMod val="50000"/>
                      </a:schemeClr>
                    </a:solidFill>
                  </a:rPr>
                  <a:t>tenglama</a:t>
                </a:r>
                <a:r>
                  <a:rPr lang="en-US" sz="2000" dirty="0">
                    <a:solidFill>
                      <a:schemeClr val="accent1">
                        <a:lumMod val="50000"/>
                      </a:schemeClr>
                    </a:solidFill>
                  </a:rPr>
                  <a:t/>
                </a:r>
                <a:br>
                  <a:rPr lang="en-US" sz="2000" dirty="0">
                    <a:solidFill>
                      <a:schemeClr val="accent1">
                        <a:lumMod val="50000"/>
                      </a:schemeClr>
                    </a:solidFill>
                  </a:rPr>
                </a:br>
                <a14:m>
                  <m:oMathPara xmlns:m="http://schemas.openxmlformats.org/officeDocument/2006/math">
                    <m:oMathParaPr>
                      <m:jc m:val="centerGroup"/>
                    </m:oMathParaPr>
                    <m:oMath xmlns:m="http://schemas.openxmlformats.org/officeDocument/2006/math">
                      <m:sSup>
                        <m:sSupPr>
                          <m:ctrlPr>
                            <a:rPr lang="en-US" sz="2000" i="1">
                              <a:solidFill>
                                <a:schemeClr val="accent1">
                                  <a:lumMod val="50000"/>
                                </a:schemeClr>
                              </a:solidFill>
                              <a:latin typeface="Cambria Math"/>
                            </a:rPr>
                          </m:ctrlPr>
                        </m:sSupPr>
                        <m:e>
                          <m:r>
                            <a:rPr lang="en-US" sz="2000" i="1">
                              <a:solidFill>
                                <a:schemeClr val="accent1">
                                  <a:lumMod val="50000"/>
                                </a:schemeClr>
                              </a:solidFill>
                              <a:latin typeface="Cambria Math"/>
                            </a:rPr>
                            <m:t>𝑦</m:t>
                          </m:r>
                        </m:e>
                        <m:sup>
                          <m:r>
                            <a:rPr lang="en-US" sz="2000" i="1">
                              <a:solidFill>
                                <a:schemeClr val="accent1">
                                  <a:lumMod val="50000"/>
                                </a:schemeClr>
                              </a:solidFill>
                              <a:latin typeface="Cambria Math"/>
                            </a:rPr>
                            <m:t>2</m:t>
                          </m:r>
                        </m:sup>
                      </m:sSup>
                      <m:r>
                        <a:rPr lang="en-US" sz="2000" i="1">
                          <a:solidFill>
                            <a:schemeClr val="accent1">
                              <a:lumMod val="50000"/>
                            </a:schemeClr>
                          </a:solidFill>
                          <a:latin typeface="Cambria Math"/>
                        </a:rPr>
                        <m:t>=2</m:t>
                      </m:r>
                      <m:r>
                        <a:rPr lang="en-US" sz="2000" i="1">
                          <a:solidFill>
                            <a:schemeClr val="accent1">
                              <a:lumMod val="50000"/>
                            </a:schemeClr>
                          </a:solidFill>
                          <a:latin typeface="Cambria Math"/>
                        </a:rPr>
                        <m:t>𝑝</m:t>
                      </m:r>
                      <m:d>
                        <m:dPr>
                          <m:ctrlPr>
                            <a:rPr lang="en-US" sz="2000" i="1">
                              <a:solidFill>
                                <a:schemeClr val="accent1">
                                  <a:lumMod val="50000"/>
                                </a:schemeClr>
                              </a:solidFill>
                              <a:latin typeface="Cambria Math"/>
                            </a:rPr>
                          </m:ctrlPr>
                        </m:dPr>
                        <m:e>
                          <m:r>
                            <a:rPr lang="en-US" sz="2000" i="1">
                              <a:solidFill>
                                <a:schemeClr val="accent1">
                                  <a:lumMod val="50000"/>
                                </a:schemeClr>
                              </a:solidFill>
                              <a:latin typeface="Cambria Math"/>
                            </a:rPr>
                            <m:t>𝑥</m:t>
                          </m:r>
                          <m:r>
                            <a:rPr lang="en-US" sz="2000" i="1">
                              <a:solidFill>
                                <a:schemeClr val="accent1">
                                  <a:lumMod val="50000"/>
                                </a:schemeClr>
                              </a:solidFill>
                              <a:latin typeface="Cambria Math"/>
                            </a:rPr>
                            <m:t>−</m:t>
                          </m:r>
                          <m:f>
                            <m:fPr>
                              <m:ctrlPr>
                                <a:rPr lang="en-US" sz="2000" i="1">
                                  <a:solidFill>
                                    <a:schemeClr val="accent1">
                                      <a:lumMod val="50000"/>
                                    </a:schemeClr>
                                  </a:solidFill>
                                  <a:latin typeface="Cambria Math"/>
                                </a:rPr>
                              </m:ctrlPr>
                            </m:fPr>
                            <m:num>
                              <m:r>
                                <a:rPr lang="en-US" sz="2000" i="1">
                                  <a:solidFill>
                                    <a:schemeClr val="accent1">
                                      <a:lumMod val="50000"/>
                                    </a:schemeClr>
                                  </a:solidFill>
                                  <a:latin typeface="Cambria Math"/>
                                </a:rPr>
                                <m:t>𝑝</m:t>
                              </m:r>
                            </m:num>
                            <m:den>
                              <m:r>
                                <a:rPr lang="en-US" sz="2000" i="1">
                                  <a:solidFill>
                                    <a:schemeClr val="accent1">
                                      <a:lumMod val="50000"/>
                                    </a:schemeClr>
                                  </a:solidFill>
                                  <a:latin typeface="Cambria Math"/>
                                </a:rPr>
                                <m:t>2</m:t>
                              </m:r>
                            </m:den>
                          </m:f>
                        </m:e>
                      </m:d>
                    </m:oMath>
                  </m:oMathPara>
                </a14:m>
                <a:r>
                  <a:rPr lang="en-US" sz="2000" dirty="0">
                    <a:solidFill>
                      <a:schemeClr val="accent1">
                        <a:lumMod val="50000"/>
                      </a:schemeClr>
                    </a:solidFill>
                  </a:rPr>
                  <a:t/>
                </a:r>
                <a:br>
                  <a:rPr lang="en-US" sz="2000" dirty="0">
                    <a:solidFill>
                      <a:schemeClr val="accent1">
                        <a:lumMod val="50000"/>
                      </a:schemeClr>
                    </a:solidFill>
                  </a:rPr>
                </a:br>
                <a:r>
                  <a:rPr lang="en-US" sz="2000" dirty="0" err="1">
                    <a:solidFill>
                      <a:schemeClr val="accent1">
                        <a:lumMod val="50000"/>
                      </a:schemeClr>
                    </a:solidFill>
                  </a:rPr>
                  <a:t>ko`rinishni</a:t>
                </a:r>
                <a:r>
                  <a:rPr lang="en-US" sz="2000" dirty="0">
                    <a:solidFill>
                      <a:schemeClr val="accent1">
                        <a:lumMod val="50000"/>
                      </a:schemeClr>
                    </a:solidFill>
                  </a:rPr>
                  <a:t>  </a:t>
                </a:r>
                <a:r>
                  <a:rPr lang="en-US" sz="2000" dirty="0" err="1">
                    <a:solidFill>
                      <a:schemeClr val="accent1">
                        <a:lumMod val="50000"/>
                      </a:schemeClr>
                    </a:solidFill>
                  </a:rPr>
                  <a:t>oladi</a:t>
                </a:r>
                <a:r>
                  <a:rPr lang="en-US" sz="2000" dirty="0">
                    <a:solidFill>
                      <a:schemeClr val="accent1">
                        <a:lumMod val="50000"/>
                      </a:schemeClr>
                    </a:solidFill>
                  </a:rPr>
                  <a:t>.  O  </a:t>
                </a:r>
                <a:r>
                  <a:rPr lang="en-US" sz="2000" dirty="0" err="1">
                    <a:solidFill>
                      <a:schemeClr val="accent1">
                        <a:lumMod val="50000"/>
                      </a:schemeClr>
                    </a:solidFill>
                  </a:rPr>
                  <a:t>koordinatalar</a:t>
                </a:r>
                <a:r>
                  <a:rPr lang="en-US" sz="2000" dirty="0">
                    <a:solidFill>
                      <a:schemeClr val="accent1">
                        <a:lumMod val="50000"/>
                      </a:schemeClr>
                    </a:solidFill>
                  </a:rPr>
                  <a:t>  </a:t>
                </a:r>
                <a:r>
                  <a:rPr lang="en-US" sz="2000" dirty="0" err="1">
                    <a:solidFill>
                      <a:schemeClr val="accent1">
                        <a:lumMod val="50000"/>
                      </a:schemeClr>
                    </a:solidFill>
                  </a:rPr>
                  <a:t>boshini</a:t>
                </a:r>
                <a:r>
                  <a:rPr lang="en-US" sz="2000" dirty="0">
                    <a:solidFill>
                      <a:schemeClr val="accent1">
                        <a:lumMod val="50000"/>
                      </a:schemeClr>
                    </a:solidFill>
                  </a:rPr>
                  <a:t>  </a:t>
                </a:r>
                <a14:m>
                  <m:oMath xmlns:m="http://schemas.openxmlformats.org/officeDocument/2006/math">
                    <m:r>
                      <a:rPr lang="en-US" sz="2000" i="1">
                        <a:solidFill>
                          <a:schemeClr val="accent1">
                            <a:lumMod val="50000"/>
                          </a:schemeClr>
                        </a:solidFill>
                        <a:latin typeface="Cambria Math"/>
                      </a:rPr>
                      <m:t>𝑥</m:t>
                    </m:r>
                    <m:r>
                      <a:rPr lang="en-US" sz="2000" i="1">
                        <a:solidFill>
                          <a:schemeClr val="accent1">
                            <a:lumMod val="50000"/>
                          </a:schemeClr>
                        </a:solidFill>
                        <a:latin typeface="Cambria Math"/>
                      </a:rPr>
                      <m:t>=</m:t>
                    </m:r>
                    <m:f>
                      <m:fPr>
                        <m:ctrlPr>
                          <a:rPr lang="en-US" sz="2000" i="1">
                            <a:solidFill>
                              <a:schemeClr val="accent1">
                                <a:lumMod val="50000"/>
                              </a:schemeClr>
                            </a:solidFill>
                            <a:latin typeface="Cambria Math"/>
                          </a:rPr>
                        </m:ctrlPr>
                      </m:fPr>
                      <m:num>
                        <m:r>
                          <a:rPr lang="en-US" sz="2000" i="1">
                            <a:solidFill>
                              <a:schemeClr val="accent1">
                                <a:lumMod val="50000"/>
                              </a:schemeClr>
                            </a:solidFill>
                            <a:latin typeface="Cambria Math"/>
                          </a:rPr>
                          <m:t>𝑝</m:t>
                        </m:r>
                      </m:num>
                      <m:den>
                        <m:r>
                          <a:rPr lang="en-US" sz="2000" i="1">
                            <a:solidFill>
                              <a:schemeClr val="accent1">
                                <a:lumMod val="50000"/>
                              </a:schemeClr>
                            </a:solidFill>
                            <a:latin typeface="Cambria Math"/>
                          </a:rPr>
                          <m:t>2</m:t>
                        </m:r>
                      </m:den>
                    </m:f>
                    <m:r>
                      <a:rPr lang="en-US" sz="2000" i="1">
                        <a:solidFill>
                          <a:schemeClr val="accent1">
                            <a:lumMod val="50000"/>
                          </a:schemeClr>
                        </a:solidFill>
                        <a:latin typeface="Cambria Math"/>
                      </a:rPr>
                      <m:t>+</m:t>
                    </m:r>
                    <m:r>
                      <a:rPr lang="en-US" sz="2000" i="1">
                        <a:solidFill>
                          <a:schemeClr val="accent1">
                            <a:lumMod val="50000"/>
                          </a:schemeClr>
                        </a:solidFill>
                        <a:latin typeface="Cambria Math"/>
                      </a:rPr>
                      <m:t>𝑋</m:t>
                    </m:r>
                    <m:r>
                      <a:rPr lang="en-US" sz="2000" i="1">
                        <a:solidFill>
                          <a:schemeClr val="accent1">
                            <a:lumMod val="50000"/>
                          </a:schemeClr>
                        </a:solidFill>
                        <a:latin typeface="Cambria Math"/>
                      </a:rPr>
                      <m:t>,  </m:t>
                    </m:r>
                    <m:r>
                      <a:rPr lang="en-US" sz="2000" i="1">
                        <a:solidFill>
                          <a:schemeClr val="accent1">
                            <a:lumMod val="50000"/>
                          </a:schemeClr>
                        </a:solidFill>
                        <a:latin typeface="Cambria Math"/>
                      </a:rPr>
                      <m:t>𝑦</m:t>
                    </m:r>
                    <m:r>
                      <a:rPr lang="en-US" sz="2000" i="1">
                        <a:solidFill>
                          <a:schemeClr val="accent1">
                            <a:lumMod val="50000"/>
                          </a:schemeClr>
                        </a:solidFill>
                        <a:latin typeface="Cambria Math"/>
                      </a:rPr>
                      <m:t>=</m:t>
                    </m:r>
                    <m:r>
                      <a:rPr lang="en-US" sz="2000" i="1">
                        <a:solidFill>
                          <a:schemeClr val="accent1">
                            <a:lumMod val="50000"/>
                          </a:schemeClr>
                        </a:solidFill>
                        <a:latin typeface="Cambria Math"/>
                      </a:rPr>
                      <m:t>𝑌</m:t>
                    </m:r>
                  </m:oMath>
                </a14:m>
                <a:r>
                  <a:rPr lang="en-US" sz="2000" dirty="0">
                    <a:solidFill>
                      <a:schemeClr val="accent1">
                        <a:lumMod val="50000"/>
                      </a:schemeClr>
                    </a:solidFill>
                  </a:rPr>
                  <a:t>   </a:t>
                </a:r>
                <a:r>
                  <a:rPr lang="en-US" sz="2000" dirty="0" err="1">
                    <a:solidFill>
                      <a:schemeClr val="accent1">
                        <a:lumMod val="50000"/>
                      </a:schemeClr>
                    </a:solidFill>
                  </a:rPr>
                  <a:t>formulalar</a:t>
                </a:r>
                <a:r>
                  <a:rPr lang="en-US" sz="2000" dirty="0">
                    <a:solidFill>
                      <a:schemeClr val="accent1">
                        <a:lumMod val="50000"/>
                      </a:schemeClr>
                    </a:solidFill>
                  </a:rPr>
                  <a:t>  </a:t>
                </a:r>
                <a:r>
                  <a:rPr lang="en-US" sz="2000" dirty="0" err="1">
                    <a:solidFill>
                      <a:schemeClr val="accent1">
                        <a:lumMod val="50000"/>
                      </a:schemeClr>
                    </a:solidFill>
                  </a:rPr>
                  <a:t>yordamida</a:t>
                </a:r>
                <a:r>
                  <a:rPr lang="en-US" sz="2000" dirty="0">
                    <a:solidFill>
                      <a:schemeClr val="accent1">
                        <a:lumMod val="50000"/>
                      </a:schemeClr>
                    </a:solidFill>
                  </a:rPr>
                  <a:t/>
                </a:r>
                <a:br>
                  <a:rPr lang="en-US" sz="2000" dirty="0">
                    <a:solidFill>
                      <a:schemeClr val="accent1">
                        <a:lumMod val="50000"/>
                      </a:schemeClr>
                    </a:solidFill>
                  </a:rPr>
                </a:br>
                <a14:m>
                  <m:oMath xmlns:m="http://schemas.openxmlformats.org/officeDocument/2006/math">
                    <m:sSup>
                      <m:sSupPr>
                        <m:ctrlPr>
                          <a:rPr lang="ru-RU" sz="2000" i="1">
                            <a:solidFill>
                              <a:schemeClr val="accent1">
                                <a:lumMod val="50000"/>
                              </a:schemeClr>
                            </a:solidFill>
                            <a:latin typeface="Cambria Math"/>
                          </a:rPr>
                        </m:ctrlPr>
                      </m:sSupPr>
                      <m:e>
                        <m:r>
                          <a:rPr lang="en-US" sz="2000" i="1">
                            <a:solidFill>
                              <a:schemeClr val="accent1">
                                <a:lumMod val="50000"/>
                              </a:schemeClr>
                            </a:solidFill>
                            <a:latin typeface="Cambria Math"/>
                          </a:rPr>
                          <m:t>𝑂</m:t>
                        </m:r>
                      </m:e>
                      <m:sup>
                        <m:r>
                          <a:rPr lang="en-US" sz="2000" i="1">
                            <a:solidFill>
                              <a:schemeClr val="accent1">
                                <a:lumMod val="50000"/>
                              </a:schemeClr>
                            </a:solidFill>
                            <a:latin typeface="Cambria Math"/>
                          </a:rPr>
                          <m:t>′</m:t>
                        </m:r>
                      </m:sup>
                    </m:sSup>
                    <m:d>
                      <m:dPr>
                        <m:ctrlPr>
                          <a:rPr lang="en-US" sz="2000" i="1">
                            <a:solidFill>
                              <a:schemeClr val="accent1">
                                <a:lumMod val="50000"/>
                              </a:schemeClr>
                            </a:solidFill>
                            <a:latin typeface="Cambria Math"/>
                          </a:rPr>
                        </m:ctrlPr>
                      </m:dPr>
                      <m:e>
                        <m:f>
                          <m:fPr>
                            <m:ctrlPr>
                              <a:rPr lang="en-US" sz="2000" i="1">
                                <a:solidFill>
                                  <a:schemeClr val="accent1">
                                    <a:lumMod val="50000"/>
                                  </a:schemeClr>
                                </a:solidFill>
                                <a:latin typeface="Cambria Math"/>
                              </a:rPr>
                            </m:ctrlPr>
                          </m:fPr>
                          <m:num>
                            <m:r>
                              <a:rPr lang="en-US" sz="2000" i="1">
                                <a:solidFill>
                                  <a:schemeClr val="accent1">
                                    <a:lumMod val="50000"/>
                                  </a:schemeClr>
                                </a:solidFill>
                                <a:latin typeface="Cambria Math"/>
                              </a:rPr>
                              <m:t>𝑝</m:t>
                            </m:r>
                          </m:num>
                          <m:den>
                            <m:r>
                              <a:rPr lang="en-US" sz="2000" i="1">
                                <a:solidFill>
                                  <a:schemeClr val="accent1">
                                    <a:lumMod val="50000"/>
                                  </a:schemeClr>
                                </a:solidFill>
                                <a:latin typeface="Cambria Math"/>
                              </a:rPr>
                              <m:t>2</m:t>
                            </m:r>
                          </m:den>
                        </m:f>
                        <m:r>
                          <a:rPr lang="en-US" sz="2000" i="1">
                            <a:solidFill>
                              <a:schemeClr val="accent1">
                                <a:lumMod val="50000"/>
                              </a:schemeClr>
                            </a:solidFill>
                            <a:latin typeface="Cambria Math"/>
                          </a:rPr>
                          <m:t>, 0</m:t>
                        </m:r>
                      </m:e>
                    </m:d>
                  </m:oMath>
                </a14:m>
                <a:r>
                  <a:rPr lang="ru-RU" sz="2000" dirty="0" err="1">
                    <a:solidFill>
                      <a:schemeClr val="accent1">
                        <a:lumMod val="50000"/>
                      </a:schemeClr>
                    </a:solidFill>
                  </a:rPr>
                  <a:t>nuqtaga</a:t>
                </a:r>
                <a:r>
                  <a:rPr lang="ru-RU" sz="2000" dirty="0">
                    <a:solidFill>
                      <a:schemeClr val="accent1">
                        <a:lumMod val="50000"/>
                      </a:schemeClr>
                    </a:solidFill>
                  </a:rPr>
                  <a:t> </a:t>
                </a:r>
                <a:r>
                  <a:rPr lang="ru-RU" sz="2000" dirty="0" err="1">
                    <a:solidFill>
                      <a:schemeClr val="accent1">
                        <a:lumMod val="50000"/>
                      </a:schemeClr>
                    </a:solidFill>
                  </a:rPr>
                  <a:t>parallel</a:t>
                </a:r>
                <a:r>
                  <a:rPr lang="ru-RU" sz="2000" dirty="0">
                    <a:solidFill>
                      <a:schemeClr val="accent1">
                        <a:lumMod val="50000"/>
                      </a:schemeClr>
                    </a:solidFill>
                  </a:rPr>
                  <a:t> </a:t>
                </a:r>
                <a:r>
                  <a:rPr lang="ru-RU" sz="2000" dirty="0" err="1">
                    <a:solidFill>
                      <a:schemeClr val="accent1">
                        <a:lumMod val="50000"/>
                      </a:schemeClr>
                    </a:solidFill>
                  </a:rPr>
                  <a:t>ko’chirsak</a:t>
                </a:r>
                <a:r>
                  <a:rPr lang="ru-RU" sz="2000" dirty="0">
                    <a:solidFill>
                      <a:schemeClr val="accent1">
                        <a:lumMod val="50000"/>
                      </a:schemeClr>
                    </a:solidFill>
                  </a:rPr>
                  <a:t>, </a:t>
                </a:r>
                <a:r>
                  <a:rPr lang="ru-RU" sz="2000" dirty="0" err="1">
                    <a:solidFill>
                      <a:schemeClr val="accent1">
                        <a:lumMod val="50000"/>
                      </a:schemeClr>
                    </a:solidFill>
                  </a:rPr>
                  <a:t>yangi</a:t>
                </a:r>
                <a:r>
                  <a:rPr lang="ru-RU" sz="2000" dirty="0">
                    <a:solidFill>
                      <a:schemeClr val="accent1">
                        <a:lumMod val="50000"/>
                      </a:schemeClr>
                    </a:solidFill>
                  </a:rPr>
                  <a:t> </a:t>
                </a:r>
                <a:r>
                  <a:rPr lang="ru-RU" sz="2000" dirty="0" err="1">
                    <a:solidFill>
                      <a:schemeClr val="accent1">
                        <a:lumMod val="50000"/>
                      </a:schemeClr>
                    </a:solidFill>
                  </a:rPr>
                  <a:t>reperda</a:t>
                </a:r>
                <a:r>
                  <a:rPr lang="ru-RU" sz="2000" dirty="0">
                    <a:solidFill>
                      <a:schemeClr val="accent1">
                        <a:lumMod val="50000"/>
                      </a:schemeClr>
                    </a:solidFill>
                  </a:rPr>
                  <a:t> </a:t>
                </a:r>
                <a:r>
                  <a:rPr lang="ru-RU" sz="2000" dirty="0" err="1">
                    <a:solidFill>
                      <a:schemeClr val="accent1">
                        <a:lumMod val="50000"/>
                      </a:schemeClr>
                    </a:solidFill>
                  </a:rPr>
                  <a:t>qaralayotgan</a:t>
                </a:r>
                <a:r>
                  <a:rPr lang="ru-RU" sz="2000" dirty="0">
                    <a:solidFill>
                      <a:schemeClr val="accent1">
                        <a:lumMod val="50000"/>
                      </a:schemeClr>
                    </a:solidFill>
                  </a:rPr>
                  <a:t> </a:t>
                </a:r>
                <a:r>
                  <a:rPr lang="ru-RU" sz="2000" dirty="0" err="1">
                    <a:solidFill>
                      <a:schemeClr val="accent1">
                        <a:lumMod val="50000"/>
                      </a:schemeClr>
                    </a:solidFill>
                  </a:rPr>
                  <a:t>nuqtalar</a:t>
                </a:r>
                <a:r>
                  <a:rPr lang="ru-RU" sz="2000" dirty="0">
                    <a:solidFill>
                      <a:schemeClr val="accent1">
                        <a:lumMod val="50000"/>
                      </a:schemeClr>
                    </a:solidFill>
                  </a:rPr>
                  <a:t> </a:t>
                </a:r>
                <a:r>
                  <a:rPr lang="ru-RU" sz="2000" dirty="0" err="1">
                    <a:solidFill>
                      <a:schemeClr val="accent1">
                        <a:lumMod val="50000"/>
                      </a:schemeClr>
                    </a:solidFill>
                  </a:rPr>
                  <a:t>to’plami</a:t>
                </a:r>
                <a:r>
                  <a:rPr lang="ru-RU" sz="2000" dirty="0">
                    <a:solidFill>
                      <a:schemeClr val="accent1">
                        <a:lumMod val="50000"/>
                      </a:schemeClr>
                    </a:solidFill>
                  </a:rPr>
                  <a:t> </a:t>
                </a:r>
                <a:r>
                  <a:rPr lang="ru-RU" sz="2000" dirty="0" err="1">
                    <a:solidFill>
                      <a:schemeClr val="accent1">
                        <a:lumMod val="50000"/>
                      </a:schemeClr>
                    </a:solidFill>
                  </a:rPr>
                  <a:t>uchun</a:t>
                </a:r>
                <a:r>
                  <a:rPr lang="ru-RU" sz="2000" dirty="0">
                    <a:solidFill>
                      <a:schemeClr val="accent1">
                        <a:lumMod val="50000"/>
                      </a:schemeClr>
                    </a:solidFill>
                  </a:rPr>
                  <a:t> </a:t>
                </a:r>
                <a:r>
                  <a:rPr lang="ru-RU" sz="2000" dirty="0" err="1">
                    <a:solidFill>
                      <a:schemeClr val="accent1">
                        <a:lumMod val="50000"/>
                      </a:schemeClr>
                    </a:solidFill>
                  </a:rPr>
                  <a:t>ushbu</a:t>
                </a:r>
                <a:r>
                  <a:rPr lang="en-US" sz="2000" dirty="0">
                    <a:solidFill>
                      <a:schemeClr val="accent1">
                        <a:lumMod val="50000"/>
                      </a:schemeClr>
                    </a:solidFill>
                  </a:rPr>
                  <a:t>                               </a:t>
                </a:r>
                <a14:m>
                  <m:oMath xmlns:m="http://schemas.openxmlformats.org/officeDocument/2006/math">
                    <m:sSup>
                      <m:sSupPr>
                        <m:ctrlPr>
                          <a:rPr lang="en-US" sz="2000" i="1">
                            <a:solidFill>
                              <a:schemeClr val="accent1">
                                <a:lumMod val="50000"/>
                              </a:schemeClr>
                            </a:solidFill>
                            <a:latin typeface="Cambria Math"/>
                          </a:rPr>
                        </m:ctrlPr>
                      </m:sSupPr>
                      <m:e>
                        <m:r>
                          <a:rPr lang="en-US" sz="2000" i="1">
                            <a:solidFill>
                              <a:schemeClr val="accent1">
                                <a:lumMod val="50000"/>
                              </a:schemeClr>
                            </a:solidFill>
                            <a:latin typeface="Cambria Math"/>
                          </a:rPr>
                          <m:t>𝑌</m:t>
                        </m:r>
                      </m:e>
                      <m:sup>
                        <m:r>
                          <a:rPr lang="en-US" sz="2000" i="1">
                            <a:solidFill>
                              <a:schemeClr val="accent1">
                                <a:lumMod val="50000"/>
                              </a:schemeClr>
                            </a:solidFill>
                            <a:latin typeface="Cambria Math"/>
                          </a:rPr>
                          <m:t>2</m:t>
                        </m:r>
                      </m:sup>
                    </m:sSup>
                    <m:r>
                      <a:rPr lang="en-US" sz="2000" i="1">
                        <a:solidFill>
                          <a:schemeClr val="accent1">
                            <a:lumMod val="50000"/>
                          </a:schemeClr>
                        </a:solidFill>
                        <a:latin typeface="Cambria Math"/>
                      </a:rPr>
                      <m:t>=2</m:t>
                    </m:r>
                    <m:r>
                      <a:rPr lang="en-US" sz="2000" i="1">
                        <a:solidFill>
                          <a:schemeClr val="accent1">
                            <a:lumMod val="50000"/>
                          </a:schemeClr>
                        </a:solidFill>
                        <a:latin typeface="Cambria Math"/>
                      </a:rPr>
                      <m:t>𝑝𝑋</m:t>
                    </m:r>
                  </m:oMath>
                </a14:m>
                <a:r>
                  <a:rPr lang="en-US" sz="2000" b="1" dirty="0">
                    <a:solidFill>
                      <a:schemeClr val="accent1">
                        <a:lumMod val="50000"/>
                      </a:schemeClr>
                    </a:solidFill>
                  </a:rPr>
                  <a:t/>
                </a:r>
                <a:br>
                  <a:rPr lang="en-US" sz="2000" b="1" dirty="0">
                    <a:solidFill>
                      <a:schemeClr val="accent1">
                        <a:lumMod val="50000"/>
                      </a:schemeClr>
                    </a:solidFill>
                  </a:rPr>
                </a:br>
                <a:r>
                  <a:rPr lang="ru-RU" sz="2000" dirty="0" err="1">
                    <a:solidFill>
                      <a:schemeClr val="accent1">
                        <a:lumMod val="50000"/>
                      </a:schemeClr>
                    </a:solidFill>
                  </a:rPr>
                  <a:t>ko’rinishdagi</a:t>
                </a:r>
                <a:r>
                  <a:rPr lang="ru-RU" sz="2000" dirty="0">
                    <a:solidFill>
                      <a:schemeClr val="accent1">
                        <a:lumMod val="50000"/>
                      </a:schemeClr>
                    </a:solidFill>
                  </a:rPr>
                  <a:t> </a:t>
                </a:r>
                <a:r>
                  <a:rPr lang="ru-RU" sz="2000" dirty="0" err="1">
                    <a:solidFill>
                      <a:schemeClr val="accent1">
                        <a:lumMod val="50000"/>
                      </a:schemeClr>
                    </a:solidFill>
                  </a:rPr>
                  <a:t>tenglamaga</a:t>
                </a:r>
                <a:r>
                  <a:rPr lang="ru-RU" sz="2000" dirty="0">
                    <a:solidFill>
                      <a:schemeClr val="accent1">
                        <a:lumMod val="50000"/>
                      </a:schemeClr>
                    </a:solidFill>
                  </a:rPr>
                  <a:t> </a:t>
                </a:r>
                <a:r>
                  <a:rPr lang="ru-RU" sz="2000" dirty="0" err="1">
                    <a:solidFill>
                      <a:schemeClr val="accent1">
                        <a:lumMod val="50000"/>
                      </a:schemeClr>
                    </a:solidFill>
                  </a:rPr>
                  <a:t>ega</a:t>
                </a:r>
                <a:r>
                  <a:rPr lang="ru-RU" sz="2000" dirty="0">
                    <a:solidFill>
                      <a:schemeClr val="accent1">
                        <a:lumMod val="50000"/>
                      </a:schemeClr>
                    </a:solidFill>
                  </a:rPr>
                  <a:t> </a:t>
                </a:r>
                <a:r>
                  <a:rPr lang="ru-RU" sz="2000" dirty="0" err="1">
                    <a:solidFill>
                      <a:schemeClr val="accent1">
                        <a:lumMod val="50000"/>
                      </a:schemeClr>
                    </a:solidFill>
                  </a:rPr>
                  <a:t>bo’lamiz</a:t>
                </a:r>
                <a:r>
                  <a:rPr lang="ru-RU" sz="2000" dirty="0">
                    <a:solidFill>
                      <a:schemeClr val="accent1">
                        <a:lumMod val="50000"/>
                      </a:schemeClr>
                    </a:solidFill>
                  </a:rPr>
                  <a:t>.</a:t>
                </a:r>
                <a:r>
                  <a:rPr lang="ru-RU" sz="2000" b="1" dirty="0">
                    <a:solidFill>
                      <a:schemeClr val="accent1">
                        <a:lumMod val="50000"/>
                      </a:schemeClr>
                    </a:solidFill>
                  </a:rPr>
                  <a:t/>
                </a:r>
                <a:br>
                  <a:rPr lang="ru-RU" sz="2000" b="1" dirty="0">
                    <a:solidFill>
                      <a:schemeClr val="accent1">
                        <a:lumMod val="50000"/>
                      </a:schemeClr>
                    </a:solidFill>
                  </a:rPr>
                </a:br>
                <a:r>
                  <a:rPr lang="ru-RU" sz="2000" dirty="0" err="1">
                    <a:solidFill>
                      <a:schemeClr val="accent1">
                        <a:lumMod val="50000"/>
                      </a:schemeClr>
                    </a:solidFill>
                  </a:rPr>
                  <a:t>Bu</a:t>
                </a:r>
                <a:r>
                  <a:rPr lang="ru-RU" sz="2000" dirty="0">
                    <a:solidFill>
                      <a:schemeClr val="accent1">
                        <a:lumMod val="50000"/>
                      </a:schemeClr>
                    </a:solidFill>
                  </a:rPr>
                  <a:t> </a:t>
                </a:r>
                <a:r>
                  <a:rPr lang="ru-RU" sz="2000" dirty="0" err="1">
                    <a:solidFill>
                      <a:schemeClr val="accent1">
                        <a:lumMod val="50000"/>
                      </a:schemeClr>
                    </a:solidFill>
                  </a:rPr>
                  <a:t>holda</a:t>
                </a:r>
                <a:r>
                  <a:rPr lang="ru-RU" sz="2000" dirty="0">
                    <a:solidFill>
                      <a:schemeClr val="accent1">
                        <a:lumMod val="50000"/>
                      </a:schemeClr>
                    </a:solidFill>
                  </a:rPr>
                  <a:t> </a:t>
                </a:r>
                <a:r>
                  <a:rPr lang="ru-RU" sz="2000" dirty="0" err="1">
                    <a:solidFill>
                      <a:schemeClr val="accent1">
                        <a:lumMod val="50000"/>
                      </a:schemeClr>
                    </a:solidFill>
                  </a:rPr>
                  <a:t>qaralayotgan</a:t>
                </a:r>
                <a:r>
                  <a:rPr lang="ru-RU" sz="2000" dirty="0">
                    <a:solidFill>
                      <a:schemeClr val="accent1">
                        <a:lumMod val="50000"/>
                      </a:schemeClr>
                    </a:solidFill>
                  </a:rPr>
                  <a:t> </a:t>
                </a:r>
                <a:r>
                  <a:rPr lang="ru-RU" sz="2000" dirty="0" err="1">
                    <a:solidFill>
                      <a:schemeClr val="accent1">
                        <a:lumMod val="50000"/>
                      </a:schemeClr>
                    </a:solidFill>
                  </a:rPr>
                  <a:t>nuqtalarning</a:t>
                </a:r>
                <a:r>
                  <a:rPr lang="ru-RU" sz="2000" dirty="0">
                    <a:solidFill>
                      <a:schemeClr val="accent1">
                        <a:lumMod val="50000"/>
                      </a:schemeClr>
                    </a:solidFill>
                  </a:rPr>
                  <a:t> </a:t>
                </a:r>
                <a:r>
                  <a:rPr lang="ru-RU" sz="2000" dirty="0" err="1">
                    <a:solidFill>
                      <a:schemeClr val="accent1">
                        <a:lumMod val="50000"/>
                      </a:schemeClr>
                    </a:solidFill>
                  </a:rPr>
                  <a:t>geometrik</a:t>
                </a:r>
                <a:r>
                  <a:rPr lang="ru-RU" sz="2000" dirty="0">
                    <a:solidFill>
                      <a:schemeClr val="accent1">
                        <a:lumMod val="50000"/>
                      </a:schemeClr>
                    </a:solidFill>
                  </a:rPr>
                  <a:t> </a:t>
                </a:r>
                <a:r>
                  <a:rPr lang="ru-RU" sz="2000" dirty="0" err="1">
                    <a:solidFill>
                      <a:schemeClr val="accent1">
                        <a:lumMod val="50000"/>
                      </a:schemeClr>
                    </a:solidFill>
                  </a:rPr>
                  <a:t>o’rni</a:t>
                </a:r>
                <a:r>
                  <a:rPr lang="ru-RU" sz="2000" dirty="0">
                    <a:solidFill>
                      <a:schemeClr val="accent1">
                        <a:lumMod val="50000"/>
                      </a:schemeClr>
                    </a:solidFill>
                  </a:rPr>
                  <a:t> </a:t>
                </a:r>
                <a:r>
                  <a:rPr lang="ru-RU" sz="2000" dirty="0" err="1">
                    <a:solidFill>
                      <a:schemeClr val="accent1">
                        <a:lumMod val="50000"/>
                      </a:schemeClr>
                    </a:solidFill>
                  </a:rPr>
                  <a:t>paraboladir</a:t>
                </a:r>
                <a:r>
                  <a:rPr lang="ru-RU" sz="2000" dirty="0">
                    <a:solidFill>
                      <a:schemeClr val="accent1">
                        <a:lumMod val="50000"/>
                      </a:schemeClr>
                    </a:solidFill>
                  </a:rPr>
                  <a:t>.   </a:t>
                </a:r>
                <a:endParaRPr lang="ru-RU" sz="2000" b="1" dirty="0">
                  <a:solidFill>
                    <a:schemeClr val="accent1">
                      <a:lumMod val="50000"/>
                    </a:schemeClr>
                  </a:solidFill>
                </a:endParaRPr>
              </a:p>
            </p:txBody>
          </p:sp>
        </mc:Choice>
        <mc:Fallback>
          <p:sp>
            <p:nvSpPr>
              <p:cNvPr id="2" name="Заголовок 1"/>
              <p:cNvSpPr>
                <a:spLocks noGrp="1" noRot="1" noChangeAspect="1" noMove="1" noResize="1" noEditPoints="1" noAdjustHandles="1" noChangeArrowheads="1" noChangeShapeType="1" noTextEdit="1"/>
              </p:cNvSpPr>
              <p:nvPr>
                <p:ph type="title"/>
              </p:nvPr>
            </p:nvSpPr>
            <p:spPr>
              <a:xfrm>
                <a:off x="1043490" y="1027664"/>
                <a:ext cx="7024744" cy="5281656"/>
              </a:xfrm>
              <a:blipFill rotWithShape="1">
                <a:blip r:embed="rId2"/>
                <a:stretch>
                  <a:fillRect l="-694" b="-1848"/>
                </a:stretch>
              </a:blipFill>
            </p:spPr>
            <p:txBody>
              <a:bodyPr/>
              <a:lstStyle/>
              <a:p>
                <a:r>
                  <a:rPr lang="ru-RU">
                    <a:noFill/>
                  </a:rPr>
                  <a:t> </a:t>
                </a:r>
              </a:p>
            </p:txBody>
          </p:sp>
        </mc:Fallback>
      </mc:AlternateContent>
    </p:spTree>
    <p:extLst>
      <p:ext uri="{BB962C8B-B14F-4D97-AF65-F5344CB8AC3E}">
        <p14:creationId xmlns:p14="http://schemas.microsoft.com/office/powerpoint/2010/main" xmlns="" val="1807797786"/>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Заголовок 1"/>
              <p:cNvSpPr>
                <a:spLocks noGrp="1"/>
              </p:cNvSpPr>
              <p:nvPr>
                <p:ph type="title"/>
              </p:nvPr>
            </p:nvSpPr>
            <p:spPr>
              <a:xfrm>
                <a:off x="1043490" y="1027664"/>
                <a:ext cx="7024744" cy="5353664"/>
              </a:xfrm>
            </p:spPr>
            <p:txBody>
              <a:bodyPr>
                <a:normAutofit fontScale="90000"/>
              </a:bodyPr>
              <a:lstStyle/>
              <a:p>
                <a:pPr/>
                <a:r>
                  <a:rPr lang="en-US" sz="2000" b="1" dirty="0" smtClean="0">
                    <a:solidFill>
                      <a:schemeClr val="accent1">
                        <a:lumMod val="50000"/>
                      </a:schemeClr>
                    </a:solidFill>
                  </a:rPr>
                  <a:t> Parabola </a:t>
                </a:r>
                <a:r>
                  <a:rPr lang="en-US" sz="2000" b="1" dirty="0" err="1">
                    <a:solidFill>
                      <a:schemeClr val="accent1">
                        <a:lumMod val="50000"/>
                      </a:schemeClr>
                    </a:solidFill>
                  </a:rPr>
                  <a:t>urinmasi</a:t>
                </a:r>
                <a:r>
                  <a:rPr lang="en-US" sz="2000" b="1" dirty="0">
                    <a:solidFill>
                      <a:schemeClr val="accent1">
                        <a:lumMod val="50000"/>
                      </a:schemeClr>
                    </a:solidFill>
                  </a:rPr>
                  <a:t>. </a:t>
                </a:r>
                <a:r>
                  <a:rPr lang="ru-RU" sz="2000" b="1" dirty="0">
                    <a:solidFill>
                      <a:schemeClr val="accent1">
                        <a:lumMod val="50000"/>
                      </a:schemeClr>
                    </a:solidFill>
                  </a:rPr>
                  <a:t/>
                </a:r>
                <a:br>
                  <a:rPr lang="ru-RU" sz="2000" b="1" dirty="0">
                    <a:solidFill>
                      <a:schemeClr val="accent1">
                        <a:lumMod val="50000"/>
                      </a:schemeClr>
                    </a:solidFill>
                  </a:rPr>
                </a:br>
                <a:r>
                  <a:rPr lang="en-US" sz="2000" dirty="0" err="1">
                    <a:solidFill>
                      <a:schemeClr val="accent1">
                        <a:lumMod val="50000"/>
                      </a:schemeClr>
                    </a:solidFill>
                  </a:rPr>
                  <a:t>Parabolaga</a:t>
                </a:r>
                <a:r>
                  <a:rPr lang="en-US" sz="2000" dirty="0">
                    <a:solidFill>
                      <a:schemeClr val="accent1">
                        <a:lumMod val="50000"/>
                      </a:schemeClr>
                    </a:solidFill>
                  </a:rPr>
                  <a:t> </a:t>
                </a:r>
                <a:r>
                  <a:rPr lang="en-US" sz="2000" dirty="0" err="1">
                    <a:solidFill>
                      <a:schemeClr val="accent1">
                        <a:lumMod val="50000"/>
                      </a:schemeClr>
                    </a:solidFill>
                  </a:rPr>
                  <a:t>tegishli</a:t>
                </a:r>
                <a:r>
                  <a:rPr lang="en-US" sz="2000" dirty="0">
                    <a:solidFill>
                      <a:schemeClr val="accent1">
                        <a:lumMod val="50000"/>
                      </a:schemeClr>
                    </a:solidFill>
                  </a:rPr>
                  <a:t> </a:t>
                </a:r>
                <a:r>
                  <a:rPr lang="en-US" sz="2000" i="1" dirty="0">
                    <a:solidFill>
                      <a:schemeClr val="accent1">
                        <a:lumMod val="50000"/>
                      </a:schemeClr>
                    </a:solidFill>
                  </a:rPr>
                  <a:t>N</a:t>
                </a:r>
                <a:r>
                  <a:rPr lang="en-US" sz="2000" i="1" baseline="-25000" dirty="0">
                    <a:solidFill>
                      <a:schemeClr val="accent1">
                        <a:lumMod val="50000"/>
                      </a:schemeClr>
                    </a:solidFill>
                  </a:rPr>
                  <a:t>0</a:t>
                </a:r>
                <a:r>
                  <a:rPr lang="en-US" sz="2000" i="1" dirty="0">
                    <a:solidFill>
                      <a:schemeClr val="accent1">
                        <a:lumMod val="50000"/>
                      </a:schemeClr>
                    </a:solidFill>
                  </a:rPr>
                  <a:t>(x</a:t>
                </a:r>
                <a:r>
                  <a:rPr lang="en-US" sz="2000" i="1" baseline="-25000" dirty="0">
                    <a:solidFill>
                      <a:schemeClr val="accent1">
                        <a:lumMod val="50000"/>
                      </a:schemeClr>
                    </a:solidFill>
                  </a:rPr>
                  <a:t>0</a:t>
                </a:r>
                <a:r>
                  <a:rPr lang="en-US" sz="2000" i="1" dirty="0">
                    <a:solidFill>
                      <a:schemeClr val="accent1">
                        <a:lumMod val="50000"/>
                      </a:schemeClr>
                    </a:solidFill>
                  </a:rPr>
                  <a:t>,y</a:t>
                </a:r>
                <a:r>
                  <a:rPr lang="en-US" sz="2000" i="1" baseline="-25000" dirty="0">
                    <a:solidFill>
                      <a:schemeClr val="accent1">
                        <a:lumMod val="50000"/>
                      </a:schemeClr>
                    </a:solidFill>
                  </a:rPr>
                  <a:t>0</a:t>
                </a:r>
                <a:r>
                  <a:rPr lang="en-US" sz="2000" i="1" dirty="0">
                    <a:solidFill>
                      <a:schemeClr val="accent1">
                        <a:lumMod val="50000"/>
                      </a:schemeClr>
                    </a:solidFill>
                  </a:rPr>
                  <a:t>)</a:t>
                </a:r>
                <a:r>
                  <a:rPr lang="en-US" sz="2000" dirty="0">
                    <a:solidFill>
                      <a:schemeClr val="accent1">
                        <a:lumMod val="50000"/>
                      </a:schemeClr>
                    </a:solidFill>
                  </a:rPr>
                  <a:t> </a:t>
                </a:r>
                <a:r>
                  <a:rPr lang="en-US" sz="2000" dirty="0" err="1">
                    <a:solidFill>
                      <a:schemeClr val="accent1">
                        <a:lumMod val="50000"/>
                      </a:schemeClr>
                    </a:solidFill>
                  </a:rPr>
                  <a:t>nuqta</a:t>
                </a:r>
                <a:r>
                  <a:rPr lang="en-US" sz="2000" dirty="0">
                    <a:solidFill>
                      <a:schemeClr val="accent1">
                        <a:lumMod val="50000"/>
                      </a:schemeClr>
                    </a:solidFill>
                  </a:rPr>
                  <a:t> </a:t>
                </a:r>
                <a:r>
                  <a:rPr lang="en-US" sz="2000" dirty="0" err="1">
                    <a:solidFill>
                      <a:schemeClr val="accent1">
                        <a:lumMod val="50000"/>
                      </a:schemeClr>
                    </a:solidFill>
                  </a:rPr>
                  <a:t>berilgan</a:t>
                </a:r>
                <a:r>
                  <a:rPr lang="en-US" sz="2000" dirty="0">
                    <a:solidFill>
                      <a:schemeClr val="accent1">
                        <a:lumMod val="50000"/>
                      </a:schemeClr>
                    </a:solidFill>
                  </a:rPr>
                  <a:t> </a:t>
                </a:r>
                <a:r>
                  <a:rPr lang="en-US" sz="2000" dirty="0" err="1">
                    <a:solidFill>
                      <a:schemeClr val="accent1">
                        <a:lumMod val="50000"/>
                      </a:schemeClr>
                    </a:solidFill>
                  </a:rPr>
                  <a:t>bo`lsin</a:t>
                </a:r>
                <a:r>
                  <a:rPr lang="en-US" sz="2000" dirty="0">
                    <a:solidFill>
                      <a:schemeClr val="accent1">
                        <a:lumMod val="50000"/>
                      </a:schemeClr>
                    </a:solidFill>
                  </a:rPr>
                  <a:t>. Bu </a:t>
                </a:r>
                <a:r>
                  <a:rPr lang="en-US" sz="2000" dirty="0" err="1">
                    <a:solidFill>
                      <a:schemeClr val="accent1">
                        <a:lumMod val="50000"/>
                      </a:schemeClr>
                    </a:solidFill>
                  </a:rPr>
                  <a:t>nuqtaga</a:t>
                </a:r>
                <a:r>
                  <a:rPr lang="en-US" sz="2000" dirty="0">
                    <a:solidFill>
                      <a:schemeClr val="accent1">
                        <a:lumMod val="50000"/>
                      </a:schemeClr>
                    </a:solidFill>
                  </a:rPr>
                  <a:t> </a:t>
                </a:r>
                <a:r>
                  <a:rPr lang="en-US" sz="2000" dirty="0" err="1">
                    <a:solidFill>
                      <a:schemeClr val="accent1">
                        <a:lumMod val="50000"/>
                      </a:schemeClr>
                    </a:solidFill>
                  </a:rPr>
                  <a:t>o`tkazilgan</a:t>
                </a:r>
                <a:r>
                  <a:rPr lang="en-US" sz="2000" dirty="0">
                    <a:solidFill>
                      <a:schemeClr val="accent1">
                        <a:lumMod val="50000"/>
                      </a:schemeClr>
                    </a:solidFill>
                  </a:rPr>
                  <a:t> </a:t>
                </a:r>
                <a:r>
                  <a:rPr lang="en-US" sz="2000" dirty="0" err="1">
                    <a:solidFill>
                      <a:schemeClr val="accent1">
                        <a:lumMod val="50000"/>
                      </a:schemeClr>
                    </a:solidFill>
                  </a:rPr>
                  <a:t>urinma</a:t>
                </a:r>
                <a:r>
                  <a:rPr lang="en-US" sz="2000" dirty="0">
                    <a:solidFill>
                      <a:schemeClr val="accent1">
                        <a:lumMod val="50000"/>
                      </a:schemeClr>
                    </a:solidFill>
                  </a:rPr>
                  <a:t> </a:t>
                </a:r>
                <a:r>
                  <a:rPr lang="en-US" sz="2000" dirty="0" err="1">
                    <a:solidFill>
                      <a:schemeClr val="accent1">
                        <a:lumMod val="50000"/>
                      </a:schemeClr>
                    </a:solidFill>
                  </a:rPr>
                  <a:t>tenglamasini</a:t>
                </a:r>
                <a:r>
                  <a:rPr lang="en-US" sz="2000" dirty="0">
                    <a:solidFill>
                      <a:schemeClr val="accent1">
                        <a:lumMod val="50000"/>
                      </a:schemeClr>
                    </a:solidFill>
                  </a:rPr>
                  <a:t> </a:t>
                </a:r>
                <a:r>
                  <a:rPr lang="en-US" sz="2000" dirty="0" err="1">
                    <a:solidFill>
                      <a:schemeClr val="accent1">
                        <a:lumMod val="50000"/>
                      </a:schemeClr>
                    </a:solidFill>
                  </a:rPr>
                  <a:t>tuzamiz</a:t>
                </a:r>
                <a:r>
                  <a:rPr lang="en-US" sz="2000" dirty="0">
                    <a:solidFill>
                      <a:schemeClr val="accent1">
                        <a:lumMod val="50000"/>
                      </a:schemeClr>
                    </a:solidFill>
                  </a:rPr>
                  <a:t>.</a:t>
                </a:r>
                <a:r>
                  <a:rPr lang="ru-RU" sz="2000" b="1" dirty="0">
                    <a:solidFill>
                      <a:schemeClr val="accent1">
                        <a:lumMod val="50000"/>
                      </a:schemeClr>
                    </a:solidFill>
                  </a:rPr>
                  <a:t/>
                </a:r>
                <a:br>
                  <a:rPr lang="ru-RU" sz="2000" b="1" dirty="0">
                    <a:solidFill>
                      <a:schemeClr val="accent1">
                        <a:lumMod val="50000"/>
                      </a:schemeClr>
                    </a:solidFill>
                  </a:rPr>
                </a:br>
                <a:r>
                  <a:rPr lang="en-US" sz="2000" i="1" dirty="0">
                    <a:solidFill>
                      <a:schemeClr val="accent1">
                        <a:lumMod val="50000"/>
                      </a:schemeClr>
                    </a:solidFill>
                  </a:rPr>
                  <a:t>N</a:t>
                </a:r>
                <a:r>
                  <a:rPr lang="en-US" sz="2000" i="1" baseline="-25000" dirty="0">
                    <a:solidFill>
                      <a:schemeClr val="accent1">
                        <a:lumMod val="50000"/>
                      </a:schemeClr>
                    </a:solidFill>
                  </a:rPr>
                  <a:t>0</a:t>
                </a:r>
                <a:r>
                  <a:rPr lang="en-US" sz="2000" i="1" dirty="0">
                    <a:solidFill>
                      <a:schemeClr val="accent1">
                        <a:lumMod val="50000"/>
                      </a:schemeClr>
                    </a:solidFill>
                  </a:rPr>
                  <a:t>(x</a:t>
                </a:r>
                <a:r>
                  <a:rPr lang="en-US" sz="2000" i="1" baseline="-25000" dirty="0">
                    <a:solidFill>
                      <a:schemeClr val="accent1">
                        <a:lumMod val="50000"/>
                      </a:schemeClr>
                    </a:solidFill>
                  </a:rPr>
                  <a:t>0</a:t>
                </a:r>
                <a:r>
                  <a:rPr lang="en-US" sz="2000" i="1" dirty="0">
                    <a:solidFill>
                      <a:schemeClr val="accent1">
                        <a:lumMod val="50000"/>
                      </a:schemeClr>
                    </a:solidFill>
                  </a:rPr>
                  <a:t>,y</a:t>
                </a:r>
                <a:r>
                  <a:rPr lang="en-US" sz="2000" i="1" baseline="-25000" dirty="0">
                    <a:solidFill>
                      <a:schemeClr val="accent1">
                        <a:lumMod val="50000"/>
                      </a:schemeClr>
                    </a:solidFill>
                  </a:rPr>
                  <a:t>0</a:t>
                </a:r>
                <a:r>
                  <a:rPr lang="en-US" sz="2000" i="1" dirty="0">
                    <a:solidFill>
                      <a:schemeClr val="accent1">
                        <a:lumMod val="50000"/>
                      </a:schemeClr>
                    </a:solidFill>
                  </a:rPr>
                  <a:t>)</a:t>
                </a:r>
                <a:r>
                  <a:rPr lang="en-US" sz="2000" dirty="0">
                    <a:solidFill>
                      <a:schemeClr val="accent1">
                        <a:lumMod val="50000"/>
                      </a:schemeClr>
                    </a:solidFill>
                  </a:rPr>
                  <a:t> </a:t>
                </a:r>
                <a:r>
                  <a:rPr lang="en-US" sz="2000" dirty="0" err="1">
                    <a:solidFill>
                      <a:schemeClr val="accent1">
                        <a:lumMod val="50000"/>
                      </a:schemeClr>
                    </a:solidFill>
                  </a:rPr>
                  <a:t>nuqtadan</a:t>
                </a:r>
                <a:r>
                  <a:rPr lang="en-US" sz="2000" dirty="0">
                    <a:solidFill>
                      <a:schemeClr val="accent1">
                        <a:lumMod val="50000"/>
                      </a:schemeClr>
                    </a:solidFill>
                  </a:rPr>
                  <a:t> </a:t>
                </a:r>
                <a:r>
                  <a:rPr lang="en-US" sz="2000" dirty="0" err="1">
                    <a:solidFill>
                      <a:schemeClr val="accent1">
                        <a:lumMod val="50000"/>
                      </a:schemeClr>
                    </a:solidFill>
                  </a:rPr>
                  <a:t>o`tuvchi</a:t>
                </a:r>
                <a:r>
                  <a:rPr lang="en-US" sz="2000" dirty="0">
                    <a:solidFill>
                      <a:schemeClr val="accent1">
                        <a:lumMod val="50000"/>
                      </a:schemeClr>
                    </a:solidFill>
                  </a:rPr>
                  <a:t> </a:t>
                </a:r>
                <a:r>
                  <a:rPr lang="en-US" sz="2000" dirty="0" err="1">
                    <a:solidFill>
                      <a:schemeClr val="accent1">
                        <a:lumMod val="50000"/>
                      </a:schemeClr>
                    </a:solidFill>
                  </a:rPr>
                  <a:t>to`g’ri</a:t>
                </a:r>
                <a:r>
                  <a:rPr lang="en-US" sz="2000" dirty="0">
                    <a:solidFill>
                      <a:schemeClr val="accent1">
                        <a:lumMod val="50000"/>
                      </a:schemeClr>
                    </a:solidFill>
                  </a:rPr>
                  <a:t> </a:t>
                </a:r>
                <a:r>
                  <a:rPr lang="en-US" sz="2000" dirty="0" err="1">
                    <a:solidFill>
                      <a:schemeClr val="accent1">
                        <a:lumMod val="50000"/>
                      </a:schemeClr>
                    </a:solidFill>
                  </a:rPr>
                  <a:t>chiziq</a:t>
                </a:r>
                <a:r>
                  <a:rPr lang="en-US" sz="2000" dirty="0">
                    <a:solidFill>
                      <a:schemeClr val="accent1">
                        <a:lumMod val="50000"/>
                      </a:schemeClr>
                    </a:solidFill>
                  </a:rPr>
                  <a:t> </a:t>
                </a:r>
                <a:r>
                  <a:rPr lang="en-US" sz="2000" dirty="0" err="1">
                    <a:solidFill>
                      <a:schemeClr val="accent1">
                        <a:lumMod val="50000"/>
                      </a:schemeClr>
                    </a:solidFill>
                  </a:rPr>
                  <a:t>o`zining</a:t>
                </a:r>
                <a:r>
                  <a:rPr lang="ru-RU" sz="2000" b="1" dirty="0">
                    <a:solidFill>
                      <a:schemeClr val="accent1">
                        <a:lumMod val="50000"/>
                      </a:schemeClr>
                    </a:solidFill>
                  </a:rPr>
                  <a:t/>
                </a:r>
                <a:br>
                  <a:rPr lang="ru-RU" sz="2000" b="1" dirty="0">
                    <a:solidFill>
                      <a:schemeClr val="accent1">
                        <a:lumMod val="50000"/>
                      </a:schemeClr>
                    </a:solidFill>
                  </a:rPr>
                </a:br>
                <a:r>
                  <a:rPr lang="en-US" sz="2000" dirty="0">
                    <a:solidFill>
                      <a:schemeClr val="accent1">
                        <a:lumMod val="50000"/>
                      </a:schemeClr>
                    </a:solidFill>
                  </a:rPr>
                  <a:t>                                            </a:t>
                </a:r>
                <a:r>
                  <a:rPr lang="en-US" sz="2000" i="1" dirty="0">
                    <a:solidFill>
                      <a:schemeClr val="accent1">
                        <a:lumMod val="50000"/>
                      </a:schemeClr>
                    </a:solidFill>
                  </a:rPr>
                  <a:t>X=x</a:t>
                </a:r>
                <a:r>
                  <a:rPr lang="en-US" sz="2000" i="1" baseline="-25000" dirty="0">
                    <a:solidFill>
                      <a:schemeClr val="accent1">
                        <a:lumMod val="50000"/>
                      </a:schemeClr>
                    </a:solidFill>
                  </a:rPr>
                  <a:t>0</a:t>
                </a:r>
                <a:r>
                  <a:rPr lang="en-US" sz="2000" i="1" dirty="0">
                    <a:solidFill>
                      <a:schemeClr val="accent1">
                        <a:lumMod val="50000"/>
                      </a:schemeClr>
                    </a:solidFill>
                  </a:rPr>
                  <a:t>+</a:t>
                </a:r>
                <a14:m>
                  <m:oMath xmlns:m="http://schemas.openxmlformats.org/officeDocument/2006/math">
                    <m:r>
                      <a:rPr lang="en-US" sz="2000" i="1">
                        <a:solidFill>
                          <a:schemeClr val="accent1">
                            <a:lumMod val="50000"/>
                          </a:schemeClr>
                        </a:solidFill>
                        <a:latin typeface="Cambria Math"/>
                        <a:ea typeface="Cambria Math"/>
                      </a:rPr>
                      <m:t>𝛼</m:t>
                    </m:r>
                  </m:oMath>
                </a14:m>
                <a:r>
                  <a:rPr lang="en-US" sz="2000" i="1" dirty="0">
                    <a:solidFill>
                      <a:schemeClr val="accent1">
                        <a:lumMod val="50000"/>
                      </a:schemeClr>
                    </a:solidFill>
                  </a:rPr>
                  <a:t>t</a:t>
                </a:r>
                <a:r>
                  <a:rPr lang="ru-RU" sz="2000" b="1" dirty="0">
                    <a:solidFill>
                      <a:schemeClr val="accent1">
                        <a:lumMod val="50000"/>
                      </a:schemeClr>
                    </a:solidFill>
                  </a:rPr>
                  <a:t/>
                </a:r>
                <a:br>
                  <a:rPr lang="ru-RU" sz="2000" b="1" dirty="0">
                    <a:solidFill>
                      <a:schemeClr val="accent1">
                        <a:lumMod val="50000"/>
                      </a:schemeClr>
                    </a:solidFill>
                  </a:rPr>
                </a:br>
                <a:r>
                  <a:rPr lang="en-US" sz="2000" i="1" dirty="0">
                    <a:solidFill>
                      <a:schemeClr val="accent1">
                        <a:lumMod val="50000"/>
                      </a:schemeClr>
                    </a:solidFill>
                  </a:rPr>
                  <a:t>                                           Y=y</a:t>
                </a:r>
                <a:r>
                  <a:rPr lang="en-US" sz="2000" i="1" baseline="-25000" dirty="0">
                    <a:solidFill>
                      <a:schemeClr val="accent1">
                        <a:lumMod val="50000"/>
                      </a:schemeClr>
                    </a:solidFill>
                  </a:rPr>
                  <a:t>0</a:t>
                </a:r>
                <a:r>
                  <a:rPr lang="en-US" sz="2000" i="1" dirty="0">
                    <a:solidFill>
                      <a:schemeClr val="accent1">
                        <a:lumMod val="50000"/>
                      </a:schemeClr>
                    </a:solidFill>
                  </a:rPr>
                  <a:t>+</a:t>
                </a:r>
                <a:r>
                  <a:rPr lang="en-US" sz="2000" i="1" dirty="0">
                    <a:solidFill>
                      <a:schemeClr val="accent1">
                        <a:lumMod val="50000"/>
                      </a:schemeClr>
                    </a:solidFill>
                    <a:sym typeface="Symbol"/>
                  </a:rPr>
                  <a:t></a:t>
                </a:r>
                <a:r>
                  <a:rPr lang="en-US" sz="2000" i="1" dirty="0">
                    <a:solidFill>
                      <a:schemeClr val="accent1">
                        <a:lumMod val="50000"/>
                      </a:schemeClr>
                    </a:solidFill>
                  </a:rPr>
                  <a:t> t</a:t>
                </a:r>
                <a:r>
                  <a:rPr lang="en-US" sz="2000" dirty="0">
                    <a:solidFill>
                      <a:schemeClr val="accent1">
                        <a:lumMod val="50000"/>
                      </a:schemeClr>
                    </a:solidFill>
                  </a:rPr>
                  <a:t>                (3.1)</a:t>
                </a:r>
                <a:br>
                  <a:rPr lang="en-US" sz="2000" dirty="0">
                    <a:solidFill>
                      <a:schemeClr val="accent1">
                        <a:lumMod val="50000"/>
                      </a:schemeClr>
                    </a:solidFill>
                  </a:rPr>
                </a:br>
                <a:r>
                  <a:rPr lang="en-US" sz="2000" dirty="0" err="1">
                    <a:solidFill>
                      <a:schemeClr val="accent1">
                        <a:lumMod val="50000"/>
                      </a:schemeClr>
                    </a:solidFill>
                  </a:rPr>
                  <a:t>parametrik</a:t>
                </a:r>
                <a:r>
                  <a:rPr lang="en-US" sz="2000" dirty="0">
                    <a:solidFill>
                      <a:schemeClr val="accent1">
                        <a:lumMod val="50000"/>
                      </a:schemeClr>
                    </a:solidFill>
                  </a:rPr>
                  <a:t> </a:t>
                </a:r>
                <a:r>
                  <a:rPr lang="en-US" sz="2000" dirty="0" err="1">
                    <a:solidFill>
                      <a:schemeClr val="accent1">
                        <a:lumMod val="50000"/>
                      </a:schemeClr>
                    </a:solidFill>
                  </a:rPr>
                  <a:t>tenglamasi</a:t>
                </a:r>
                <a:r>
                  <a:rPr lang="en-US" sz="2000" dirty="0">
                    <a:solidFill>
                      <a:schemeClr val="accent1">
                        <a:lumMod val="50000"/>
                      </a:schemeClr>
                    </a:solidFill>
                  </a:rPr>
                  <a:t> </a:t>
                </a:r>
                <a:r>
                  <a:rPr lang="en-US" sz="2000" dirty="0" err="1">
                    <a:solidFill>
                      <a:schemeClr val="accent1">
                        <a:lumMod val="50000"/>
                      </a:schemeClr>
                    </a:solidFill>
                  </a:rPr>
                  <a:t>bilan</a:t>
                </a:r>
                <a:r>
                  <a:rPr lang="en-US" sz="2000" dirty="0">
                    <a:solidFill>
                      <a:schemeClr val="accent1">
                        <a:lumMod val="50000"/>
                      </a:schemeClr>
                    </a:solidFill>
                  </a:rPr>
                  <a:t> </a:t>
                </a:r>
                <a:r>
                  <a:rPr lang="en-US" sz="2000" dirty="0" err="1">
                    <a:solidFill>
                      <a:schemeClr val="accent1">
                        <a:lumMod val="50000"/>
                      </a:schemeClr>
                    </a:solidFill>
                  </a:rPr>
                  <a:t>berilgan</a:t>
                </a:r>
                <a:r>
                  <a:rPr lang="en-US" sz="2000" dirty="0">
                    <a:solidFill>
                      <a:schemeClr val="accent1">
                        <a:lumMod val="50000"/>
                      </a:schemeClr>
                    </a:solidFill>
                  </a:rPr>
                  <a:t> </a:t>
                </a:r>
                <a:r>
                  <a:rPr lang="en-US" sz="2000" dirty="0" err="1">
                    <a:solidFill>
                      <a:schemeClr val="accent1">
                        <a:lumMod val="50000"/>
                      </a:schemeClr>
                    </a:solidFill>
                  </a:rPr>
                  <a:t>bo`lsin</a:t>
                </a:r>
                <a:r>
                  <a:rPr lang="en-US" sz="2000" dirty="0">
                    <a:solidFill>
                      <a:schemeClr val="accent1">
                        <a:lumMod val="50000"/>
                      </a:schemeClr>
                    </a:solidFill>
                  </a:rPr>
                  <a:t>. </a:t>
                </a:r>
                <a:r>
                  <a:rPr lang="en-US" sz="2000" dirty="0" err="1">
                    <a:solidFill>
                      <a:schemeClr val="accent1">
                        <a:lumMod val="50000"/>
                      </a:schemeClr>
                    </a:solidFill>
                  </a:rPr>
                  <a:t>To`g’ri</a:t>
                </a:r>
                <a:r>
                  <a:rPr lang="en-US" sz="2000" dirty="0">
                    <a:solidFill>
                      <a:schemeClr val="accent1">
                        <a:lumMod val="50000"/>
                      </a:schemeClr>
                    </a:solidFill>
                  </a:rPr>
                  <a:t> </a:t>
                </a:r>
                <a:r>
                  <a:rPr lang="en-US" sz="2000" dirty="0" err="1">
                    <a:solidFill>
                      <a:schemeClr val="accent1">
                        <a:lumMod val="50000"/>
                      </a:schemeClr>
                    </a:solidFill>
                  </a:rPr>
                  <a:t>chiziqning</a:t>
                </a:r>
                <a:r>
                  <a:rPr lang="en-US" sz="2000" dirty="0">
                    <a:solidFill>
                      <a:schemeClr val="accent1">
                        <a:lumMod val="50000"/>
                      </a:schemeClr>
                    </a:solidFill>
                  </a:rPr>
                  <a:t> parabola </a:t>
                </a:r>
                <a:r>
                  <a:rPr lang="en-US" sz="2000" dirty="0" err="1">
                    <a:solidFill>
                      <a:schemeClr val="accent1">
                        <a:lumMod val="50000"/>
                      </a:schemeClr>
                    </a:solidFill>
                  </a:rPr>
                  <a:t>bilan</a:t>
                </a:r>
                <a:r>
                  <a:rPr lang="en-US" sz="2000" dirty="0">
                    <a:solidFill>
                      <a:schemeClr val="accent1">
                        <a:lumMod val="50000"/>
                      </a:schemeClr>
                    </a:solidFill>
                  </a:rPr>
                  <a:t> </a:t>
                </a:r>
                <a:r>
                  <a:rPr lang="en-US" sz="2000" dirty="0" err="1">
                    <a:solidFill>
                      <a:schemeClr val="accent1">
                        <a:lumMod val="50000"/>
                      </a:schemeClr>
                    </a:solidFill>
                  </a:rPr>
                  <a:t>kesishish</a:t>
                </a:r>
                <a:r>
                  <a:rPr lang="en-US" sz="2000" dirty="0">
                    <a:solidFill>
                      <a:schemeClr val="accent1">
                        <a:lumMod val="50000"/>
                      </a:schemeClr>
                    </a:solidFill>
                  </a:rPr>
                  <a:t> </a:t>
                </a:r>
                <a:r>
                  <a:rPr lang="en-US" sz="2000" dirty="0" err="1">
                    <a:solidFill>
                      <a:schemeClr val="accent1">
                        <a:lumMod val="50000"/>
                      </a:schemeClr>
                    </a:solidFill>
                  </a:rPr>
                  <a:t>nuqtasining</a:t>
                </a:r>
                <a:r>
                  <a:rPr lang="en-US" sz="2000" dirty="0">
                    <a:solidFill>
                      <a:schemeClr val="accent1">
                        <a:lumMod val="50000"/>
                      </a:schemeClr>
                    </a:solidFill>
                  </a:rPr>
                  <a:t> </a:t>
                </a:r>
                <a:r>
                  <a:rPr lang="en-US" sz="2000" dirty="0" err="1">
                    <a:solidFill>
                      <a:schemeClr val="accent1">
                        <a:lumMod val="50000"/>
                      </a:schemeClr>
                    </a:solidFill>
                  </a:rPr>
                  <a:t>parametrini</a:t>
                </a:r>
                <a:r>
                  <a:rPr lang="en-US" sz="2000" dirty="0">
                    <a:solidFill>
                      <a:schemeClr val="accent1">
                        <a:lumMod val="50000"/>
                      </a:schemeClr>
                    </a:solidFill>
                  </a:rPr>
                  <a:t> </a:t>
                </a:r>
                <a:r>
                  <a:rPr lang="en-US" sz="2000" dirty="0" err="1">
                    <a:solidFill>
                      <a:schemeClr val="accent1">
                        <a:lumMod val="50000"/>
                      </a:schemeClr>
                    </a:solidFill>
                  </a:rPr>
                  <a:t>aniqlaylik</a:t>
                </a:r>
                <a:r>
                  <a:rPr lang="en-US" sz="2000" dirty="0">
                    <a:solidFill>
                      <a:schemeClr val="accent1">
                        <a:lumMod val="50000"/>
                      </a:schemeClr>
                    </a:solidFill>
                  </a:rPr>
                  <a:t>. </a:t>
                </a:r>
                <a:r>
                  <a:rPr lang="en-US" sz="2000" dirty="0" err="1">
                    <a:solidFill>
                      <a:schemeClr val="accent1">
                        <a:lumMod val="50000"/>
                      </a:schemeClr>
                    </a:solidFill>
                  </a:rPr>
                  <a:t>Buning</a:t>
                </a:r>
                <a:r>
                  <a:rPr lang="en-US" sz="2000" dirty="0">
                    <a:solidFill>
                      <a:schemeClr val="accent1">
                        <a:lumMod val="50000"/>
                      </a:schemeClr>
                    </a:solidFill>
                  </a:rPr>
                  <a:t> </a:t>
                </a:r>
                <a:r>
                  <a:rPr lang="en-US" sz="2000" dirty="0" err="1">
                    <a:solidFill>
                      <a:schemeClr val="accent1">
                        <a:lumMod val="50000"/>
                      </a:schemeClr>
                    </a:solidFill>
                  </a:rPr>
                  <a:t>uchun</a:t>
                </a:r>
                <a:r>
                  <a:rPr lang="en-US" sz="2000" dirty="0">
                    <a:solidFill>
                      <a:schemeClr val="accent1">
                        <a:lumMod val="50000"/>
                      </a:schemeClr>
                    </a:solidFill>
                  </a:rPr>
                  <a:t> (3.1) </a:t>
                </a:r>
                <a:r>
                  <a:rPr lang="en-US" sz="2000" dirty="0" err="1">
                    <a:solidFill>
                      <a:schemeClr val="accent1">
                        <a:lumMod val="50000"/>
                      </a:schemeClr>
                    </a:solidFill>
                  </a:rPr>
                  <a:t>dagi</a:t>
                </a:r>
                <a:r>
                  <a:rPr lang="en-US" sz="2000" dirty="0">
                    <a:solidFill>
                      <a:schemeClr val="accent1">
                        <a:lumMod val="50000"/>
                      </a:schemeClr>
                    </a:solidFill>
                  </a:rPr>
                  <a:t> </a:t>
                </a:r>
                <a:r>
                  <a:rPr lang="en-US" sz="2000" i="1" dirty="0" err="1">
                    <a:solidFill>
                      <a:schemeClr val="accent1">
                        <a:lumMod val="50000"/>
                      </a:schemeClr>
                    </a:solidFill>
                  </a:rPr>
                  <a:t>x,y</a:t>
                </a:r>
                <a:r>
                  <a:rPr lang="en-US" sz="2000" dirty="0">
                    <a:solidFill>
                      <a:schemeClr val="accent1">
                        <a:lumMod val="50000"/>
                      </a:schemeClr>
                    </a:solidFill>
                  </a:rPr>
                  <a:t> </a:t>
                </a:r>
                <a:r>
                  <a:rPr lang="en-US" sz="2000" dirty="0" err="1">
                    <a:solidFill>
                      <a:schemeClr val="accent1">
                        <a:lumMod val="50000"/>
                      </a:schemeClr>
                    </a:solidFill>
                  </a:rPr>
                  <a:t>larni</a:t>
                </a:r>
                <a:r>
                  <a:rPr lang="en-US" sz="2000" dirty="0">
                    <a:solidFill>
                      <a:schemeClr val="accent1">
                        <a:lumMod val="50000"/>
                      </a:schemeClr>
                    </a:solidFill>
                  </a:rPr>
                  <a:t> (1.6) parabola </a:t>
                </a:r>
                <a:r>
                  <a:rPr lang="en-US" sz="2000" dirty="0" err="1">
                    <a:solidFill>
                      <a:schemeClr val="accent1">
                        <a:lumMod val="50000"/>
                      </a:schemeClr>
                    </a:solidFill>
                  </a:rPr>
                  <a:t>tenglamasiga</a:t>
                </a:r>
                <a:r>
                  <a:rPr lang="en-US" sz="2000" dirty="0">
                    <a:solidFill>
                      <a:schemeClr val="accent1">
                        <a:lumMod val="50000"/>
                      </a:schemeClr>
                    </a:solidFill>
                  </a:rPr>
                  <a:t> </a:t>
                </a:r>
                <a:r>
                  <a:rPr lang="en-US" sz="2000" dirty="0" err="1">
                    <a:solidFill>
                      <a:schemeClr val="accent1">
                        <a:lumMod val="50000"/>
                      </a:schemeClr>
                    </a:solidFill>
                  </a:rPr>
                  <a:t>qo`yib</a:t>
                </a:r>
                <a:r>
                  <a:rPr lang="en-US" sz="2000" dirty="0">
                    <a:solidFill>
                      <a:schemeClr val="accent1">
                        <a:lumMod val="50000"/>
                      </a:schemeClr>
                    </a:solidFill>
                  </a:rPr>
                  <a:t> </a:t>
                </a:r>
                <a:r>
                  <a:rPr lang="en-US" sz="2000" dirty="0" err="1">
                    <a:solidFill>
                      <a:schemeClr val="accent1">
                        <a:lumMod val="50000"/>
                      </a:schemeClr>
                    </a:solidFill>
                  </a:rPr>
                  <a:t>hosil</a:t>
                </a:r>
                <a:r>
                  <a:rPr lang="en-US" sz="2000" dirty="0">
                    <a:solidFill>
                      <a:schemeClr val="accent1">
                        <a:lumMod val="50000"/>
                      </a:schemeClr>
                    </a:solidFill>
                  </a:rPr>
                  <a:t> </a:t>
                </a:r>
                <a:r>
                  <a:rPr lang="en-US" sz="2000" dirty="0" err="1">
                    <a:solidFill>
                      <a:schemeClr val="accent1">
                        <a:lumMod val="50000"/>
                      </a:schemeClr>
                    </a:solidFill>
                  </a:rPr>
                  <a:t>bo`lgan</a:t>
                </a:r>
                <a:r>
                  <a:rPr lang="en-US" sz="2000" dirty="0">
                    <a:solidFill>
                      <a:schemeClr val="accent1">
                        <a:lumMod val="50000"/>
                      </a:schemeClr>
                    </a:solidFill>
                  </a:rPr>
                  <a:t> </a:t>
                </a:r>
                <a:r>
                  <a:rPr lang="en-US" sz="2000" dirty="0" err="1">
                    <a:solidFill>
                      <a:schemeClr val="accent1">
                        <a:lumMod val="50000"/>
                      </a:schemeClr>
                    </a:solidFill>
                  </a:rPr>
                  <a:t>tenglamani</a:t>
                </a:r>
                <a:r>
                  <a:rPr lang="en-US" sz="2000" dirty="0">
                    <a:solidFill>
                      <a:schemeClr val="accent1">
                        <a:lumMod val="50000"/>
                      </a:schemeClr>
                    </a:solidFill>
                  </a:rPr>
                  <a:t> </a:t>
                </a:r>
                <a:r>
                  <a:rPr lang="en-US" sz="2000" i="1" dirty="0">
                    <a:solidFill>
                      <a:schemeClr val="accent1">
                        <a:lumMod val="50000"/>
                      </a:schemeClr>
                    </a:solidFill>
                  </a:rPr>
                  <a:t>t</a:t>
                </a:r>
                <a:r>
                  <a:rPr lang="en-US" sz="2000" dirty="0">
                    <a:solidFill>
                      <a:schemeClr val="accent1">
                        <a:lumMod val="50000"/>
                      </a:schemeClr>
                    </a:solidFill>
                  </a:rPr>
                  <a:t> </a:t>
                </a:r>
                <a:r>
                  <a:rPr lang="en-US" sz="2000" dirty="0" err="1">
                    <a:solidFill>
                      <a:schemeClr val="accent1">
                        <a:lumMod val="50000"/>
                      </a:schemeClr>
                    </a:solidFill>
                  </a:rPr>
                  <a:t>ga</a:t>
                </a:r>
                <a:r>
                  <a:rPr lang="en-US" sz="2000" dirty="0">
                    <a:solidFill>
                      <a:schemeClr val="accent1">
                        <a:lumMod val="50000"/>
                      </a:schemeClr>
                    </a:solidFill>
                  </a:rPr>
                  <a:t> </a:t>
                </a:r>
                <a:r>
                  <a:rPr lang="en-US" sz="2000" dirty="0" err="1">
                    <a:solidFill>
                      <a:schemeClr val="accent1">
                        <a:lumMod val="50000"/>
                      </a:schemeClr>
                    </a:solidFill>
                  </a:rPr>
                  <a:t>nisbatan</a:t>
                </a:r>
                <a:r>
                  <a:rPr lang="en-US" sz="2000" dirty="0">
                    <a:solidFill>
                      <a:schemeClr val="accent1">
                        <a:lumMod val="50000"/>
                      </a:schemeClr>
                    </a:solidFill>
                  </a:rPr>
                  <a:t> </a:t>
                </a:r>
                <a:r>
                  <a:rPr lang="en-US" sz="2000" dirty="0" err="1">
                    <a:solidFill>
                      <a:schemeClr val="accent1">
                        <a:lumMod val="50000"/>
                      </a:schemeClr>
                    </a:solidFill>
                  </a:rPr>
                  <a:t>yechiladi</a:t>
                </a:r>
                <a:r>
                  <a:rPr lang="en-US" sz="2000" dirty="0">
                    <a:solidFill>
                      <a:schemeClr val="accent1">
                        <a:lumMod val="50000"/>
                      </a:schemeClr>
                    </a:solidFill>
                  </a:rPr>
                  <a:t>.</a:t>
                </a:r>
                <a:br>
                  <a:rPr lang="en-US" sz="2000" dirty="0">
                    <a:solidFill>
                      <a:schemeClr val="accent1">
                        <a:lumMod val="50000"/>
                      </a:schemeClr>
                    </a:solidFill>
                  </a:rPr>
                </a:br>
                <a:r>
                  <a:rPr lang="en-US" sz="2000" i="1" baseline="30000" dirty="0">
                    <a:solidFill>
                      <a:schemeClr val="accent1">
                        <a:lumMod val="50000"/>
                      </a:schemeClr>
                    </a:solidFill>
                  </a:rPr>
                  <a:t>2</a:t>
                </a:r>
                <a:r>
                  <a:rPr lang="en-US" sz="2000" i="1" dirty="0">
                    <a:solidFill>
                      <a:schemeClr val="accent1">
                        <a:lumMod val="50000"/>
                      </a:schemeClr>
                    </a:solidFill>
                  </a:rPr>
                  <a:t>t </a:t>
                </a:r>
                <a:r>
                  <a:rPr lang="en-US" sz="2000" i="1" baseline="30000" dirty="0">
                    <a:solidFill>
                      <a:schemeClr val="accent1">
                        <a:lumMod val="50000"/>
                      </a:schemeClr>
                    </a:solidFill>
                  </a:rPr>
                  <a:t>2</a:t>
                </a:r>
                <a:r>
                  <a:rPr lang="en-US" sz="2000" i="1" dirty="0">
                    <a:solidFill>
                      <a:schemeClr val="accent1">
                        <a:lumMod val="50000"/>
                      </a:schemeClr>
                    </a:solidFill>
                  </a:rPr>
                  <a:t>+2(y</a:t>
                </a:r>
                <a:r>
                  <a:rPr lang="en-US" sz="2000" i="1" baseline="-25000" dirty="0">
                    <a:solidFill>
                      <a:schemeClr val="accent1">
                        <a:lumMod val="50000"/>
                      </a:schemeClr>
                    </a:solidFill>
                  </a:rPr>
                  <a:t>0 </a:t>
                </a:r>
                <a:r>
                  <a:rPr lang="en-US" sz="2000" i="1" dirty="0">
                    <a:solidFill>
                      <a:schemeClr val="accent1">
                        <a:lumMod val="50000"/>
                      </a:schemeClr>
                    </a:solidFill>
                    <a:sym typeface="Symbol"/>
                  </a:rPr>
                  <a:t></a:t>
                </a:r>
                <a:r>
                  <a:rPr lang="en-US" sz="2000" i="1" dirty="0">
                    <a:solidFill>
                      <a:schemeClr val="accent1">
                        <a:lumMod val="50000"/>
                      </a:schemeClr>
                    </a:solidFill>
                  </a:rPr>
                  <a:t> - p</a:t>
                </a:r>
                <a:r>
                  <a:rPr lang="en-US" sz="2000" i="1" dirty="0">
                    <a:solidFill>
                      <a:schemeClr val="accent1">
                        <a:lumMod val="50000"/>
                      </a:schemeClr>
                    </a:solidFill>
                    <a:sym typeface="Symbol"/>
                  </a:rPr>
                  <a:t></a:t>
                </a:r>
                <a:r>
                  <a:rPr lang="en-US" sz="2000" i="1" dirty="0">
                    <a:solidFill>
                      <a:schemeClr val="accent1">
                        <a:lumMod val="50000"/>
                      </a:schemeClr>
                    </a:solidFill>
                  </a:rPr>
                  <a:t>)t=0</a:t>
                </a:r>
                <a:br>
                  <a:rPr lang="en-US" sz="2000" i="1" dirty="0">
                    <a:solidFill>
                      <a:schemeClr val="accent1">
                        <a:lumMod val="50000"/>
                      </a:schemeClr>
                    </a:solidFill>
                  </a:rPr>
                </a:br>
                <a:r>
                  <a:rPr lang="en-US" sz="2000" dirty="0" err="1">
                    <a:solidFill>
                      <a:schemeClr val="accent1">
                        <a:lumMod val="50000"/>
                      </a:schemeClr>
                    </a:solidFill>
                  </a:rPr>
                  <a:t>yuqorida</a:t>
                </a:r>
                <a:r>
                  <a:rPr lang="en-US" sz="2000" dirty="0">
                    <a:solidFill>
                      <a:schemeClr val="accent1">
                        <a:lumMod val="50000"/>
                      </a:schemeClr>
                    </a:solidFill>
                  </a:rPr>
                  <a:t> </a:t>
                </a:r>
                <a:r>
                  <a:rPr lang="en-US" sz="2000" dirty="0" err="1">
                    <a:solidFill>
                      <a:schemeClr val="accent1">
                        <a:lumMod val="50000"/>
                      </a:schemeClr>
                    </a:solidFill>
                  </a:rPr>
                  <a:t>ko`rib</a:t>
                </a:r>
                <a:r>
                  <a:rPr lang="en-US" sz="2000" dirty="0">
                    <a:solidFill>
                      <a:schemeClr val="accent1">
                        <a:lumMod val="50000"/>
                      </a:schemeClr>
                    </a:solidFill>
                  </a:rPr>
                  <a:t> </a:t>
                </a:r>
                <a:r>
                  <a:rPr lang="en-US" sz="2000" dirty="0" err="1">
                    <a:solidFill>
                      <a:schemeClr val="accent1">
                        <a:lumMod val="50000"/>
                      </a:schemeClr>
                    </a:solidFill>
                  </a:rPr>
                  <a:t>o`tilgan</a:t>
                </a:r>
                <a:r>
                  <a:rPr lang="en-US" sz="2000" dirty="0">
                    <a:solidFill>
                      <a:schemeClr val="accent1">
                        <a:lumMod val="50000"/>
                      </a:schemeClr>
                    </a:solidFill>
                  </a:rPr>
                  <a:t> </a:t>
                </a:r>
                <a:r>
                  <a:rPr lang="en-US" sz="2000" dirty="0" err="1">
                    <a:solidFill>
                      <a:schemeClr val="accent1">
                        <a:lumMod val="50000"/>
                      </a:schemeClr>
                    </a:solidFill>
                  </a:rPr>
                  <a:t>ma’lumotlarga</a:t>
                </a:r>
                <a:r>
                  <a:rPr lang="en-US" sz="2000" dirty="0">
                    <a:solidFill>
                      <a:schemeClr val="accent1">
                        <a:lumMod val="50000"/>
                      </a:schemeClr>
                    </a:solidFill>
                  </a:rPr>
                  <a:t> </a:t>
                </a:r>
                <a:r>
                  <a:rPr lang="en-US" sz="2000" dirty="0" err="1">
                    <a:solidFill>
                      <a:schemeClr val="accent1">
                        <a:lumMod val="50000"/>
                      </a:schemeClr>
                    </a:solidFill>
                  </a:rPr>
                  <a:t>ko`ra</a:t>
                </a:r>
                <a:r>
                  <a:rPr lang="en-US" sz="2000" dirty="0">
                    <a:solidFill>
                      <a:schemeClr val="accent1">
                        <a:lumMod val="50000"/>
                      </a:schemeClr>
                    </a:solidFill>
                  </a:rPr>
                  <a:t> </a:t>
                </a:r>
                <a:r>
                  <a:rPr lang="en-US" sz="2000" dirty="0" err="1">
                    <a:solidFill>
                      <a:schemeClr val="accent1">
                        <a:lumMod val="50000"/>
                      </a:schemeClr>
                    </a:solidFill>
                  </a:rPr>
                  <a:t>to`g’ri</a:t>
                </a:r>
                <a:r>
                  <a:rPr lang="en-US" sz="2000" dirty="0">
                    <a:solidFill>
                      <a:schemeClr val="accent1">
                        <a:lumMod val="50000"/>
                      </a:schemeClr>
                    </a:solidFill>
                  </a:rPr>
                  <a:t> </a:t>
                </a:r>
                <a:r>
                  <a:rPr lang="en-US" sz="2000" dirty="0" err="1">
                    <a:solidFill>
                      <a:schemeClr val="accent1">
                        <a:lumMod val="50000"/>
                      </a:schemeClr>
                    </a:solidFill>
                  </a:rPr>
                  <a:t>chiziq</a:t>
                </a:r>
                <a:r>
                  <a:rPr lang="en-US" sz="2000" dirty="0">
                    <a:solidFill>
                      <a:schemeClr val="accent1">
                        <a:lumMod val="50000"/>
                      </a:schemeClr>
                    </a:solidFill>
                  </a:rPr>
                  <a:t> </a:t>
                </a:r>
                <a:r>
                  <a:rPr lang="en-US" sz="2000" dirty="0" err="1">
                    <a:solidFill>
                      <a:schemeClr val="accent1">
                        <a:lumMod val="50000"/>
                      </a:schemeClr>
                    </a:solidFill>
                  </a:rPr>
                  <a:t>parabolaga</a:t>
                </a:r>
                <a:r>
                  <a:rPr lang="en-US" sz="2000" dirty="0">
                    <a:solidFill>
                      <a:schemeClr val="accent1">
                        <a:lumMod val="50000"/>
                      </a:schemeClr>
                    </a:solidFill>
                  </a:rPr>
                  <a:t> </a:t>
                </a:r>
                <a:r>
                  <a:rPr lang="en-US" sz="2000" dirty="0" err="1">
                    <a:solidFill>
                      <a:schemeClr val="accent1">
                        <a:lumMod val="50000"/>
                      </a:schemeClr>
                    </a:solidFill>
                  </a:rPr>
                  <a:t>urinma</a:t>
                </a:r>
                <a:r>
                  <a:rPr lang="en-US" sz="2000" dirty="0">
                    <a:solidFill>
                      <a:schemeClr val="accent1">
                        <a:lumMod val="50000"/>
                      </a:schemeClr>
                    </a:solidFill>
                  </a:rPr>
                  <a:t>      </a:t>
                </a:r>
                <a:r>
                  <a:rPr lang="en-US" sz="2000" dirty="0" err="1">
                    <a:solidFill>
                      <a:schemeClr val="accent1">
                        <a:lumMod val="50000"/>
                      </a:schemeClr>
                    </a:solidFill>
                  </a:rPr>
                  <a:t>bo`lishi</a:t>
                </a:r>
                <a:r>
                  <a:rPr lang="en-US" sz="2000" dirty="0">
                    <a:solidFill>
                      <a:schemeClr val="accent1">
                        <a:lumMod val="50000"/>
                      </a:schemeClr>
                    </a:solidFill>
                  </a:rPr>
                  <a:t> </a:t>
                </a:r>
                <a:r>
                  <a:rPr lang="en-US" sz="2000" dirty="0" err="1">
                    <a:solidFill>
                      <a:schemeClr val="accent1">
                        <a:lumMod val="50000"/>
                      </a:schemeClr>
                    </a:solidFill>
                  </a:rPr>
                  <a:t>uchun</a:t>
                </a:r>
                <a:r>
                  <a:rPr lang="en-US" sz="2000" dirty="0">
                    <a:solidFill>
                      <a:schemeClr val="accent1">
                        <a:lumMod val="50000"/>
                      </a:schemeClr>
                    </a:solidFill>
                  </a:rPr>
                  <a:t> </a:t>
                </a:r>
                <a:r>
                  <a:rPr lang="en-US" sz="2000" i="1" dirty="0">
                    <a:solidFill>
                      <a:schemeClr val="accent1">
                        <a:lumMod val="50000"/>
                      </a:schemeClr>
                    </a:solidFill>
                  </a:rPr>
                  <a:t>y</a:t>
                </a:r>
                <a:r>
                  <a:rPr lang="en-US" sz="2000" i="1" baseline="-25000" dirty="0">
                    <a:solidFill>
                      <a:schemeClr val="accent1">
                        <a:lumMod val="50000"/>
                      </a:schemeClr>
                    </a:solidFill>
                  </a:rPr>
                  <a:t>0</a:t>
                </a:r>
                <a:r>
                  <a:rPr lang="en-US" sz="2000" i="1" dirty="0">
                    <a:solidFill>
                      <a:schemeClr val="accent1">
                        <a:lumMod val="50000"/>
                      </a:schemeClr>
                    </a:solidFill>
                    <a:sym typeface="Symbol"/>
                  </a:rPr>
                  <a:t></a:t>
                </a:r>
                <a:r>
                  <a:rPr lang="en-US" sz="2000" i="1" dirty="0">
                    <a:solidFill>
                      <a:schemeClr val="accent1">
                        <a:lumMod val="50000"/>
                      </a:schemeClr>
                    </a:solidFill>
                  </a:rPr>
                  <a:t> - p</a:t>
                </a:r>
                <a:r>
                  <a:rPr lang="en-US" sz="2000" i="1" dirty="0">
                    <a:solidFill>
                      <a:schemeClr val="accent1">
                        <a:lumMod val="50000"/>
                      </a:schemeClr>
                    </a:solidFill>
                    <a:sym typeface="Symbol"/>
                  </a:rPr>
                  <a:t></a:t>
                </a:r>
                <a:r>
                  <a:rPr lang="en-US" sz="2000" i="1" dirty="0">
                    <a:solidFill>
                      <a:schemeClr val="accent1">
                        <a:lumMod val="50000"/>
                      </a:schemeClr>
                    </a:solidFill>
                  </a:rPr>
                  <a:t>=0</a:t>
                </a:r>
                <a:r>
                  <a:rPr lang="en-US" sz="2000" dirty="0">
                    <a:solidFill>
                      <a:schemeClr val="accent1">
                        <a:lumMod val="50000"/>
                      </a:schemeClr>
                    </a:solidFill>
                  </a:rPr>
                  <a:t> </a:t>
                </a:r>
                <a:r>
                  <a:rPr lang="en-US" sz="2000" dirty="0" err="1">
                    <a:solidFill>
                      <a:schemeClr val="accent1">
                        <a:lumMod val="50000"/>
                      </a:schemeClr>
                    </a:solidFill>
                  </a:rPr>
                  <a:t>yoki</a:t>
                </a:r>
                <a:r>
                  <a:rPr lang="ru-RU" sz="2000" b="1" dirty="0">
                    <a:solidFill>
                      <a:schemeClr val="accent1">
                        <a:lumMod val="50000"/>
                      </a:schemeClr>
                    </a:solidFill>
                  </a:rPr>
                  <a:t/>
                </a:r>
                <a:br>
                  <a:rPr lang="ru-RU" sz="2000" b="1" dirty="0">
                    <a:solidFill>
                      <a:schemeClr val="accent1">
                        <a:lumMod val="50000"/>
                      </a:schemeClr>
                    </a:solidFill>
                  </a:rPr>
                </a:br>
                <a14:m>
                  <m:oMathPara xmlns:m="http://schemas.openxmlformats.org/officeDocument/2006/math">
                    <m:oMathParaPr>
                      <m:jc m:val="centerGroup"/>
                    </m:oMathParaPr>
                    <m:oMath xmlns:m="http://schemas.openxmlformats.org/officeDocument/2006/math">
                      <m:d>
                        <m:dPr>
                          <m:begChr m:val="|"/>
                          <m:endChr m:val="|"/>
                          <m:ctrlPr>
                            <a:rPr lang="en-US" sz="2000" i="1">
                              <a:solidFill>
                                <a:schemeClr val="accent1">
                                  <a:lumMod val="50000"/>
                                </a:schemeClr>
                              </a:solidFill>
                              <a:latin typeface="Cambria Math"/>
                            </a:rPr>
                          </m:ctrlPr>
                        </m:dPr>
                        <m:e>
                          <m:eqArr>
                            <m:eqArrPr>
                              <m:ctrlPr>
                                <a:rPr lang="en-US" sz="2000" i="1">
                                  <a:solidFill>
                                    <a:schemeClr val="accent1">
                                      <a:lumMod val="50000"/>
                                    </a:schemeClr>
                                  </a:solidFill>
                                  <a:latin typeface="Cambria Math"/>
                                  <a:ea typeface="Cambria Math"/>
                                </a:rPr>
                              </m:ctrlPr>
                            </m:eqArrPr>
                            <m:e>
                              <m:r>
                                <a:rPr lang="en-US" sz="2000" i="1">
                                  <a:solidFill>
                                    <a:schemeClr val="accent1">
                                      <a:lumMod val="50000"/>
                                    </a:schemeClr>
                                  </a:solidFill>
                                  <a:latin typeface="Cambria Math"/>
                                  <a:ea typeface="Cambria Math"/>
                                </a:rPr>
                                <m:t>𝛼</m:t>
                              </m:r>
                              <m:r>
                                <a:rPr lang="en-US" sz="2000" i="1">
                                  <a:solidFill>
                                    <a:schemeClr val="accent1">
                                      <a:lumMod val="50000"/>
                                    </a:schemeClr>
                                  </a:solidFill>
                                  <a:latin typeface="Cambria Math"/>
                                  <a:ea typeface="Cambria Math"/>
                                </a:rPr>
                                <m:t>        </m:t>
                              </m:r>
                              <m:r>
                                <a:rPr lang="en-US" sz="2000" i="1">
                                  <a:solidFill>
                                    <a:schemeClr val="accent1">
                                      <a:lumMod val="50000"/>
                                    </a:schemeClr>
                                  </a:solidFill>
                                  <a:latin typeface="Cambria Math"/>
                                  <a:ea typeface="Cambria Math"/>
                                </a:rPr>
                                <m:t>𝛽</m:t>
                              </m:r>
                            </m:e>
                            <m:e>
                              <m:sSub>
                                <m:sSubPr>
                                  <m:ctrlPr>
                                    <a:rPr lang="en-US" sz="2000" i="1">
                                      <a:solidFill>
                                        <a:schemeClr val="accent1">
                                          <a:lumMod val="50000"/>
                                        </a:schemeClr>
                                      </a:solidFill>
                                      <a:latin typeface="Cambria Math"/>
                                      <a:ea typeface="Cambria Math"/>
                                    </a:rPr>
                                  </m:ctrlPr>
                                </m:sSubPr>
                                <m:e>
                                  <m:r>
                                    <a:rPr lang="en-US" sz="2000" i="1">
                                      <a:solidFill>
                                        <a:schemeClr val="accent1">
                                          <a:lumMod val="50000"/>
                                        </a:schemeClr>
                                      </a:solidFill>
                                      <a:latin typeface="Cambria Math"/>
                                      <a:ea typeface="Cambria Math"/>
                                    </a:rPr>
                                    <m:t>𝑦</m:t>
                                  </m:r>
                                </m:e>
                                <m:sub>
                                  <m:r>
                                    <a:rPr lang="en-US" sz="2000" i="1">
                                      <a:solidFill>
                                        <a:schemeClr val="accent1">
                                          <a:lumMod val="50000"/>
                                        </a:schemeClr>
                                      </a:solidFill>
                                      <a:latin typeface="Cambria Math"/>
                                      <a:ea typeface="Cambria Math"/>
                                    </a:rPr>
                                    <m:t>𝑜</m:t>
                                  </m:r>
                                  <m:r>
                                    <a:rPr lang="en-US" sz="2000" i="1">
                                      <a:solidFill>
                                        <a:schemeClr val="accent1">
                                          <a:lumMod val="50000"/>
                                        </a:schemeClr>
                                      </a:solidFill>
                                      <a:latin typeface="Cambria Math"/>
                                      <a:ea typeface="Cambria Math"/>
                                    </a:rPr>
                                    <m:t>         </m:t>
                                  </m:r>
                                </m:sub>
                              </m:sSub>
                              <m:r>
                                <a:rPr lang="en-US" sz="2000" i="1">
                                  <a:solidFill>
                                    <a:schemeClr val="accent1">
                                      <a:lumMod val="50000"/>
                                    </a:schemeClr>
                                  </a:solidFill>
                                  <a:latin typeface="Cambria Math"/>
                                  <a:ea typeface="Cambria Math"/>
                                </a:rPr>
                                <m:t>𝑝</m:t>
                              </m:r>
                            </m:e>
                          </m:eqArr>
                        </m:e>
                      </m:d>
                      <m:r>
                        <a:rPr lang="en-US" sz="2000" i="1">
                          <a:solidFill>
                            <a:schemeClr val="accent1">
                              <a:lumMod val="50000"/>
                            </a:schemeClr>
                          </a:solidFill>
                          <a:latin typeface="Cambria Math"/>
                        </a:rPr>
                        <m:t>=0</m:t>
                      </m:r>
                    </m:oMath>
                  </m:oMathPara>
                </a14:m>
                <a:r>
                  <a:rPr lang="en-US" sz="2000" i="1" dirty="0">
                    <a:solidFill>
                      <a:schemeClr val="accent1">
                        <a:lumMod val="50000"/>
                      </a:schemeClr>
                    </a:solidFill>
                  </a:rPr>
                  <a:t/>
                </a:r>
                <a:br>
                  <a:rPr lang="en-US" sz="2000" i="1" dirty="0">
                    <a:solidFill>
                      <a:schemeClr val="accent1">
                        <a:lumMod val="50000"/>
                      </a:schemeClr>
                    </a:solidFill>
                  </a:rPr>
                </a:br>
                <a:r>
                  <a:rPr lang="en-US" sz="2000" dirty="0" err="1">
                    <a:solidFill>
                      <a:schemeClr val="accent1">
                        <a:lumMod val="50000"/>
                      </a:schemeClr>
                    </a:solidFill>
                  </a:rPr>
                  <a:t>shartning</a:t>
                </a:r>
                <a:r>
                  <a:rPr lang="en-US" sz="2000" dirty="0">
                    <a:solidFill>
                      <a:schemeClr val="accent1">
                        <a:lumMod val="50000"/>
                      </a:schemeClr>
                    </a:solidFill>
                  </a:rPr>
                  <a:t> </a:t>
                </a:r>
                <a:r>
                  <a:rPr lang="en-US" sz="2000" dirty="0" err="1">
                    <a:solidFill>
                      <a:schemeClr val="accent1">
                        <a:lumMod val="50000"/>
                      </a:schemeClr>
                    </a:solidFill>
                  </a:rPr>
                  <a:t>o`rinli</a:t>
                </a:r>
                <a:r>
                  <a:rPr lang="en-US" sz="2000" dirty="0">
                    <a:solidFill>
                      <a:schemeClr val="accent1">
                        <a:lumMod val="50000"/>
                      </a:schemeClr>
                    </a:solidFill>
                  </a:rPr>
                  <a:t> </a:t>
                </a:r>
                <a:r>
                  <a:rPr lang="en-US" sz="2000" dirty="0" err="1">
                    <a:solidFill>
                      <a:schemeClr val="accent1">
                        <a:lumMod val="50000"/>
                      </a:schemeClr>
                    </a:solidFill>
                  </a:rPr>
                  <a:t>bo`lishi</a:t>
                </a:r>
                <a:r>
                  <a:rPr lang="en-US" sz="2000" dirty="0">
                    <a:solidFill>
                      <a:schemeClr val="accent1">
                        <a:lumMod val="50000"/>
                      </a:schemeClr>
                    </a:solidFill>
                  </a:rPr>
                  <a:t> </a:t>
                </a:r>
                <a:r>
                  <a:rPr lang="en-US" sz="2000" dirty="0" err="1">
                    <a:solidFill>
                      <a:schemeClr val="accent1">
                        <a:lumMod val="50000"/>
                      </a:schemeClr>
                    </a:solidFill>
                  </a:rPr>
                  <a:t>zarur</a:t>
                </a:r>
                <a:r>
                  <a:rPr lang="en-US" sz="2000" dirty="0">
                    <a:solidFill>
                      <a:schemeClr val="accent1">
                        <a:lumMod val="50000"/>
                      </a:schemeClr>
                    </a:solidFill>
                  </a:rPr>
                  <a:t> </a:t>
                </a:r>
                <a:r>
                  <a:rPr lang="en-US" sz="2000" dirty="0" err="1">
                    <a:solidFill>
                      <a:schemeClr val="accent1">
                        <a:lumMod val="50000"/>
                      </a:schemeClr>
                    </a:solidFill>
                  </a:rPr>
                  <a:t>va</a:t>
                </a:r>
                <a:r>
                  <a:rPr lang="en-US" sz="2000" dirty="0">
                    <a:solidFill>
                      <a:schemeClr val="accent1">
                        <a:lumMod val="50000"/>
                      </a:schemeClr>
                    </a:solidFill>
                  </a:rPr>
                  <a:t> </a:t>
                </a:r>
                <a:r>
                  <a:rPr lang="en-US" sz="2000" dirty="0" err="1">
                    <a:solidFill>
                      <a:schemeClr val="accent1">
                        <a:lumMod val="50000"/>
                      </a:schemeClr>
                    </a:solidFill>
                  </a:rPr>
                  <a:t>yetarlidir</a:t>
                </a:r>
                <a:r>
                  <a:rPr lang="en-US" sz="2000" dirty="0" smtClean="0">
                    <a:solidFill>
                      <a:schemeClr val="accent1">
                        <a:lumMod val="50000"/>
                      </a:schemeClr>
                    </a:solidFill>
                  </a:rPr>
                  <a:t>.</a:t>
                </a:r>
                <a:br>
                  <a:rPr lang="en-US" sz="2000" dirty="0" smtClean="0">
                    <a:solidFill>
                      <a:schemeClr val="accent1">
                        <a:lumMod val="50000"/>
                      </a:schemeClr>
                    </a:solidFill>
                  </a:rPr>
                </a:br>
                <a:r>
                  <a:rPr lang="en-US" sz="2000" dirty="0">
                    <a:solidFill>
                      <a:schemeClr val="accent1">
                        <a:lumMod val="50000"/>
                      </a:schemeClr>
                    </a:solidFill>
                  </a:rPr>
                  <a:t>Shunday </a:t>
                </a:r>
                <a:r>
                  <a:rPr lang="en-US" sz="2000" dirty="0" err="1">
                    <a:solidFill>
                      <a:schemeClr val="accent1">
                        <a:lumMod val="50000"/>
                      </a:schemeClr>
                    </a:solidFill>
                  </a:rPr>
                  <a:t>qilib</a:t>
                </a:r>
                <a:r>
                  <a:rPr lang="en-US" sz="2000" dirty="0">
                    <a:solidFill>
                      <a:schemeClr val="accent1">
                        <a:lumMod val="50000"/>
                      </a:schemeClr>
                    </a:solidFill>
                  </a:rPr>
                  <a:t>, (</a:t>
                </a:r>
                <a:r>
                  <a:rPr lang="en-US" sz="2000" i="1" dirty="0">
                    <a:solidFill>
                      <a:schemeClr val="accent1">
                        <a:lumMod val="50000"/>
                      </a:schemeClr>
                    </a:solidFill>
                  </a:rPr>
                  <a:t>y</a:t>
                </a:r>
                <a:r>
                  <a:rPr lang="en-US" sz="2000" i="1" baseline="-25000" dirty="0">
                    <a:solidFill>
                      <a:schemeClr val="accent1">
                        <a:lumMod val="50000"/>
                      </a:schemeClr>
                    </a:solidFill>
                  </a:rPr>
                  <a:t>0</a:t>
                </a:r>
                <a:r>
                  <a:rPr lang="en-US" sz="2000" i="1" dirty="0">
                    <a:solidFill>
                      <a:schemeClr val="accent1">
                        <a:lumMod val="50000"/>
                      </a:schemeClr>
                    </a:solidFill>
                  </a:rPr>
                  <a:t>,p</a:t>
                </a:r>
                <a:r>
                  <a:rPr lang="en-US" sz="2000" dirty="0">
                    <a:solidFill>
                      <a:schemeClr val="accent1">
                        <a:lumMod val="50000"/>
                      </a:schemeClr>
                    </a:solidFill>
                  </a:rPr>
                  <a:t>) </a:t>
                </a:r>
                <a:r>
                  <a:rPr lang="en-US" sz="2000" dirty="0" err="1">
                    <a:solidFill>
                      <a:schemeClr val="accent1">
                        <a:lumMod val="50000"/>
                      </a:schemeClr>
                    </a:solidFill>
                  </a:rPr>
                  <a:t>vektorga</a:t>
                </a:r>
                <a:r>
                  <a:rPr lang="en-US" sz="2000" dirty="0">
                    <a:solidFill>
                      <a:schemeClr val="accent1">
                        <a:lumMod val="50000"/>
                      </a:schemeClr>
                    </a:solidFill>
                  </a:rPr>
                  <a:t> parallel </a:t>
                </a:r>
                <a:r>
                  <a:rPr lang="en-US" sz="2000" i="1" dirty="0">
                    <a:solidFill>
                      <a:schemeClr val="accent1">
                        <a:lumMod val="50000"/>
                      </a:schemeClr>
                    </a:solidFill>
                  </a:rPr>
                  <a:t>N</a:t>
                </a:r>
                <a:r>
                  <a:rPr lang="en-US" sz="2000" i="1" baseline="-25000" dirty="0">
                    <a:solidFill>
                      <a:schemeClr val="accent1">
                        <a:lumMod val="50000"/>
                      </a:schemeClr>
                    </a:solidFill>
                  </a:rPr>
                  <a:t>0</a:t>
                </a:r>
                <a:r>
                  <a:rPr lang="en-US" sz="2000" dirty="0">
                    <a:solidFill>
                      <a:schemeClr val="accent1">
                        <a:lumMod val="50000"/>
                      </a:schemeClr>
                    </a:solidFill>
                  </a:rPr>
                  <a:t> </a:t>
                </a:r>
                <a:r>
                  <a:rPr lang="en-US" sz="2000" dirty="0" err="1">
                    <a:solidFill>
                      <a:schemeClr val="accent1">
                        <a:lumMod val="50000"/>
                      </a:schemeClr>
                    </a:solidFill>
                  </a:rPr>
                  <a:t>nuqtaga</a:t>
                </a:r>
                <a:r>
                  <a:rPr lang="en-US" sz="2000" dirty="0">
                    <a:solidFill>
                      <a:schemeClr val="accent1">
                        <a:lumMod val="50000"/>
                      </a:schemeClr>
                    </a:solidFill>
                  </a:rPr>
                  <a:t> </a:t>
                </a:r>
                <a:r>
                  <a:rPr lang="en-US" sz="2000" dirty="0" err="1">
                    <a:solidFill>
                      <a:schemeClr val="accent1">
                        <a:lumMod val="50000"/>
                      </a:schemeClr>
                    </a:solidFill>
                  </a:rPr>
                  <a:t>o`tkazilgan</a:t>
                </a:r>
                <a:r>
                  <a:rPr lang="en-US" sz="2000" dirty="0">
                    <a:solidFill>
                      <a:schemeClr val="accent1">
                        <a:lumMod val="50000"/>
                      </a:schemeClr>
                    </a:solidFill>
                  </a:rPr>
                  <a:t> </a:t>
                </a:r>
                <a:r>
                  <a:rPr lang="en-US" sz="2000" dirty="0" err="1">
                    <a:solidFill>
                      <a:schemeClr val="accent1">
                        <a:lumMod val="50000"/>
                      </a:schemeClr>
                    </a:solidFill>
                  </a:rPr>
                  <a:t>urinma</a:t>
                </a:r>
                <a:r>
                  <a:rPr lang="en-US" sz="2000" dirty="0">
                    <a:solidFill>
                      <a:schemeClr val="accent1">
                        <a:lumMod val="50000"/>
                      </a:schemeClr>
                    </a:solidFill>
                  </a:rPr>
                  <a:t>   </a:t>
                </a:r>
                <a:r>
                  <a:rPr lang="en-US" sz="2000" dirty="0" err="1">
                    <a:solidFill>
                      <a:schemeClr val="accent1">
                        <a:lumMod val="50000"/>
                      </a:schemeClr>
                    </a:solidFill>
                  </a:rPr>
                  <a:t>tenglamasi</a:t>
                </a:r>
                <a:r>
                  <a:rPr lang="ru-RU" sz="2000" b="1" dirty="0">
                    <a:solidFill>
                      <a:schemeClr val="accent1">
                        <a:lumMod val="50000"/>
                      </a:schemeClr>
                    </a:solidFill>
                  </a:rPr>
                  <a:t/>
                </a:r>
                <a:br>
                  <a:rPr lang="ru-RU" sz="2000" b="1" dirty="0">
                    <a:solidFill>
                      <a:schemeClr val="accent1">
                        <a:lumMod val="50000"/>
                      </a:schemeClr>
                    </a:solidFill>
                  </a:rPr>
                </a:br>
                <a:r>
                  <a:rPr lang="ru-RU" sz="2000" b="1" dirty="0">
                    <a:solidFill>
                      <a:schemeClr val="accent1">
                        <a:lumMod val="50000"/>
                      </a:schemeClr>
                    </a:solidFill>
                  </a:rPr>
                  <a:t/>
                </a:r>
                <a:br>
                  <a:rPr lang="ru-RU" sz="2000" b="1" dirty="0">
                    <a:solidFill>
                      <a:schemeClr val="accent1">
                        <a:lumMod val="50000"/>
                      </a:schemeClr>
                    </a:solidFill>
                  </a:rPr>
                </a:br>
                <a14:m>
                  <m:oMathPara xmlns:m="http://schemas.openxmlformats.org/officeDocument/2006/math">
                    <m:oMathParaPr>
                      <m:jc m:val="centerGroup"/>
                    </m:oMathParaPr>
                    <m:oMath xmlns:m="http://schemas.openxmlformats.org/officeDocument/2006/math">
                      <m:d>
                        <m:dPr>
                          <m:begChr m:val="|"/>
                          <m:endChr m:val="|"/>
                          <m:ctrlPr>
                            <a:rPr lang="en-US" sz="1800" i="1">
                              <a:solidFill>
                                <a:schemeClr val="accent1">
                                  <a:lumMod val="50000"/>
                                </a:schemeClr>
                              </a:solidFill>
                              <a:latin typeface="Cambria Math"/>
                            </a:rPr>
                          </m:ctrlPr>
                        </m:dPr>
                        <m:e>
                          <m:eqArr>
                            <m:eqArrPr>
                              <m:ctrlPr>
                                <a:rPr lang="en-US" sz="1800" i="1">
                                  <a:solidFill>
                                    <a:schemeClr val="accent1">
                                      <a:lumMod val="50000"/>
                                    </a:schemeClr>
                                  </a:solidFill>
                                  <a:latin typeface="Cambria Math"/>
                                  <a:ea typeface="Cambria Math"/>
                                </a:rPr>
                              </m:ctrlPr>
                            </m:eqArrPr>
                            <m:e>
                              <m:r>
                                <a:rPr lang="en-US" sz="1800" i="1">
                                  <a:solidFill>
                                    <a:schemeClr val="accent1">
                                      <a:lumMod val="50000"/>
                                    </a:schemeClr>
                                  </a:solidFill>
                                  <a:latin typeface="Cambria Math"/>
                                  <a:ea typeface="Cambria Math"/>
                                </a:rPr>
                                <m:t>𝑥</m:t>
                              </m:r>
                              <m:r>
                                <a:rPr lang="en-US" sz="1800" i="1">
                                  <a:solidFill>
                                    <a:schemeClr val="accent1">
                                      <a:lumMod val="50000"/>
                                    </a:schemeClr>
                                  </a:solidFill>
                                  <a:latin typeface="Cambria Math"/>
                                  <a:ea typeface="Cambria Math"/>
                                </a:rPr>
                                <m:t>−</m:t>
                              </m:r>
                              <m:sSub>
                                <m:sSubPr>
                                  <m:ctrlPr>
                                    <a:rPr lang="en-US" sz="1800" i="1">
                                      <a:solidFill>
                                        <a:schemeClr val="accent1">
                                          <a:lumMod val="50000"/>
                                        </a:schemeClr>
                                      </a:solidFill>
                                      <a:latin typeface="Cambria Math"/>
                                      <a:ea typeface="Cambria Math"/>
                                    </a:rPr>
                                  </m:ctrlPr>
                                </m:sSubPr>
                                <m:e>
                                  <m:r>
                                    <a:rPr lang="en-US" sz="1800" i="1">
                                      <a:solidFill>
                                        <a:schemeClr val="accent1">
                                          <a:lumMod val="50000"/>
                                        </a:schemeClr>
                                      </a:solidFill>
                                      <a:latin typeface="Cambria Math"/>
                                      <a:ea typeface="Cambria Math"/>
                                    </a:rPr>
                                    <m:t>𝑥</m:t>
                                  </m:r>
                                </m:e>
                                <m:sub>
                                  <m:r>
                                    <a:rPr lang="en-US" sz="1800" i="1">
                                      <a:solidFill>
                                        <a:schemeClr val="accent1">
                                          <a:lumMod val="50000"/>
                                        </a:schemeClr>
                                      </a:solidFill>
                                      <a:latin typeface="Cambria Math"/>
                                      <a:ea typeface="Cambria Math"/>
                                    </a:rPr>
                                    <m:t>𝑜</m:t>
                                  </m:r>
                                </m:sub>
                              </m:sSub>
                              <m:r>
                                <a:rPr lang="en-US" sz="1800" i="1">
                                  <a:solidFill>
                                    <a:schemeClr val="accent1">
                                      <a:lumMod val="50000"/>
                                    </a:schemeClr>
                                  </a:solidFill>
                                  <a:latin typeface="Cambria Math"/>
                                  <a:ea typeface="Cambria Math"/>
                                </a:rPr>
                                <m:t>        </m:t>
                              </m:r>
                              <m:r>
                                <a:rPr lang="en-US" sz="1800" i="1">
                                  <a:solidFill>
                                    <a:schemeClr val="accent1">
                                      <a:lumMod val="50000"/>
                                    </a:schemeClr>
                                  </a:solidFill>
                                  <a:latin typeface="Cambria Math"/>
                                  <a:ea typeface="Cambria Math"/>
                                </a:rPr>
                                <m:t>𝑦</m:t>
                              </m:r>
                              <m:r>
                                <a:rPr lang="en-US" sz="1800" i="1">
                                  <a:solidFill>
                                    <a:schemeClr val="accent1">
                                      <a:lumMod val="50000"/>
                                    </a:schemeClr>
                                  </a:solidFill>
                                  <a:latin typeface="Cambria Math"/>
                                  <a:ea typeface="Cambria Math"/>
                                </a:rPr>
                                <m:t>−</m:t>
                              </m:r>
                              <m:sSub>
                                <m:sSubPr>
                                  <m:ctrlPr>
                                    <a:rPr lang="en-US" sz="1800" i="1">
                                      <a:solidFill>
                                        <a:schemeClr val="accent1">
                                          <a:lumMod val="50000"/>
                                        </a:schemeClr>
                                      </a:solidFill>
                                      <a:latin typeface="Cambria Math"/>
                                      <a:ea typeface="Cambria Math"/>
                                    </a:rPr>
                                  </m:ctrlPr>
                                </m:sSubPr>
                                <m:e>
                                  <m:r>
                                    <a:rPr lang="en-US" sz="1800" i="1">
                                      <a:solidFill>
                                        <a:schemeClr val="accent1">
                                          <a:lumMod val="50000"/>
                                        </a:schemeClr>
                                      </a:solidFill>
                                      <a:latin typeface="Cambria Math"/>
                                      <a:ea typeface="Cambria Math"/>
                                    </a:rPr>
                                    <m:t>𝑦</m:t>
                                  </m:r>
                                </m:e>
                                <m:sub>
                                  <m:r>
                                    <a:rPr lang="en-US" sz="1800" i="1">
                                      <a:solidFill>
                                        <a:schemeClr val="accent1">
                                          <a:lumMod val="50000"/>
                                        </a:schemeClr>
                                      </a:solidFill>
                                      <a:latin typeface="Cambria Math"/>
                                      <a:ea typeface="Cambria Math"/>
                                    </a:rPr>
                                    <m:t>𝑜</m:t>
                                  </m:r>
                                </m:sub>
                              </m:sSub>
                            </m:e>
                            <m:e>
                              <m:sSub>
                                <m:sSubPr>
                                  <m:ctrlPr>
                                    <a:rPr lang="en-US" sz="1800" i="1">
                                      <a:solidFill>
                                        <a:schemeClr val="accent1">
                                          <a:lumMod val="50000"/>
                                        </a:schemeClr>
                                      </a:solidFill>
                                      <a:latin typeface="Cambria Math"/>
                                      <a:ea typeface="Cambria Math"/>
                                    </a:rPr>
                                  </m:ctrlPr>
                                </m:sSubPr>
                                <m:e>
                                  <m:r>
                                    <a:rPr lang="en-US" sz="1800" i="1">
                                      <a:solidFill>
                                        <a:schemeClr val="accent1">
                                          <a:lumMod val="50000"/>
                                        </a:schemeClr>
                                      </a:solidFill>
                                      <a:latin typeface="Cambria Math"/>
                                      <a:ea typeface="Cambria Math"/>
                                    </a:rPr>
                                    <m:t>𝑦</m:t>
                                  </m:r>
                                </m:e>
                                <m:sub>
                                  <m:r>
                                    <a:rPr lang="en-US" sz="1800" i="1">
                                      <a:solidFill>
                                        <a:schemeClr val="accent1">
                                          <a:lumMod val="50000"/>
                                        </a:schemeClr>
                                      </a:solidFill>
                                      <a:latin typeface="Cambria Math"/>
                                      <a:ea typeface="Cambria Math"/>
                                    </a:rPr>
                                    <m:t>𝑜</m:t>
                                  </m:r>
                                  <m:r>
                                    <a:rPr lang="en-US" sz="1800" i="1">
                                      <a:solidFill>
                                        <a:schemeClr val="accent1">
                                          <a:lumMod val="50000"/>
                                        </a:schemeClr>
                                      </a:solidFill>
                                      <a:latin typeface="Cambria Math"/>
                                      <a:ea typeface="Cambria Math"/>
                                    </a:rPr>
                                    <m:t>                        </m:t>
                                  </m:r>
                                </m:sub>
                              </m:sSub>
                              <m:r>
                                <a:rPr lang="en-US" sz="1800" i="1">
                                  <a:solidFill>
                                    <a:schemeClr val="accent1">
                                      <a:lumMod val="50000"/>
                                    </a:schemeClr>
                                  </a:solidFill>
                                  <a:latin typeface="Cambria Math"/>
                                  <a:ea typeface="Cambria Math"/>
                                </a:rPr>
                                <m:t>𝑝</m:t>
                              </m:r>
                            </m:e>
                          </m:eqArr>
                        </m:e>
                      </m:d>
                      <m:r>
                        <a:rPr lang="en-US" sz="1800" i="1">
                          <a:solidFill>
                            <a:schemeClr val="accent1">
                              <a:lumMod val="50000"/>
                            </a:schemeClr>
                          </a:solidFill>
                          <a:latin typeface="Cambria Math"/>
                        </a:rPr>
                        <m:t>=0</m:t>
                      </m:r>
                      <m:r>
                        <a:rPr lang="en-US" sz="1800" i="1">
                          <a:solidFill>
                            <a:schemeClr val="accent1">
                              <a:lumMod val="50000"/>
                            </a:schemeClr>
                          </a:solidFill>
                          <a:latin typeface="Cambria Math"/>
                          <a:ea typeface="Cambria Math"/>
                        </a:rPr>
                        <m:t>⟹</m:t>
                      </m:r>
                      <m:r>
                        <a:rPr lang="en-US" sz="1800" i="1">
                          <a:solidFill>
                            <a:schemeClr val="accent1">
                              <a:lumMod val="50000"/>
                            </a:schemeClr>
                          </a:solidFill>
                          <a:latin typeface="Cambria Math"/>
                          <a:ea typeface="Cambria Math"/>
                        </a:rPr>
                        <m:t>𝑦</m:t>
                      </m:r>
                      <m:sSub>
                        <m:sSubPr>
                          <m:ctrlPr>
                            <a:rPr lang="en-US" sz="1800" i="1">
                              <a:solidFill>
                                <a:schemeClr val="accent1">
                                  <a:lumMod val="50000"/>
                                </a:schemeClr>
                              </a:solidFill>
                              <a:latin typeface="Cambria Math"/>
                              <a:ea typeface="Cambria Math"/>
                            </a:rPr>
                          </m:ctrlPr>
                        </m:sSubPr>
                        <m:e>
                          <m:r>
                            <a:rPr lang="en-US" sz="1800" i="1">
                              <a:solidFill>
                                <a:schemeClr val="accent1">
                                  <a:lumMod val="50000"/>
                                </a:schemeClr>
                              </a:solidFill>
                              <a:latin typeface="Cambria Math"/>
                              <a:ea typeface="Cambria Math"/>
                            </a:rPr>
                            <m:t>𝑦</m:t>
                          </m:r>
                        </m:e>
                        <m:sub>
                          <m:r>
                            <a:rPr lang="en-US" sz="1800" i="1">
                              <a:solidFill>
                                <a:schemeClr val="accent1">
                                  <a:lumMod val="50000"/>
                                </a:schemeClr>
                              </a:solidFill>
                              <a:latin typeface="Cambria Math"/>
                              <a:ea typeface="Cambria Math"/>
                            </a:rPr>
                            <m:t>𝑜</m:t>
                          </m:r>
                        </m:sub>
                      </m:sSub>
                      <m:r>
                        <a:rPr lang="en-US" sz="1800" i="1">
                          <a:solidFill>
                            <a:schemeClr val="accent1">
                              <a:lumMod val="50000"/>
                            </a:schemeClr>
                          </a:solidFill>
                          <a:latin typeface="Cambria Math"/>
                          <a:ea typeface="Cambria Math"/>
                        </a:rPr>
                        <m:t>−</m:t>
                      </m:r>
                      <m:sSup>
                        <m:sSupPr>
                          <m:ctrlPr>
                            <a:rPr lang="en-US" sz="1800" i="1">
                              <a:solidFill>
                                <a:schemeClr val="accent1">
                                  <a:lumMod val="50000"/>
                                </a:schemeClr>
                              </a:solidFill>
                              <a:latin typeface="Cambria Math"/>
                              <a:ea typeface="Cambria Math"/>
                            </a:rPr>
                          </m:ctrlPr>
                        </m:sSupPr>
                        <m:e>
                          <m:sSub>
                            <m:sSubPr>
                              <m:ctrlPr>
                                <a:rPr lang="en-US" sz="1800" i="1">
                                  <a:solidFill>
                                    <a:schemeClr val="accent1">
                                      <a:lumMod val="50000"/>
                                    </a:schemeClr>
                                  </a:solidFill>
                                  <a:latin typeface="Cambria Math"/>
                                  <a:ea typeface="Cambria Math"/>
                                </a:rPr>
                              </m:ctrlPr>
                            </m:sSubPr>
                            <m:e>
                              <m:r>
                                <a:rPr lang="en-US" sz="1800" i="1">
                                  <a:solidFill>
                                    <a:schemeClr val="accent1">
                                      <a:lumMod val="50000"/>
                                    </a:schemeClr>
                                  </a:solidFill>
                                  <a:latin typeface="Cambria Math"/>
                                  <a:ea typeface="Cambria Math"/>
                                </a:rPr>
                                <m:t>𝑦</m:t>
                              </m:r>
                            </m:e>
                            <m:sub>
                              <m:r>
                                <a:rPr lang="en-US" sz="1800" i="1">
                                  <a:solidFill>
                                    <a:schemeClr val="accent1">
                                      <a:lumMod val="50000"/>
                                    </a:schemeClr>
                                  </a:solidFill>
                                  <a:latin typeface="Cambria Math"/>
                                  <a:ea typeface="Cambria Math"/>
                                </a:rPr>
                                <m:t>𝑜</m:t>
                              </m:r>
                            </m:sub>
                          </m:sSub>
                        </m:e>
                        <m:sup>
                          <m:r>
                            <a:rPr lang="en-US" sz="1800" i="1">
                              <a:solidFill>
                                <a:schemeClr val="accent1">
                                  <a:lumMod val="50000"/>
                                </a:schemeClr>
                              </a:solidFill>
                              <a:latin typeface="Cambria Math"/>
                              <a:ea typeface="Cambria Math"/>
                            </a:rPr>
                            <m:t>2</m:t>
                          </m:r>
                        </m:sup>
                      </m:sSup>
                      <m:r>
                        <a:rPr lang="en-US" sz="1800" i="1">
                          <a:solidFill>
                            <a:schemeClr val="accent1">
                              <a:lumMod val="50000"/>
                            </a:schemeClr>
                          </a:solidFill>
                          <a:latin typeface="Cambria Math"/>
                          <a:ea typeface="Cambria Math"/>
                        </a:rPr>
                        <m:t>=</m:t>
                      </m:r>
                      <m:r>
                        <a:rPr lang="en-US" sz="1800" i="1">
                          <a:solidFill>
                            <a:schemeClr val="accent1">
                              <a:lumMod val="50000"/>
                            </a:schemeClr>
                          </a:solidFill>
                          <a:latin typeface="Cambria Math"/>
                          <a:ea typeface="Cambria Math"/>
                        </a:rPr>
                        <m:t>𝑝𝑥</m:t>
                      </m:r>
                      <m:r>
                        <a:rPr lang="en-US" sz="1800" i="1">
                          <a:solidFill>
                            <a:schemeClr val="accent1">
                              <a:lumMod val="50000"/>
                            </a:schemeClr>
                          </a:solidFill>
                          <a:latin typeface="Cambria Math"/>
                          <a:ea typeface="Cambria Math"/>
                        </a:rPr>
                        <m:t>−</m:t>
                      </m:r>
                      <m:r>
                        <a:rPr lang="en-US" sz="1800" i="1">
                          <a:solidFill>
                            <a:schemeClr val="accent1">
                              <a:lumMod val="50000"/>
                            </a:schemeClr>
                          </a:solidFill>
                          <a:latin typeface="Cambria Math"/>
                          <a:ea typeface="Cambria Math"/>
                        </a:rPr>
                        <m:t>𝑝</m:t>
                      </m:r>
                      <m:sSub>
                        <m:sSubPr>
                          <m:ctrlPr>
                            <a:rPr lang="en-US" sz="1800" i="1">
                              <a:solidFill>
                                <a:schemeClr val="accent1">
                                  <a:lumMod val="50000"/>
                                </a:schemeClr>
                              </a:solidFill>
                              <a:latin typeface="Cambria Math"/>
                              <a:ea typeface="Cambria Math"/>
                            </a:rPr>
                          </m:ctrlPr>
                        </m:sSubPr>
                        <m:e>
                          <m:r>
                            <a:rPr lang="en-US" sz="1800" i="1">
                              <a:solidFill>
                                <a:schemeClr val="accent1">
                                  <a:lumMod val="50000"/>
                                </a:schemeClr>
                              </a:solidFill>
                              <a:latin typeface="Cambria Math"/>
                              <a:ea typeface="Cambria Math"/>
                            </a:rPr>
                            <m:t>𝑥</m:t>
                          </m:r>
                        </m:e>
                        <m:sub>
                          <m:r>
                            <a:rPr lang="en-US" sz="1800" i="1">
                              <a:solidFill>
                                <a:schemeClr val="accent1">
                                  <a:lumMod val="50000"/>
                                </a:schemeClr>
                              </a:solidFill>
                              <a:latin typeface="Cambria Math"/>
                              <a:ea typeface="Cambria Math"/>
                            </a:rPr>
                            <m:t>𝑜</m:t>
                          </m:r>
                        </m:sub>
                      </m:sSub>
                    </m:oMath>
                  </m:oMathPara>
                </a14:m>
                <a:endParaRPr lang="ru-RU" sz="2000" dirty="0"/>
              </a:p>
            </p:txBody>
          </p:sp>
        </mc:Choice>
        <mc:Fallback>
          <p:sp>
            <p:nvSpPr>
              <p:cNvPr id="2" name="Заголовок 1"/>
              <p:cNvSpPr>
                <a:spLocks noGrp="1" noRot="1" noChangeAspect="1" noMove="1" noResize="1" noEditPoints="1" noAdjustHandles="1" noChangeArrowheads="1" noChangeShapeType="1" noTextEdit="1"/>
              </p:cNvSpPr>
              <p:nvPr>
                <p:ph type="title"/>
              </p:nvPr>
            </p:nvSpPr>
            <p:spPr>
              <a:xfrm>
                <a:off x="1043490" y="1027664"/>
                <a:ext cx="7024744" cy="5353664"/>
              </a:xfrm>
              <a:blipFill rotWithShape="1">
                <a:blip r:embed="rId2"/>
                <a:stretch>
                  <a:fillRect l="-694" t="-6606" r="-694" b="-342"/>
                </a:stretch>
              </a:blipFill>
            </p:spPr>
            <p:txBody>
              <a:bodyPr/>
              <a:lstStyle/>
              <a:p>
                <a:r>
                  <a:rPr lang="ru-RU">
                    <a:noFill/>
                  </a:rPr>
                  <a:t> </a:t>
                </a:r>
              </a:p>
            </p:txBody>
          </p:sp>
        </mc:Fallback>
      </mc:AlternateContent>
    </p:spTree>
    <p:extLst>
      <p:ext uri="{BB962C8B-B14F-4D97-AF65-F5344CB8AC3E}">
        <p14:creationId xmlns:p14="http://schemas.microsoft.com/office/powerpoint/2010/main" xmlns="" val="1445318702"/>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Заголовок 1"/>
              <p:cNvSpPr>
                <a:spLocks noGrp="1"/>
              </p:cNvSpPr>
              <p:nvPr>
                <p:ph type="title"/>
              </p:nvPr>
            </p:nvSpPr>
            <p:spPr>
              <a:xfrm>
                <a:off x="1043490" y="1027664"/>
                <a:ext cx="7024744" cy="5281656"/>
              </a:xfrm>
            </p:spPr>
            <p:txBody>
              <a:bodyPr>
                <a:normAutofit/>
              </a:bodyPr>
              <a:lstStyle/>
              <a:p>
                <a:r>
                  <a:rPr lang="en-US" sz="2000" dirty="0" smtClean="0">
                    <a:solidFill>
                      <a:schemeClr val="accent1">
                        <a:lumMod val="50000"/>
                      </a:schemeClr>
                    </a:solidFill>
                  </a:rPr>
                  <a:t>bu</a:t>
                </a:r>
                <a:r>
                  <a:rPr lang="en-US" sz="2000" dirty="0">
                    <a:solidFill>
                      <a:schemeClr val="accent1">
                        <a:lumMod val="50000"/>
                      </a:schemeClr>
                    </a:solidFill>
                  </a:rPr>
                  <a:t> </a:t>
                </a:r>
                <a:r>
                  <a:rPr lang="en-US" sz="2000" dirty="0" err="1">
                    <a:solidFill>
                      <a:schemeClr val="accent1">
                        <a:lumMod val="50000"/>
                      </a:schemeClr>
                    </a:solidFill>
                  </a:rPr>
                  <a:t>tenglikga</a:t>
                </a:r>
                <a:r>
                  <a:rPr lang="en-US" sz="2000" dirty="0">
                    <a:solidFill>
                      <a:schemeClr val="accent1">
                        <a:lumMod val="50000"/>
                      </a:schemeClr>
                    </a:solidFill>
                  </a:rPr>
                  <a:t> </a:t>
                </a:r>
                <a:r>
                  <a:rPr lang="en-US" sz="2000" i="1" dirty="0">
                    <a:solidFill>
                      <a:schemeClr val="accent1">
                        <a:lumMod val="50000"/>
                      </a:schemeClr>
                    </a:solidFill>
                  </a:rPr>
                  <a:t>y</a:t>
                </a:r>
                <a:r>
                  <a:rPr lang="en-US" sz="2000" i="1" baseline="-25000" dirty="0">
                    <a:solidFill>
                      <a:schemeClr val="accent1">
                        <a:lumMod val="50000"/>
                      </a:schemeClr>
                    </a:solidFill>
                  </a:rPr>
                  <a:t>0</a:t>
                </a:r>
                <a:r>
                  <a:rPr lang="en-US" sz="2000" i="1" baseline="30000" dirty="0">
                    <a:solidFill>
                      <a:schemeClr val="accent1">
                        <a:lumMod val="50000"/>
                      </a:schemeClr>
                    </a:solidFill>
                  </a:rPr>
                  <a:t>2</a:t>
                </a:r>
                <a:r>
                  <a:rPr lang="en-US" sz="2000" dirty="0">
                    <a:solidFill>
                      <a:schemeClr val="accent1">
                        <a:lumMod val="50000"/>
                      </a:schemeClr>
                    </a:solidFill>
                  </a:rPr>
                  <a:t> </a:t>
                </a:r>
                <a:r>
                  <a:rPr lang="en-US" sz="2000" dirty="0" err="1">
                    <a:solidFill>
                      <a:schemeClr val="accent1">
                        <a:lumMod val="50000"/>
                      </a:schemeClr>
                    </a:solidFill>
                  </a:rPr>
                  <a:t>ni</a:t>
                </a:r>
                <a:r>
                  <a:rPr lang="en-US" sz="2000" dirty="0">
                    <a:solidFill>
                      <a:schemeClr val="accent1">
                        <a:lumMod val="50000"/>
                      </a:schemeClr>
                    </a:solidFill>
                  </a:rPr>
                  <a:t> </a:t>
                </a:r>
                <a:r>
                  <a:rPr lang="en-US" sz="2000" dirty="0" err="1">
                    <a:solidFill>
                      <a:schemeClr val="accent1">
                        <a:lumMod val="50000"/>
                      </a:schemeClr>
                    </a:solidFill>
                  </a:rPr>
                  <a:t>o’rniga</a:t>
                </a:r>
                <a:r>
                  <a:rPr lang="en-US" sz="2000" dirty="0">
                    <a:solidFill>
                      <a:schemeClr val="accent1">
                        <a:lumMod val="50000"/>
                      </a:schemeClr>
                    </a:solidFill>
                  </a:rPr>
                  <a:t> </a:t>
                </a:r>
                <a:r>
                  <a:rPr lang="en-US" sz="2000" i="1" dirty="0">
                    <a:solidFill>
                      <a:schemeClr val="accent1">
                        <a:lumMod val="50000"/>
                      </a:schemeClr>
                    </a:solidFill>
                  </a:rPr>
                  <a:t> 2px</a:t>
                </a:r>
                <a:r>
                  <a:rPr lang="en-US" sz="2000" i="1" baseline="-25000" dirty="0">
                    <a:solidFill>
                      <a:schemeClr val="accent1">
                        <a:lumMod val="50000"/>
                      </a:schemeClr>
                    </a:solidFill>
                  </a:rPr>
                  <a:t>0</a:t>
                </a:r>
                <a:r>
                  <a:rPr lang="en-US" sz="2000" dirty="0">
                    <a:solidFill>
                      <a:schemeClr val="accent1">
                        <a:lumMod val="50000"/>
                      </a:schemeClr>
                    </a:solidFill>
                  </a:rPr>
                  <a:t> </a:t>
                </a:r>
                <a:r>
                  <a:rPr lang="en-US" sz="2000" dirty="0" err="1">
                    <a:solidFill>
                      <a:schemeClr val="accent1">
                        <a:lumMod val="50000"/>
                      </a:schemeClr>
                    </a:solidFill>
                  </a:rPr>
                  <a:t>ni</a:t>
                </a:r>
                <a:r>
                  <a:rPr lang="en-US" sz="2000" dirty="0">
                    <a:solidFill>
                      <a:schemeClr val="accent1">
                        <a:lumMod val="50000"/>
                      </a:schemeClr>
                    </a:solidFill>
                  </a:rPr>
                  <a:t> </a:t>
                </a:r>
                <a:r>
                  <a:rPr lang="en-US" sz="2000" dirty="0" err="1">
                    <a:solidFill>
                      <a:schemeClr val="accent1">
                        <a:lumMod val="50000"/>
                      </a:schemeClr>
                    </a:solidFill>
                  </a:rPr>
                  <a:t>qo’ysak</a:t>
                </a:r>
                <a:r>
                  <a:rPr lang="en-US" sz="2000" dirty="0">
                    <a:solidFill>
                      <a:schemeClr val="accent1">
                        <a:lumMod val="50000"/>
                      </a:schemeClr>
                    </a:solidFill>
                  </a:rPr>
                  <a:t> </a:t>
                </a:r>
                <a:r>
                  <a:rPr lang="en-US" sz="2000" dirty="0" err="1">
                    <a:solidFill>
                      <a:schemeClr val="accent1">
                        <a:lumMod val="50000"/>
                      </a:schemeClr>
                    </a:solidFill>
                  </a:rPr>
                  <a:t>ushbu</a:t>
                </a:r>
                <a:r>
                  <a:rPr lang="en-US" sz="2000" dirty="0">
                    <a:solidFill>
                      <a:schemeClr val="accent1">
                        <a:lumMod val="50000"/>
                      </a:schemeClr>
                    </a:solidFill>
                  </a:rPr>
                  <a:t> </a:t>
                </a:r>
                <a:r>
                  <a:rPr lang="en-US" sz="2000" dirty="0" err="1">
                    <a:solidFill>
                      <a:schemeClr val="accent1">
                        <a:lumMod val="50000"/>
                      </a:schemeClr>
                    </a:solidFill>
                  </a:rPr>
                  <a:t>tenglikka</a:t>
                </a:r>
                <a:r>
                  <a:rPr lang="en-US" sz="2000" dirty="0">
                    <a:solidFill>
                      <a:schemeClr val="accent1">
                        <a:lumMod val="50000"/>
                      </a:schemeClr>
                    </a:solidFill>
                  </a:rPr>
                  <a:t> </a:t>
                </a:r>
                <a:r>
                  <a:rPr lang="en-US" sz="2000" dirty="0" err="1">
                    <a:solidFill>
                      <a:schemeClr val="accent1">
                        <a:lumMod val="50000"/>
                      </a:schemeClr>
                    </a:solidFill>
                  </a:rPr>
                  <a:t>ega</a:t>
                </a:r>
                <a:r>
                  <a:rPr lang="en-US" sz="2000" dirty="0">
                    <a:solidFill>
                      <a:schemeClr val="accent1">
                        <a:lumMod val="50000"/>
                      </a:schemeClr>
                    </a:solidFill>
                  </a:rPr>
                  <a:t> </a:t>
                </a:r>
                <a:r>
                  <a:rPr lang="en-US" sz="2000" dirty="0" err="1">
                    <a:solidFill>
                      <a:schemeClr val="accent1">
                        <a:lumMod val="50000"/>
                      </a:schemeClr>
                    </a:solidFill>
                  </a:rPr>
                  <a:t>bo`lamiz</a:t>
                </a:r>
                <a:r>
                  <a:rPr lang="ru-RU" sz="2000" b="1" dirty="0">
                    <a:solidFill>
                      <a:schemeClr val="accent1">
                        <a:lumMod val="50000"/>
                      </a:schemeClr>
                    </a:solidFill>
                  </a:rPr>
                  <a:t/>
                </a:r>
                <a:br>
                  <a:rPr lang="ru-RU" sz="2000" b="1" dirty="0">
                    <a:solidFill>
                      <a:schemeClr val="accent1">
                        <a:lumMod val="50000"/>
                      </a:schemeClr>
                    </a:solidFill>
                  </a:rPr>
                </a:br>
                <a:r>
                  <a:rPr lang="en-US" sz="2000" b="1" dirty="0" smtClean="0">
                    <a:solidFill>
                      <a:schemeClr val="accent1">
                        <a:lumMod val="50000"/>
                      </a:schemeClr>
                    </a:solidFill>
                  </a:rPr>
                  <a:t>                        </a:t>
                </a:r>
                <a:r>
                  <a:rPr lang="en-US" sz="2000" b="1" i="1" dirty="0" smtClean="0">
                    <a:solidFill>
                      <a:schemeClr val="accent1">
                        <a:lumMod val="50000"/>
                      </a:schemeClr>
                    </a:solidFill>
                  </a:rPr>
                  <a:t>yy</a:t>
                </a:r>
                <a:r>
                  <a:rPr lang="en-US" sz="2000" b="1" i="1" baseline="-25000" dirty="0" smtClean="0">
                    <a:solidFill>
                      <a:schemeClr val="accent1">
                        <a:lumMod val="50000"/>
                      </a:schemeClr>
                    </a:solidFill>
                  </a:rPr>
                  <a:t>0</a:t>
                </a:r>
                <a:r>
                  <a:rPr lang="en-US" sz="2000" b="1" i="1" dirty="0" smtClean="0">
                    <a:solidFill>
                      <a:schemeClr val="accent1">
                        <a:lumMod val="50000"/>
                      </a:schemeClr>
                    </a:solidFill>
                  </a:rPr>
                  <a:t>=p(x+x</a:t>
                </a:r>
                <a:r>
                  <a:rPr lang="en-US" sz="2000" b="1" i="1" baseline="-25000" dirty="0" smtClean="0">
                    <a:solidFill>
                      <a:schemeClr val="accent1">
                        <a:lumMod val="50000"/>
                      </a:schemeClr>
                    </a:solidFill>
                  </a:rPr>
                  <a:t>0</a:t>
                </a:r>
                <a:r>
                  <a:rPr lang="en-US" sz="2000" b="1" i="1" dirty="0">
                    <a:solidFill>
                      <a:schemeClr val="accent1">
                        <a:lumMod val="50000"/>
                      </a:schemeClr>
                    </a:solidFill>
                  </a:rPr>
                  <a:t>)</a:t>
                </a:r>
                <a:r>
                  <a:rPr lang="en-US" sz="2000" b="1" dirty="0">
                    <a:solidFill>
                      <a:schemeClr val="accent1">
                        <a:lumMod val="50000"/>
                      </a:schemeClr>
                    </a:solidFill>
                  </a:rPr>
                  <a:t>        (3.2)</a:t>
                </a:r>
                <a:r>
                  <a:rPr lang="ru-RU" sz="2000" b="1" dirty="0">
                    <a:solidFill>
                      <a:schemeClr val="accent1">
                        <a:lumMod val="50000"/>
                      </a:schemeClr>
                    </a:solidFill>
                  </a:rPr>
                  <a:t/>
                </a:r>
                <a:br>
                  <a:rPr lang="ru-RU" sz="2000" b="1" dirty="0">
                    <a:solidFill>
                      <a:schemeClr val="accent1">
                        <a:lumMod val="50000"/>
                      </a:schemeClr>
                    </a:solidFill>
                  </a:rPr>
                </a:br>
                <a:r>
                  <a:rPr lang="en-US" sz="2000" dirty="0" err="1">
                    <a:solidFill>
                      <a:schemeClr val="accent1">
                        <a:lumMod val="50000"/>
                      </a:schemeClr>
                    </a:solidFill>
                  </a:rPr>
                  <a:t>bu</a:t>
                </a:r>
                <a:r>
                  <a:rPr lang="en-US" sz="2000" dirty="0">
                    <a:solidFill>
                      <a:schemeClr val="accent1">
                        <a:lumMod val="50000"/>
                      </a:schemeClr>
                    </a:solidFill>
                  </a:rPr>
                  <a:t> </a:t>
                </a:r>
                <a:r>
                  <a:rPr lang="en-US" sz="2000" dirty="0" err="1">
                    <a:solidFill>
                      <a:schemeClr val="accent1">
                        <a:lumMod val="50000"/>
                      </a:schemeClr>
                    </a:solidFill>
                  </a:rPr>
                  <a:t>tenglama</a:t>
                </a:r>
                <a:r>
                  <a:rPr lang="en-US" sz="2000" dirty="0">
                    <a:solidFill>
                      <a:schemeClr val="accent1">
                        <a:lumMod val="50000"/>
                      </a:schemeClr>
                    </a:solidFill>
                  </a:rPr>
                  <a:t> </a:t>
                </a:r>
                <a:r>
                  <a:rPr lang="en-US" sz="2000" dirty="0" err="1">
                    <a:solidFill>
                      <a:schemeClr val="accent1">
                        <a:lumMod val="50000"/>
                      </a:schemeClr>
                    </a:solidFill>
                  </a:rPr>
                  <a:t>parabolaning</a:t>
                </a:r>
                <a:r>
                  <a:rPr lang="en-US" sz="2000" dirty="0">
                    <a:solidFill>
                      <a:schemeClr val="accent1">
                        <a:lumMod val="50000"/>
                      </a:schemeClr>
                    </a:solidFill>
                  </a:rPr>
                  <a:t> </a:t>
                </a:r>
                <a:r>
                  <a:rPr lang="en-US" sz="2000" i="1" dirty="0">
                    <a:solidFill>
                      <a:schemeClr val="accent1">
                        <a:lumMod val="50000"/>
                      </a:schemeClr>
                    </a:solidFill>
                  </a:rPr>
                  <a:t>N</a:t>
                </a:r>
                <a:r>
                  <a:rPr lang="en-US" sz="2000" i="1" baseline="-25000" dirty="0">
                    <a:solidFill>
                      <a:schemeClr val="accent1">
                        <a:lumMod val="50000"/>
                      </a:schemeClr>
                    </a:solidFill>
                  </a:rPr>
                  <a:t>0</a:t>
                </a:r>
                <a:r>
                  <a:rPr lang="en-US" sz="2000" i="1" dirty="0">
                    <a:solidFill>
                      <a:schemeClr val="accent1">
                        <a:lumMod val="50000"/>
                      </a:schemeClr>
                    </a:solidFill>
                  </a:rPr>
                  <a:t>(x</a:t>
                </a:r>
                <a:r>
                  <a:rPr lang="en-US" sz="2000" i="1" baseline="-25000" dirty="0">
                    <a:solidFill>
                      <a:schemeClr val="accent1">
                        <a:lumMod val="50000"/>
                      </a:schemeClr>
                    </a:solidFill>
                  </a:rPr>
                  <a:t>0</a:t>
                </a:r>
                <a:r>
                  <a:rPr lang="en-US" sz="2000" i="1" dirty="0">
                    <a:solidFill>
                      <a:schemeClr val="accent1">
                        <a:lumMod val="50000"/>
                      </a:schemeClr>
                    </a:solidFill>
                  </a:rPr>
                  <a:t>,y</a:t>
                </a:r>
                <a:r>
                  <a:rPr lang="en-US" sz="2000" i="1" baseline="-25000" dirty="0">
                    <a:solidFill>
                      <a:schemeClr val="accent1">
                        <a:lumMod val="50000"/>
                      </a:schemeClr>
                    </a:solidFill>
                  </a:rPr>
                  <a:t>0</a:t>
                </a:r>
                <a:r>
                  <a:rPr lang="en-US" sz="2000" i="1" dirty="0">
                    <a:solidFill>
                      <a:schemeClr val="accent1">
                        <a:lumMod val="50000"/>
                      </a:schemeClr>
                    </a:solidFill>
                  </a:rPr>
                  <a:t>)</a:t>
                </a:r>
                <a:r>
                  <a:rPr lang="en-US" sz="2000" dirty="0">
                    <a:solidFill>
                      <a:schemeClr val="accent1">
                        <a:lumMod val="50000"/>
                      </a:schemeClr>
                    </a:solidFill>
                  </a:rPr>
                  <a:t> </a:t>
                </a:r>
                <a:r>
                  <a:rPr lang="en-US" sz="2000" dirty="0" err="1">
                    <a:solidFill>
                      <a:schemeClr val="accent1">
                        <a:lumMod val="50000"/>
                      </a:schemeClr>
                    </a:solidFill>
                  </a:rPr>
                  <a:t>nuqtasiga</a:t>
                </a:r>
                <a:r>
                  <a:rPr lang="en-US" sz="2000" dirty="0">
                    <a:solidFill>
                      <a:schemeClr val="accent1">
                        <a:lumMod val="50000"/>
                      </a:schemeClr>
                    </a:solidFill>
                  </a:rPr>
                  <a:t> </a:t>
                </a:r>
                <a:r>
                  <a:rPr lang="en-US" sz="2000" dirty="0" err="1">
                    <a:solidFill>
                      <a:schemeClr val="accent1">
                        <a:lumMod val="50000"/>
                      </a:schemeClr>
                    </a:solidFill>
                  </a:rPr>
                  <a:t>o`tkazilgan</a:t>
                </a:r>
                <a:r>
                  <a:rPr lang="en-US" sz="2000" dirty="0">
                    <a:solidFill>
                      <a:schemeClr val="accent1">
                        <a:lumMod val="50000"/>
                      </a:schemeClr>
                    </a:solidFill>
                  </a:rPr>
                  <a:t> </a:t>
                </a:r>
                <a:r>
                  <a:rPr lang="en-US" sz="2000" b="1" dirty="0" err="1">
                    <a:solidFill>
                      <a:schemeClr val="accent1">
                        <a:lumMod val="50000"/>
                      </a:schemeClr>
                    </a:solidFill>
                  </a:rPr>
                  <a:t>urinma</a:t>
                </a:r>
                <a:r>
                  <a:rPr lang="en-US" sz="2000" dirty="0">
                    <a:solidFill>
                      <a:schemeClr val="accent1">
                        <a:lumMod val="50000"/>
                      </a:schemeClr>
                    </a:solidFill>
                  </a:rPr>
                  <a:t> </a:t>
                </a:r>
                <a:r>
                  <a:rPr lang="en-US" sz="2000" dirty="0" err="1">
                    <a:solidFill>
                      <a:schemeClr val="accent1">
                        <a:lumMod val="50000"/>
                      </a:schemeClr>
                    </a:solidFill>
                  </a:rPr>
                  <a:t>tenglamasi</a:t>
                </a:r>
                <a:r>
                  <a:rPr lang="en-US" sz="2000" dirty="0">
                    <a:solidFill>
                      <a:schemeClr val="accent1">
                        <a:lumMod val="50000"/>
                      </a:schemeClr>
                    </a:solidFill>
                  </a:rPr>
                  <a:t> </a:t>
                </a:r>
                <a:r>
                  <a:rPr lang="en-US" sz="2000" dirty="0" err="1">
                    <a:solidFill>
                      <a:schemeClr val="accent1">
                        <a:lumMod val="50000"/>
                      </a:schemeClr>
                    </a:solidFill>
                  </a:rPr>
                  <a:t>deyiladi</a:t>
                </a:r>
                <a:r>
                  <a:rPr lang="en-US" sz="2000" dirty="0" smtClean="0">
                    <a:solidFill>
                      <a:schemeClr val="accent1">
                        <a:lumMod val="50000"/>
                      </a:schemeClr>
                    </a:solidFill>
                  </a:rPr>
                  <a:t>.</a:t>
                </a:r>
                <a:br>
                  <a:rPr lang="en-US" sz="2000" dirty="0" smtClean="0">
                    <a:solidFill>
                      <a:schemeClr val="accent1">
                        <a:lumMod val="50000"/>
                      </a:schemeClr>
                    </a:solidFill>
                  </a:rPr>
                </a:br>
                <a:r>
                  <a:rPr lang="en-US" sz="2000" dirty="0" smtClean="0">
                    <a:solidFill>
                      <a:schemeClr val="accent1">
                        <a:lumMod val="50000"/>
                      </a:schemeClr>
                    </a:solidFill>
                  </a:rPr>
                  <a:t/>
                </a:r>
                <a:br>
                  <a:rPr lang="en-US" sz="2000" dirty="0" smtClean="0">
                    <a:solidFill>
                      <a:schemeClr val="accent1">
                        <a:lumMod val="50000"/>
                      </a:schemeClr>
                    </a:solidFill>
                  </a:rPr>
                </a:br>
                <a:r>
                  <a:rPr lang="en-US" sz="2000" b="1" dirty="0" err="1" smtClean="0">
                    <a:solidFill>
                      <a:schemeClr val="accent1">
                        <a:lumMod val="50000"/>
                      </a:schemeClr>
                    </a:solidFill>
                  </a:rPr>
                  <a:t>Misol</a:t>
                </a:r>
                <a:r>
                  <a:rPr lang="en-US" sz="2000" b="1" dirty="0">
                    <a:solidFill>
                      <a:schemeClr val="accent1">
                        <a:lumMod val="50000"/>
                      </a:schemeClr>
                    </a:solidFill>
                  </a:rPr>
                  <a:t>.</a:t>
                </a:r>
                <a:r>
                  <a:rPr lang="en-US" sz="2000" dirty="0">
                    <a:solidFill>
                      <a:schemeClr val="accent1">
                        <a:lumMod val="50000"/>
                      </a:schemeClr>
                    </a:solidFill>
                  </a:rPr>
                  <a:t> </a:t>
                </a:r>
                <a:r>
                  <a:rPr lang="en-US" sz="2000" i="1" dirty="0">
                    <a:solidFill>
                      <a:schemeClr val="accent1">
                        <a:lumMod val="50000"/>
                      </a:schemeClr>
                    </a:solidFill>
                  </a:rPr>
                  <a:t>y</a:t>
                </a:r>
                <a:r>
                  <a:rPr lang="en-US" sz="2000" i="1" baseline="30000" dirty="0">
                    <a:solidFill>
                      <a:schemeClr val="accent1">
                        <a:lumMod val="50000"/>
                      </a:schemeClr>
                    </a:solidFill>
                  </a:rPr>
                  <a:t>2</a:t>
                </a:r>
                <a:r>
                  <a:rPr lang="en-US" sz="2000" i="1" dirty="0">
                    <a:solidFill>
                      <a:schemeClr val="accent1">
                        <a:lumMod val="50000"/>
                      </a:schemeClr>
                    </a:solidFill>
                  </a:rPr>
                  <a:t>=9x</a:t>
                </a:r>
                <a:r>
                  <a:rPr lang="en-US" sz="2000" dirty="0">
                    <a:solidFill>
                      <a:schemeClr val="accent1">
                        <a:lumMod val="50000"/>
                      </a:schemeClr>
                    </a:solidFill>
                  </a:rPr>
                  <a:t> </a:t>
                </a:r>
                <a:r>
                  <a:rPr lang="en-US" sz="2000" dirty="0" err="1">
                    <a:solidFill>
                      <a:schemeClr val="accent1">
                        <a:lumMod val="50000"/>
                      </a:schemeClr>
                    </a:solidFill>
                  </a:rPr>
                  <a:t>parabolaning</a:t>
                </a:r>
                <a:r>
                  <a:rPr lang="en-US" sz="2000" dirty="0">
                    <a:solidFill>
                      <a:schemeClr val="accent1">
                        <a:lumMod val="50000"/>
                      </a:schemeClr>
                    </a:solidFill>
                  </a:rPr>
                  <a:t> </a:t>
                </a:r>
                <a:r>
                  <a:rPr lang="en-US" sz="2000" i="1" dirty="0">
                    <a:solidFill>
                      <a:schemeClr val="accent1">
                        <a:lumMod val="50000"/>
                      </a:schemeClr>
                    </a:solidFill>
                  </a:rPr>
                  <a:t>N</a:t>
                </a:r>
                <a:r>
                  <a:rPr lang="en-US" sz="2000" i="1" baseline="-25000" dirty="0">
                    <a:solidFill>
                      <a:schemeClr val="accent1">
                        <a:lumMod val="50000"/>
                      </a:schemeClr>
                    </a:solidFill>
                  </a:rPr>
                  <a:t>0</a:t>
                </a:r>
                <a:r>
                  <a:rPr lang="en-US" sz="2000" i="1" dirty="0">
                    <a:solidFill>
                      <a:schemeClr val="accent1">
                        <a:lumMod val="50000"/>
                      </a:schemeClr>
                    </a:solidFill>
                  </a:rPr>
                  <a:t>(1,-3)</a:t>
                </a:r>
                <a:r>
                  <a:rPr lang="en-US" sz="2000" dirty="0">
                    <a:solidFill>
                      <a:schemeClr val="accent1">
                        <a:lumMod val="50000"/>
                      </a:schemeClr>
                    </a:solidFill>
                  </a:rPr>
                  <a:t> </a:t>
                </a:r>
                <a:r>
                  <a:rPr lang="en-US" sz="2000" dirty="0" err="1">
                    <a:solidFill>
                      <a:schemeClr val="accent1">
                        <a:lumMod val="50000"/>
                      </a:schemeClr>
                    </a:solidFill>
                  </a:rPr>
                  <a:t>nuqtasiga</a:t>
                </a:r>
                <a:r>
                  <a:rPr lang="en-US" sz="2000" dirty="0">
                    <a:solidFill>
                      <a:schemeClr val="accent1">
                        <a:lumMod val="50000"/>
                      </a:schemeClr>
                    </a:solidFill>
                  </a:rPr>
                  <a:t> </a:t>
                </a:r>
                <a:r>
                  <a:rPr lang="en-US" sz="2000" dirty="0" err="1">
                    <a:solidFill>
                      <a:schemeClr val="accent1">
                        <a:lumMod val="50000"/>
                      </a:schemeClr>
                    </a:solidFill>
                  </a:rPr>
                  <a:t>o`tkazilgan</a:t>
                </a:r>
                <a:r>
                  <a:rPr lang="en-US" sz="2000" dirty="0">
                    <a:solidFill>
                      <a:schemeClr val="accent1">
                        <a:lumMod val="50000"/>
                      </a:schemeClr>
                    </a:solidFill>
                  </a:rPr>
                  <a:t> </a:t>
                </a:r>
                <a:r>
                  <a:rPr lang="en-US" sz="2000" dirty="0" err="1">
                    <a:solidFill>
                      <a:schemeClr val="accent1">
                        <a:lumMod val="50000"/>
                      </a:schemeClr>
                    </a:solidFill>
                  </a:rPr>
                  <a:t>urinma</a:t>
                </a:r>
                <a:r>
                  <a:rPr lang="en-US" sz="2000" dirty="0">
                    <a:solidFill>
                      <a:schemeClr val="accent1">
                        <a:lumMod val="50000"/>
                      </a:schemeClr>
                    </a:solidFill>
                  </a:rPr>
                  <a:t> </a:t>
                </a:r>
                <a:r>
                  <a:rPr lang="en-US" sz="2000" dirty="0" err="1">
                    <a:solidFill>
                      <a:schemeClr val="accent1">
                        <a:lumMod val="50000"/>
                      </a:schemeClr>
                    </a:solidFill>
                  </a:rPr>
                  <a:t>tenglamasini</a:t>
                </a:r>
                <a:r>
                  <a:rPr lang="en-US" sz="2000" dirty="0">
                    <a:solidFill>
                      <a:schemeClr val="accent1">
                        <a:lumMod val="50000"/>
                      </a:schemeClr>
                    </a:solidFill>
                  </a:rPr>
                  <a:t> </a:t>
                </a:r>
                <a:r>
                  <a:rPr lang="en-US" sz="2000" dirty="0" err="1">
                    <a:solidFill>
                      <a:schemeClr val="accent1">
                        <a:lumMod val="50000"/>
                      </a:schemeClr>
                    </a:solidFill>
                  </a:rPr>
                  <a:t>yozing</a:t>
                </a:r>
                <a:r>
                  <a:rPr lang="en-US" sz="2000" dirty="0">
                    <a:solidFill>
                      <a:schemeClr val="accent1">
                        <a:lumMod val="50000"/>
                      </a:schemeClr>
                    </a:solidFill>
                  </a:rPr>
                  <a:t>.</a:t>
                </a:r>
                <a:r>
                  <a:rPr lang="ru-RU" sz="2000" b="1" dirty="0">
                    <a:solidFill>
                      <a:schemeClr val="accent1">
                        <a:lumMod val="50000"/>
                      </a:schemeClr>
                    </a:solidFill>
                  </a:rPr>
                  <a:t/>
                </a:r>
                <a:br>
                  <a:rPr lang="ru-RU" sz="2000" b="1" dirty="0">
                    <a:solidFill>
                      <a:schemeClr val="accent1">
                        <a:lumMod val="50000"/>
                      </a:schemeClr>
                    </a:solidFill>
                  </a:rPr>
                </a:br>
                <a:r>
                  <a:rPr lang="en-US" sz="2000" b="1" dirty="0" err="1">
                    <a:solidFill>
                      <a:schemeClr val="accent1">
                        <a:lumMod val="50000"/>
                      </a:schemeClr>
                    </a:solidFill>
                  </a:rPr>
                  <a:t>Yechish</a:t>
                </a:r>
                <a:r>
                  <a:rPr lang="en-US" sz="2000" b="1" dirty="0">
                    <a:solidFill>
                      <a:schemeClr val="accent1">
                        <a:lumMod val="50000"/>
                      </a:schemeClr>
                    </a:solidFill>
                  </a:rPr>
                  <a:t>.</a:t>
                </a:r>
                <a:r>
                  <a:rPr lang="en-US" sz="2000" dirty="0">
                    <a:solidFill>
                      <a:schemeClr val="accent1">
                        <a:lumMod val="50000"/>
                      </a:schemeClr>
                    </a:solidFill>
                  </a:rPr>
                  <a:t> </a:t>
                </a:r>
                <a:r>
                  <a:rPr lang="en-US" sz="2000" i="1" dirty="0">
                    <a:solidFill>
                      <a:schemeClr val="accent1">
                        <a:lumMod val="50000"/>
                      </a:schemeClr>
                    </a:solidFill>
                  </a:rPr>
                  <a:t>N</a:t>
                </a:r>
                <a:r>
                  <a:rPr lang="en-US" sz="2000" i="1" baseline="-25000" dirty="0">
                    <a:solidFill>
                      <a:schemeClr val="accent1">
                        <a:lumMod val="50000"/>
                      </a:schemeClr>
                    </a:solidFill>
                  </a:rPr>
                  <a:t>0</a:t>
                </a:r>
                <a:r>
                  <a:rPr lang="en-US" sz="2000" dirty="0">
                    <a:solidFill>
                      <a:schemeClr val="accent1">
                        <a:lumMod val="50000"/>
                      </a:schemeClr>
                    </a:solidFill>
                  </a:rPr>
                  <a:t> </a:t>
                </a:r>
                <a:r>
                  <a:rPr lang="en-US" sz="2000" dirty="0" err="1">
                    <a:solidFill>
                      <a:schemeClr val="accent1">
                        <a:lumMod val="50000"/>
                      </a:schemeClr>
                    </a:solidFill>
                  </a:rPr>
                  <a:t>nuqta</a:t>
                </a:r>
                <a:r>
                  <a:rPr lang="en-US" sz="2000" dirty="0">
                    <a:solidFill>
                      <a:schemeClr val="accent1">
                        <a:lumMod val="50000"/>
                      </a:schemeClr>
                    </a:solidFill>
                  </a:rPr>
                  <a:t> </a:t>
                </a:r>
                <a:r>
                  <a:rPr lang="en-US" sz="2000" dirty="0" err="1">
                    <a:solidFill>
                      <a:schemeClr val="accent1">
                        <a:lumMod val="50000"/>
                      </a:schemeClr>
                    </a:solidFill>
                  </a:rPr>
                  <a:t>parabolada</a:t>
                </a:r>
                <a:r>
                  <a:rPr lang="en-US" sz="2000" dirty="0">
                    <a:solidFill>
                      <a:schemeClr val="accent1">
                        <a:lumMod val="50000"/>
                      </a:schemeClr>
                    </a:solidFill>
                  </a:rPr>
                  <a:t> </a:t>
                </a:r>
                <a:r>
                  <a:rPr lang="en-US" sz="2000" dirty="0" err="1">
                    <a:solidFill>
                      <a:schemeClr val="accent1">
                        <a:lumMod val="50000"/>
                      </a:schemeClr>
                    </a:solidFill>
                  </a:rPr>
                  <a:t>yotishidan</a:t>
                </a:r>
                <a:r>
                  <a:rPr lang="en-US" sz="2000" dirty="0">
                    <a:solidFill>
                      <a:schemeClr val="accent1">
                        <a:lumMod val="50000"/>
                      </a:schemeClr>
                    </a:solidFill>
                  </a:rPr>
                  <a:t> </a:t>
                </a:r>
                <a:r>
                  <a:rPr lang="en-US" sz="2000" dirty="0" err="1">
                    <a:solidFill>
                      <a:schemeClr val="accent1">
                        <a:lumMod val="50000"/>
                      </a:schemeClr>
                    </a:solidFill>
                  </a:rPr>
                  <a:t>foydalanib</a:t>
                </a:r>
                <a:r>
                  <a:rPr lang="en-US" sz="2000" dirty="0">
                    <a:solidFill>
                      <a:schemeClr val="accent1">
                        <a:lumMod val="50000"/>
                      </a:schemeClr>
                    </a:solidFill>
                  </a:rPr>
                  <a:t>,</a:t>
                </a:r>
                <a:r>
                  <a:rPr lang="ru-RU" sz="2000" b="1" dirty="0">
                    <a:solidFill>
                      <a:schemeClr val="accent1">
                        <a:lumMod val="50000"/>
                      </a:schemeClr>
                    </a:solidFill>
                  </a:rPr>
                  <a:t/>
                </a:r>
                <a:br>
                  <a:rPr lang="ru-RU" sz="2000" b="1" dirty="0">
                    <a:solidFill>
                      <a:schemeClr val="accent1">
                        <a:lumMod val="50000"/>
                      </a:schemeClr>
                    </a:solidFill>
                  </a:rPr>
                </a:br>
                <a:r>
                  <a:rPr lang="en-US" sz="2000" b="1" dirty="0">
                    <a:solidFill>
                      <a:schemeClr val="accent1">
                        <a:lumMod val="50000"/>
                      </a:schemeClr>
                    </a:solidFill>
                  </a:rPr>
                  <a:t>            </a:t>
                </a:r>
                <a:r>
                  <a:rPr lang="en-US" sz="2000" b="1" i="1" dirty="0">
                    <a:solidFill>
                      <a:schemeClr val="accent1">
                        <a:lumMod val="50000"/>
                      </a:schemeClr>
                    </a:solidFill>
                  </a:rPr>
                  <a:t>(-3)</a:t>
                </a:r>
                <a:r>
                  <a:rPr lang="en-US" sz="2000" b="1" i="1" baseline="30000" dirty="0">
                    <a:solidFill>
                      <a:schemeClr val="accent1">
                        <a:lumMod val="50000"/>
                      </a:schemeClr>
                    </a:solidFill>
                  </a:rPr>
                  <a:t>2</a:t>
                </a:r>
                <a:r>
                  <a:rPr lang="en-US" sz="2000" b="1" i="1" dirty="0">
                    <a:solidFill>
                      <a:schemeClr val="accent1">
                        <a:lumMod val="50000"/>
                      </a:schemeClr>
                    </a:solidFill>
                  </a:rPr>
                  <a:t>=2p</a:t>
                </a:r>
                <a:r>
                  <a:rPr lang="en-US" sz="2000" b="1" i="1" baseline="30000" dirty="0">
                    <a:solidFill>
                      <a:schemeClr val="accent1">
                        <a:lumMod val="50000"/>
                      </a:schemeClr>
                    </a:solidFill>
                  </a:rPr>
                  <a:t>.</a:t>
                </a:r>
                <a:r>
                  <a:rPr lang="en-US" sz="2000" b="1" i="1" dirty="0">
                    <a:solidFill>
                      <a:schemeClr val="accent1">
                        <a:lumMod val="50000"/>
                      </a:schemeClr>
                    </a:solidFill>
                  </a:rPr>
                  <a:t>1 </a:t>
                </a:r>
                <a:r>
                  <a:rPr lang="ru-RU" sz="2000" b="1" i="1" dirty="0">
                    <a:solidFill>
                      <a:schemeClr val="accent1">
                        <a:lumMod val="50000"/>
                      </a:schemeClr>
                    </a:solidFill>
                    <a:sym typeface="Symbol"/>
                  </a:rPr>
                  <a:t></a:t>
                </a:r>
                <a:r>
                  <a:rPr lang="en-US" sz="2000" b="1" i="1" dirty="0">
                    <a:solidFill>
                      <a:schemeClr val="accent1">
                        <a:lumMod val="50000"/>
                      </a:schemeClr>
                    </a:solidFill>
                  </a:rPr>
                  <a:t> 2p=9;  p=</a:t>
                </a:r>
                <a14:m>
                  <m:oMath xmlns:m="http://schemas.openxmlformats.org/officeDocument/2006/math">
                    <m:f>
                      <m:fPr>
                        <m:ctrlPr>
                          <a:rPr lang="en-US" sz="2000" b="1" i="1">
                            <a:solidFill>
                              <a:schemeClr val="accent1">
                                <a:lumMod val="50000"/>
                              </a:schemeClr>
                            </a:solidFill>
                            <a:latin typeface="Cambria Math"/>
                          </a:rPr>
                        </m:ctrlPr>
                      </m:fPr>
                      <m:num>
                        <m:r>
                          <a:rPr lang="en-US" sz="2000" b="1" i="1">
                            <a:solidFill>
                              <a:schemeClr val="accent1">
                                <a:lumMod val="50000"/>
                              </a:schemeClr>
                            </a:solidFill>
                            <a:latin typeface="Cambria Math"/>
                          </a:rPr>
                          <m:t>𝟗</m:t>
                        </m:r>
                      </m:num>
                      <m:den>
                        <m:r>
                          <a:rPr lang="en-US" sz="2000" b="1" i="1">
                            <a:solidFill>
                              <a:schemeClr val="accent1">
                                <a:lumMod val="50000"/>
                              </a:schemeClr>
                            </a:solidFill>
                            <a:latin typeface="Cambria Math"/>
                          </a:rPr>
                          <m:t>𝟐</m:t>
                        </m:r>
                      </m:den>
                    </m:f>
                  </m:oMath>
                </a14:m>
                <a:r>
                  <a:rPr lang="en-US" sz="2000" b="1" i="1" dirty="0">
                    <a:solidFill>
                      <a:schemeClr val="accent1">
                        <a:lumMod val="50000"/>
                      </a:schemeClr>
                    </a:solidFill>
                  </a:rPr>
                  <a:t> </a:t>
                </a:r>
                <a:r>
                  <a:rPr lang="en-US" sz="2000" b="1" dirty="0">
                    <a:solidFill>
                      <a:schemeClr val="accent1">
                        <a:lumMod val="50000"/>
                      </a:schemeClr>
                    </a:solidFill>
                  </a:rPr>
                  <a:t> </a:t>
                </a:r>
                <a:r>
                  <a:rPr lang="en-US" sz="2000" dirty="0">
                    <a:solidFill>
                      <a:schemeClr val="accent1">
                        <a:lumMod val="50000"/>
                      </a:schemeClr>
                    </a:solidFill>
                  </a:rPr>
                  <a:t>.                 (3.2)</a:t>
                </a:r>
                <a:r>
                  <a:rPr lang="ru-RU" sz="2000" b="1" dirty="0">
                    <a:solidFill>
                      <a:schemeClr val="accent1">
                        <a:lumMod val="50000"/>
                      </a:schemeClr>
                    </a:solidFill>
                  </a:rPr>
                  <a:t/>
                </a:r>
                <a:br>
                  <a:rPr lang="ru-RU" sz="2000" b="1" dirty="0">
                    <a:solidFill>
                      <a:schemeClr val="accent1">
                        <a:lumMod val="50000"/>
                      </a:schemeClr>
                    </a:solidFill>
                  </a:rPr>
                </a:br>
                <a:r>
                  <a:rPr lang="en-US" sz="2000" dirty="0">
                    <a:solidFill>
                      <a:schemeClr val="accent1">
                        <a:lumMod val="50000"/>
                      </a:schemeClr>
                    </a:solidFill>
                  </a:rPr>
                  <a:t> </a:t>
                </a:r>
                <a:r>
                  <a:rPr lang="en-US" sz="2000" dirty="0" err="1">
                    <a:solidFill>
                      <a:schemeClr val="accent1">
                        <a:lumMod val="50000"/>
                      </a:schemeClr>
                    </a:solidFill>
                  </a:rPr>
                  <a:t>formuladan</a:t>
                </a:r>
                <a:r>
                  <a:rPr lang="en-US" sz="2000" dirty="0">
                    <a:solidFill>
                      <a:schemeClr val="accent1">
                        <a:lumMod val="50000"/>
                      </a:schemeClr>
                    </a:solidFill>
                  </a:rPr>
                  <a:t> </a:t>
                </a:r>
                <a:r>
                  <a:rPr lang="en-US" sz="2000" dirty="0" err="1">
                    <a:solidFill>
                      <a:schemeClr val="accent1">
                        <a:lumMod val="50000"/>
                      </a:schemeClr>
                    </a:solidFill>
                  </a:rPr>
                  <a:t>foydalanib</a:t>
                </a:r>
                <a:r>
                  <a:rPr lang="en-US" sz="2000" dirty="0">
                    <a:solidFill>
                      <a:schemeClr val="accent1">
                        <a:lumMod val="50000"/>
                      </a:schemeClr>
                    </a:solidFill>
                  </a:rPr>
                  <a:t> </a:t>
                </a:r>
                <a:r>
                  <a:rPr lang="en-US" sz="2000" b="1" i="1" dirty="0">
                    <a:solidFill>
                      <a:schemeClr val="accent1">
                        <a:lumMod val="50000"/>
                      </a:schemeClr>
                    </a:solidFill>
                  </a:rPr>
                  <a:t>y(-3)=</a:t>
                </a:r>
                <a14:m>
                  <m:oMath xmlns:m="http://schemas.openxmlformats.org/officeDocument/2006/math">
                    <m:f>
                      <m:fPr>
                        <m:ctrlPr>
                          <a:rPr lang="en-US" sz="2000" b="1" i="1">
                            <a:solidFill>
                              <a:schemeClr val="accent1">
                                <a:lumMod val="50000"/>
                              </a:schemeClr>
                            </a:solidFill>
                            <a:latin typeface="Cambria Math"/>
                          </a:rPr>
                        </m:ctrlPr>
                      </m:fPr>
                      <m:num>
                        <m:r>
                          <a:rPr lang="en-US" sz="2000" b="1" i="1">
                            <a:solidFill>
                              <a:schemeClr val="accent1">
                                <a:lumMod val="50000"/>
                              </a:schemeClr>
                            </a:solidFill>
                            <a:latin typeface="Cambria Math"/>
                          </a:rPr>
                          <m:t>𝟗</m:t>
                        </m:r>
                      </m:num>
                      <m:den>
                        <m:r>
                          <a:rPr lang="en-US" sz="2000" b="1" i="1">
                            <a:solidFill>
                              <a:schemeClr val="accent1">
                                <a:lumMod val="50000"/>
                              </a:schemeClr>
                            </a:solidFill>
                            <a:latin typeface="Cambria Math"/>
                          </a:rPr>
                          <m:t>𝟐</m:t>
                        </m:r>
                      </m:den>
                    </m:f>
                  </m:oMath>
                </a14:m>
                <a:r>
                  <a:rPr lang="en-US" sz="2000" b="1" i="1" dirty="0">
                    <a:solidFill>
                      <a:schemeClr val="accent1">
                        <a:lumMod val="50000"/>
                      </a:schemeClr>
                    </a:solidFill>
                  </a:rPr>
                  <a:t>(x+1)</a:t>
                </a:r>
                <a:r>
                  <a:rPr lang="en-US" sz="2000" b="1" dirty="0">
                    <a:solidFill>
                      <a:schemeClr val="accent1">
                        <a:lumMod val="50000"/>
                      </a:schemeClr>
                    </a:solidFill>
                  </a:rPr>
                  <a:t> </a:t>
                </a:r>
                <a:r>
                  <a:rPr lang="en-US" sz="2000" dirty="0">
                    <a:solidFill>
                      <a:schemeClr val="accent1">
                        <a:lumMod val="50000"/>
                      </a:schemeClr>
                    </a:solidFill>
                  </a:rPr>
                  <a:t>, </a:t>
                </a:r>
                <a:r>
                  <a:rPr lang="en-US" sz="2000" dirty="0" err="1">
                    <a:solidFill>
                      <a:schemeClr val="accent1">
                        <a:lumMod val="50000"/>
                      </a:schemeClr>
                    </a:solidFill>
                  </a:rPr>
                  <a:t>ya’ni</a:t>
                </a:r>
                <a:r>
                  <a:rPr lang="en-US" sz="2000" dirty="0">
                    <a:solidFill>
                      <a:schemeClr val="accent1">
                        <a:lumMod val="50000"/>
                      </a:schemeClr>
                    </a:solidFill>
                  </a:rPr>
                  <a:t>  </a:t>
                </a:r>
                <a:r>
                  <a:rPr lang="en-US" sz="2000" i="1" dirty="0">
                    <a:solidFill>
                      <a:schemeClr val="accent1">
                        <a:lumMod val="50000"/>
                      </a:schemeClr>
                    </a:solidFill>
                  </a:rPr>
                  <a:t>3x+2y+3=0</a:t>
                </a:r>
                <a:r>
                  <a:rPr lang="en-US" sz="2000" dirty="0">
                    <a:solidFill>
                      <a:schemeClr val="accent1">
                        <a:lumMod val="50000"/>
                      </a:schemeClr>
                    </a:solidFill>
                  </a:rPr>
                  <a:t> </a:t>
                </a:r>
                <a:r>
                  <a:rPr lang="en-US" sz="2000" dirty="0" err="1">
                    <a:solidFill>
                      <a:schemeClr val="accent1">
                        <a:lumMod val="50000"/>
                      </a:schemeClr>
                    </a:solidFill>
                  </a:rPr>
                  <a:t>urinma</a:t>
                </a:r>
                <a:r>
                  <a:rPr lang="en-US" sz="2000" dirty="0">
                    <a:solidFill>
                      <a:schemeClr val="accent1">
                        <a:lumMod val="50000"/>
                      </a:schemeClr>
                    </a:solidFill>
                  </a:rPr>
                  <a:t> </a:t>
                </a:r>
                <a:r>
                  <a:rPr lang="en-US" sz="2000" dirty="0" err="1">
                    <a:solidFill>
                      <a:schemeClr val="accent1">
                        <a:lumMod val="50000"/>
                      </a:schemeClr>
                    </a:solidFill>
                  </a:rPr>
                  <a:t>tenglamasini</a:t>
                </a:r>
                <a:r>
                  <a:rPr lang="en-US" sz="2000" dirty="0">
                    <a:solidFill>
                      <a:schemeClr val="accent1">
                        <a:lumMod val="50000"/>
                      </a:schemeClr>
                    </a:solidFill>
                  </a:rPr>
                  <a:t> </a:t>
                </a:r>
                <a:r>
                  <a:rPr lang="en-US" sz="2000" dirty="0" err="1" smtClean="0">
                    <a:solidFill>
                      <a:schemeClr val="accent1">
                        <a:lumMod val="50000"/>
                      </a:schemeClr>
                    </a:solidFill>
                  </a:rPr>
                  <a:t>yozamiz</a:t>
                </a:r>
                <a:r>
                  <a:rPr lang="en-US" sz="2000" dirty="0" smtClean="0"/>
                  <a:t/>
                </a:r>
                <a:br>
                  <a:rPr lang="en-US" sz="2000" dirty="0" smtClean="0"/>
                </a:br>
                <a:r>
                  <a:rPr lang="en-US" sz="2000" dirty="0" smtClean="0"/>
                  <a:t>.</a:t>
                </a:r>
                <a:br>
                  <a:rPr lang="en-US" sz="2000" dirty="0" smtClean="0"/>
                </a:br>
                <a:r>
                  <a:rPr lang="en-US" sz="2000" dirty="0"/>
                  <a:t/>
                </a:r>
                <a:br>
                  <a:rPr lang="en-US" sz="2000" dirty="0"/>
                </a:br>
                <a:endParaRPr lang="ru-RU" sz="2000" b="1" dirty="0"/>
              </a:p>
            </p:txBody>
          </p:sp>
        </mc:Choice>
        <mc:Fallback>
          <p:sp>
            <p:nvSpPr>
              <p:cNvPr id="2" name="Заголовок 1"/>
              <p:cNvSpPr>
                <a:spLocks noGrp="1" noRot="1" noChangeAspect="1" noMove="1" noResize="1" noEditPoints="1" noAdjustHandles="1" noChangeArrowheads="1" noChangeShapeType="1" noTextEdit="1"/>
              </p:cNvSpPr>
              <p:nvPr>
                <p:ph type="title"/>
              </p:nvPr>
            </p:nvSpPr>
            <p:spPr>
              <a:xfrm>
                <a:off x="1043490" y="1027664"/>
                <a:ext cx="7024744" cy="5281656"/>
              </a:xfrm>
              <a:blipFill rotWithShape="1">
                <a:blip r:embed="rId2"/>
                <a:stretch>
                  <a:fillRect l="-867"/>
                </a:stretch>
              </a:blipFill>
            </p:spPr>
            <p:txBody>
              <a:bodyPr/>
              <a:lstStyle/>
              <a:p>
                <a:r>
                  <a:rPr lang="ru-RU">
                    <a:noFill/>
                  </a:rPr>
                  <a:t> </a:t>
                </a:r>
              </a:p>
            </p:txBody>
          </p:sp>
        </mc:Fallback>
      </mc:AlternateContent>
    </p:spTree>
    <p:extLst>
      <p:ext uri="{BB962C8B-B14F-4D97-AF65-F5344CB8AC3E}">
        <p14:creationId xmlns:p14="http://schemas.microsoft.com/office/powerpoint/2010/main" xmlns="" val="211020011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1027664"/>
            <a:ext cx="7024744" cy="5353664"/>
          </a:xfrm>
        </p:spPr>
        <p:txBody>
          <a:bodyPr>
            <a:normAutofit/>
          </a:bodyPr>
          <a:lstStyle/>
          <a:p>
            <a:r>
              <a:rPr lang="en-US" sz="2000" b="1" dirty="0" smtClean="0">
                <a:solidFill>
                  <a:schemeClr val="accent1">
                    <a:lumMod val="50000"/>
                  </a:schemeClr>
                </a:solidFill>
              </a:rPr>
              <a:t>                         </a:t>
            </a:r>
            <a:r>
              <a:rPr lang="uz-Cyrl-UZ" sz="2000" b="1" dirty="0" smtClean="0">
                <a:solidFill>
                  <a:schemeClr val="accent1">
                    <a:lumMod val="50000"/>
                  </a:schemeClr>
                </a:solidFill>
              </a:rPr>
              <a:t>Par</a:t>
            </a:r>
            <a:r>
              <a:rPr lang="en-US" sz="2000" b="1" dirty="0">
                <a:solidFill>
                  <a:schemeClr val="accent1">
                    <a:lumMod val="50000"/>
                  </a:schemeClr>
                </a:solidFill>
              </a:rPr>
              <a:t>a</a:t>
            </a:r>
            <a:r>
              <a:rPr lang="uz-Cyrl-UZ" sz="2000" b="1" dirty="0">
                <a:solidFill>
                  <a:schemeClr val="accent1">
                    <a:lumMod val="50000"/>
                  </a:schemeClr>
                </a:solidFill>
              </a:rPr>
              <a:t>bolani yasash.</a:t>
            </a:r>
            <a:r>
              <a:rPr lang="ru-RU" sz="2000" b="1" dirty="0">
                <a:solidFill>
                  <a:schemeClr val="accent1">
                    <a:lumMod val="50000"/>
                  </a:schemeClr>
                </a:solidFill>
              </a:rPr>
              <a:t/>
            </a:r>
            <a:br>
              <a:rPr lang="ru-RU" sz="2000" b="1" dirty="0">
                <a:solidFill>
                  <a:schemeClr val="accent1">
                    <a:lumMod val="50000"/>
                  </a:schemeClr>
                </a:solidFill>
              </a:rPr>
            </a:br>
            <a:r>
              <a:rPr lang="en-US" sz="2000" b="1" dirty="0">
                <a:solidFill>
                  <a:schemeClr val="accent1">
                    <a:lumMod val="50000"/>
                  </a:schemeClr>
                </a:solidFill>
              </a:rPr>
              <a:t> </a:t>
            </a:r>
            <a:r>
              <a:rPr lang="en-US" sz="2000" dirty="0">
                <a:solidFill>
                  <a:schemeClr val="accent1">
                    <a:lumMod val="50000"/>
                  </a:schemeClr>
                </a:solidFill>
              </a:rPr>
              <a:t>Parabola </a:t>
            </a:r>
            <a:r>
              <a:rPr lang="en-US" sz="2000" dirty="0" err="1">
                <a:solidFill>
                  <a:schemeClr val="accent1">
                    <a:lumMod val="50000"/>
                  </a:schemeClr>
                </a:solidFill>
              </a:rPr>
              <a:t>berilgan</a:t>
            </a:r>
            <a:r>
              <a:rPr lang="en-US" sz="2000" dirty="0">
                <a:solidFill>
                  <a:schemeClr val="accent1">
                    <a:lumMod val="50000"/>
                  </a:schemeClr>
                </a:solidFill>
              </a:rPr>
              <a:t> </a:t>
            </a:r>
            <a:r>
              <a:rPr lang="en-US" sz="2000" dirty="0" err="1">
                <a:solidFill>
                  <a:schemeClr val="accent1">
                    <a:lumMod val="50000"/>
                  </a:schemeClr>
                </a:solidFill>
              </a:rPr>
              <a:t>bo`lsin</a:t>
            </a:r>
            <a:r>
              <a:rPr lang="en-US" sz="2000" dirty="0">
                <a:solidFill>
                  <a:schemeClr val="accent1">
                    <a:lumMod val="50000"/>
                  </a:schemeClr>
                </a:solidFill>
              </a:rPr>
              <a:t>, </a:t>
            </a:r>
            <a:r>
              <a:rPr lang="en-US" sz="2000" dirty="0" err="1">
                <a:solidFill>
                  <a:schemeClr val="accent1">
                    <a:lumMod val="50000"/>
                  </a:schemeClr>
                </a:solidFill>
              </a:rPr>
              <a:t>uni</a:t>
            </a:r>
            <a:r>
              <a:rPr lang="en-US" sz="2000" dirty="0">
                <a:solidFill>
                  <a:schemeClr val="accent1">
                    <a:lumMod val="50000"/>
                  </a:schemeClr>
                </a:solidFill>
              </a:rPr>
              <a:t> </a:t>
            </a:r>
            <a:r>
              <a:rPr lang="en-US" sz="2000" dirty="0" err="1">
                <a:solidFill>
                  <a:schemeClr val="accent1">
                    <a:lumMod val="50000"/>
                  </a:schemeClr>
                </a:solidFill>
              </a:rPr>
              <a:t>yasash</a:t>
            </a:r>
            <a:r>
              <a:rPr lang="en-US" sz="2000" dirty="0">
                <a:solidFill>
                  <a:schemeClr val="accent1">
                    <a:lumMod val="50000"/>
                  </a:schemeClr>
                </a:solidFill>
              </a:rPr>
              <a:t> </a:t>
            </a:r>
            <a:r>
              <a:rPr lang="en-US" sz="2000" dirty="0" err="1">
                <a:solidFill>
                  <a:schemeClr val="accent1">
                    <a:lumMod val="50000"/>
                  </a:schemeClr>
                </a:solidFill>
              </a:rPr>
              <a:t>uchun</a:t>
            </a:r>
            <a:r>
              <a:rPr lang="en-US" sz="2000" dirty="0">
                <a:solidFill>
                  <a:schemeClr val="accent1">
                    <a:lumMod val="50000"/>
                  </a:schemeClr>
                </a:solidFill>
              </a:rPr>
              <a:t> </a:t>
            </a:r>
            <a:r>
              <a:rPr lang="en-US" sz="2000" dirty="0" err="1">
                <a:solidFill>
                  <a:schemeClr val="accent1">
                    <a:lumMod val="50000"/>
                  </a:schemeClr>
                </a:solidFill>
              </a:rPr>
              <a:t>avvalo</a:t>
            </a:r>
            <a:r>
              <a:rPr lang="en-US" sz="2000" dirty="0">
                <a:solidFill>
                  <a:schemeClr val="accent1">
                    <a:lumMod val="50000"/>
                  </a:schemeClr>
                </a:solidFill>
              </a:rPr>
              <a:t> </a:t>
            </a:r>
            <a:r>
              <a:rPr lang="en-US" sz="2000" dirty="0" err="1">
                <a:solidFill>
                  <a:schemeClr val="accent1">
                    <a:lumMod val="50000"/>
                  </a:schemeClr>
                </a:solidFill>
              </a:rPr>
              <a:t>uning</a:t>
            </a:r>
            <a:r>
              <a:rPr lang="en-US" sz="2000" dirty="0">
                <a:solidFill>
                  <a:schemeClr val="accent1">
                    <a:lumMod val="50000"/>
                  </a:schemeClr>
                </a:solidFill>
              </a:rPr>
              <a:t> </a:t>
            </a:r>
            <a:r>
              <a:rPr lang="en-US" sz="2000" dirty="0" err="1">
                <a:solidFill>
                  <a:schemeClr val="accent1">
                    <a:lumMod val="50000"/>
                  </a:schemeClr>
                </a:solidFill>
              </a:rPr>
              <a:t>direktrisasi</a:t>
            </a:r>
            <a:r>
              <a:rPr lang="en-US" sz="2000" dirty="0">
                <a:solidFill>
                  <a:schemeClr val="accent1">
                    <a:lumMod val="50000"/>
                  </a:schemeClr>
                </a:solidFill>
              </a:rPr>
              <a:t> </a:t>
            </a:r>
            <a:r>
              <a:rPr lang="en-US" sz="2000" dirty="0" err="1">
                <a:solidFill>
                  <a:schemeClr val="accent1">
                    <a:lumMod val="50000"/>
                  </a:schemeClr>
                </a:solidFill>
              </a:rPr>
              <a:t>va</a:t>
            </a:r>
            <a:r>
              <a:rPr lang="en-US" sz="2000" dirty="0">
                <a:solidFill>
                  <a:schemeClr val="accent1">
                    <a:lumMod val="50000"/>
                  </a:schemeClr>
                </a:solidFill>
              </a:rPr>
              <a:t> </a:t>
            </a:r>
            <a:r>
              <a:rPr lang="en-US" sz="2000" dirty="0" err="1">
                <a:solidFill>
                  <a:schemeClr val="accent1">
                    <a:lumMod val="50000"/>
                  </a:schemeClr>
                </a:solidFill>
              </a:rPr>
              <a:t>fokuslarni</a:t>
            </a:r>
            <a:r>
              <a:rPr lang="en-US" sz="2000" dirty="0">
                <a:solidFill>
                  <a:schemeClr val="accent1">
                    <a:lumMod val="50000"/>
                  </a:schemeClr>
                </a:solidFill>
              </a:rPr>
              <a:t> </a:t>
            </a:r>
            <a:r>
              <a:rPr lang="en-US" sz="2000" dirty="0" err="1">
                <a:solidFill>
                  <a:schemeClr val="accent1">
                    <a:lumMod val="50000"/>
                  </a:schemeClr>
                </a:solidFill>
              </a:rPr>
              <a:t>yasab</a:t>
            </a:r>
            <a:r>
              <a:rPr lang="en-US" sz="2000" dirty="0">
                <a:solidFill>
                  <a:schemeClr val="accent1">
                    <a:lumMod val="50000"/>
                  </a:schemeClr>
                </a:solidFill>
              </a:rPr>
              <a:t> </a:t>
            </a:r>
            <a:r>
              <a:rPr lang="en-US" sz="2000" dirty="0" err="1">
                <a:solidFill>
                  <a:schemeClr val="accent1">
                    <a:lumMod val="50000"/>
                  </a:schemeClr>
                </a:solidFill>
              </a:rPr>
              <a:t>olamiz</a:t>
            </a:r>
            <a:r>
              <a:rPr lang="en-US" sz="2000" dirty="0">
                <a:solidFill>
                  <a:schemeClr val="accent1">
                    <a:lumMod val="50000"/>
                  </a:schemeClr>
                </a:solidFill>
              </a:rPr>
              <a:t> (1-chizma). </a:t>
            </a:r>
            <a:r>
              <a:rPr lang="en-US" sz="2000" i="1" dirty="0">
                <a:solidFill>
                  <a:schemeClr val="accent1">
                    <a:lumMod val="50000"/>
                  </a:schemeClr>
                </a:solidFill>
              </a:rPr>
              <a:t>Ox</a:t>
            </a:r>
            <a:r>
              <a:rPr lang="en-US" sz="2000" dirty="0">
                <a:solidFill>
                  <a:schemeClr val="accent1">
                    <a:lumMod val="50000"/>
                  </a:schemeClr>
                </a:solidFill>
              </a:rPr>
              <a:t> </a:t>
            </a:r>
            <a:r>
              <a:rPr lang="en-US" sz="2000" dirty="0" err="1">
                <a:solidFill>
                  <a:schemeClr val="accent1">
                    <a:lumMod val="50000"/>
                  </a:schemeClr>
                </a:solidFill>
              </a:rPr>
              <a:t>o`qida</a:t>
            </a:r>
            <a:r>
              <a:rPr lang="en-US" sz="2000" dirty="0">
                <a:solidFill>
                  <a:schemeClr val="accent1">
                    <a:lumMod val="50000"/>
                  </a:schemeClr>
                </a:solidFill>
              </a:rPr>
              <a:t> </a:t>
            </a:r>
            <a:r>
              <a:rPr lang="en-US" sz="2000" dirty="0" err="1">
                <a:solidFill>
                  <a:schemeClr val="accent1">
                    <a:lumMod val="50000"/>
                  </a:schemeClr>
                </a:solidFill>
              </a:rPr>
              <a:t>koordinatalar</a:t>
            </a:r>
            <a:r>
              <a:rPr lang="en-US" sz="2000" dirty="0">
                <a:solidFill>
                  <a:schemeClr val="accent1">
                    <a:lumMod val="50000"/>
                  </a:schemeClr>
                </a:solidFill>
              </a:rPr>
              <a:t> </a:t>
            </a:r>
            <a:r>
              <a:rPr lang="en-US" sz="2000" dirty="0" err="1">
                <a:solidFill>
                  <a:schemeClr val="accent1">
                    <a:lumMod val="50000"/>
                  </a:schemeClr>
                </a:solidFill>
              </a:rPr>
              <a:t>boshidan</a:t>
            </a:r>
            <a:r>
              <a:rPr lang="en-US" sz="2000" dirty="0">
                <a:solidFill>
                  <a:schemeClr val="accent1">
                    <a:lumMod val="50000"/>
                  </a:schemeClr>
                </a:solidFill>
              </a:rPr>
              <a:t> </a:t>
            </a:r>
            <a:r>
              <a:rPr lang="en-US" sz="2000" dirty="0" err="1">
                <a:solidFill>
                  <a:schemeClr val="accent1">
                    <a:lumMod val="50000"/>
                  </a:schemeClr>
                </a:solidFill>
              </a:rPr>
              <a:t>o`ng</a:t>
            </a:r>
            <a:r>
              <a:rPr lang="en-US" sz="2000" dirty="0">
                <a:solidFill>
                  <a:schemeClr val="accent1">
                    <a:lumMod val="50000"/>
                  </a:schemeClr>
                </a:solidFill>
              </a:rPr>
              <a:t> </a:t>
            </a:r>
            <a:r>
              <a:rPr lang="en-US" sz="2000" dirty="0" err="1">
                <a:solidFill>
                  <a:schemeClr val="accent1">
                    <a:lumMod val="50000"/>
                  </a:schemeClr>
                </a:solidFill>
              </a:rPr>
              <a:t>va</a:t>
            </a:r>
            <a:r>
              <a:rPr lang="en-US" sz="2000" dirty="0">
                <a:solidFill>
                  <a:schemeClr val="accent1">
                    <a:lumMod val="50000"/>
                  </a:schemeClr>
                </a:solidFill>
              </a:rPr>
              <a:t> chap </a:t>
            </a:r>
            <a:r>
              <a:rPr lang="en-US" sz="2000" dirty="0" err="1">
                <a:solidFill>
                  <a:schemeClr val="accent1">
                    <a:lumMod val="50000"/>
                  </a:schemeClr>
                </a:solidFill>
              </a:rPr>
              <a:t>tomonlarga</a:t>
            </a:r>
            <a:r>
              <a:rPr lang="en-US" sz="2000" dirty="0">
                <a:solidFill>
                  <a:schemeClr val="accent1">
                    <a:lumMod val="50000"/>
                  </a:schemeClr>
                </a:solidFill>
              </a:rPr>
              <a:t>  </a:t>
            </a:r>
            <a:r>
              <a:rPr lang="en-US" sz="2000" dirty="0" err="1">
                <a:solidFill>
                  <a:schemeClr val="accent1">
                    <a:lumMod val="50000"/>
                  </a:schemeClr>
                </a:solidFill>
              </a:rPr>
              <a:t>kesmani</a:t>
            </a:r>
            <a:r>
              <a:rPr lang="en-US" sz="2000" dirty="0">
                <a:solidFill>
                  <a:schemeClr val="accent1">
                    <a:lumMod val="50000"/>
                  </a:schemeClr>
                </a:solidFill>
              </a:rPr>
              <a:t> </a:t>
            </a:r>
            <a:r>
              <a:rPr lang="en-US" sz="2000" dirty="0" err="1">
                <a:solidFill>
                  <a:schemeClr val="accent1">
                    <a:lumMod val="50000"/>
                  </a:schemeClr>
                </a:solidFill>
              </a:rPr>
              <a:t>qo`yib</a:t>
            </a:r>
            <a:r>
              <a:rPr lang="en-US" sz="2000" dirty="0">
                <a:solidFill>
                  <a:schemeClr val="accent1">
                    <a:lumMod val="50000"/>
                  </a:schemeClr>
                </a:solidFill>
              </a:rPr>
              <a:t>, </a:t>
            </a:r>
            <a:r>
              <a:rPr lang="en-US" sz="2000" i="1" dirty="0">
                <a:solidFill>
                  <a:schemeClr val="accent1">
                    <a:lumMod val="50000"/>
                  </a:schemeClr>
                </a:solidFill>
              </a:rPr>
              <a:t>F</a:t>
            </a:r>
            <a:r>
              <a:rPr lang="en-US" sz="2000" dirty="0">
                <a:solidFill>
                  <a:schemeClr val="accent1">
                    <a:lumMod val="50000"/>
                  </a:schemeClr>
                </a:solidFill>
              </a:rPr>
              <a:t> </a:t>
            </a:r>
            <a:r>
              <a:rPr lang="en-US" sz="2000" dirty="0" err="1">
                <a:solidFill>
                  <a:schemeClr val="accent1">
                    <a:lumMod val="50000"/>
                  </a:schemeClr>
                </a:solidFill>
              </a:rPr>
              <a:t>fokus</a:t>
            </a:r>
            <a:r>
              <a:rPr lang="en-US" sz="2000" dirty="0">
                <a:solidFill>
                  <a:schemeClr val="accent1">
                    <a:lumMod val="50000"/>
                  </a:schemeClr>
                </a:solidFill>
              </a:rPr>
              <a:t> </a:t>
            </a:r>
            <a:r>
              <a:rPr lang="en-US" sz="2000" dirty="0" err="1">
                <a:solidFill>
                  <a:schemeClr val="accent1">
                    <a:lumMod val="50000"/>
                  </a:schemeClr>
                </a:solidFill>
              </a:rPr>
              <a:t>va</a:t>
            </a:r>
            <a:r>
              <a:rPr lang="en-US" sz="2000" dirty="0">
                <a:solidFill>
                  <a:schemeClr val="accent1">
                    <a:lumMod val="50000"/>
                  </a:schemeClr>
                </a:solidFill>
              </a:rPr>
              <a:t> </a:t>
            </a:r>
            <a:r>
              <a:rPr lang="en-US" sz="2000" i="1" dirty="0">
                <a:solidFill>
                  <a:schemeClr val="accent1">
                    <a:lumMod val="50000"/>
                  </a:schemeClr>
                </a:solidFill>
              </a:rPr>
              <a:t>L </a:t>
            </a:r>
            <a:r>
              <a:rPr lang="en-US" sz="2000" dirty="0" err="1">
                <a:solidFill>
                  <a:schemeClr val="accent1">
                    <a:lumMod val="50000"/>
                  </a:schemeClr>
                </a:solidFill>
              </a:rPr>
              <a:t>nuqtalarni</a:t>
            </a:r>
            <a:r>
              <a:rPr lang="en-US" sz="2000" dirty="0">
                <a:solidFill>
                  <a:schemeClr val="accent1">
                    <a:lumMod val="50000"/>
                  </a:schemeClr>
                </a:solidFill>
              </a:rPr>
              <a:t> </a:t>
            </a:r>
            <a:r>
              <a:rPr lang="en-US" sz="2000" dirty="0" err="1">
                <a:solidFill>
                  <a:schemeClr val="accent1">
                    <a:lumMod val="50000"/>
                  </a:schemeClr>
                </a:solidFill>
              </a:rPr>
              <a:t>yasaymiz</a:t>
            </a:r>
            <a:r>
              <a:rPr lang="en-US" sz="2000" dirty="0">
                <a:solidFill>
                  <a:schemeClr val="accent1">
                    <a:lumMod val="50000"/>
                  </a:schemeClr>
                </a:solidFill>
              </a:rPr>
              <a:t> (</a:t>
            </a:r>
            <a:r>
              <a:rPr lang="en-US" sz="2000" i="1" dirty="0">
                <a:solidFill>
                  <a:schemeClr val="accent1">
                    <a:lumMod val="50000"/>
                  </a:schemeClr>
                </a:solidFill>
              </a:rPr>
              <a:t>OF=OL</a:t>
            </a:r>
            <a:r>
              <a:rPr lang="en-US" sz="2000" dirty="0">
                <a:solidFill>
                  <a:schemeClr val="accent1">
                    <a:lumMod val="50000"/>
                  </a:schemeClr>
                </a:solidFill>
              </a:rPr>
              <a:t>). </a:t>
            </a:r>
            <a:r>
              <a:rPr lang="en-US" sz="2000" i="1" dirty="0">
                <a:solidFill>
                  <a:schemeClr val="accent1">
                    <a:lumMod val="50000"/>
                  </a:schemeClr>
                </a:solidFill>
              </a:rPr>
              <a:t>L</a:t>
            </a:r>
            <a:r>
              <a:rPr lang="en-US" sz="2000" dirty="0">
                <a:solidFill>
                  <a:schemeClr val="accent1">
                    <a:lumMod val="50000"/>
                  </a:schemeClr>
                </a:solidFill>
              </a:rPr>
              <a:t> </a:t>
            </a:r>
            <a:r>
              <a:rPr lang="en-US" sz="2000" dirty="0" err="1">
                <a:solidFill>
                  <a:schemeClr val="accent1">
                    <a:lumMod val="50000"/>
                  </a:schemeClr>
                </a:solidFill>
              </a:rPr>
              <a:t>nuqtadan</a:t>
            </a:r>
            <a:r>
              <a:rPr lang="en-US" sz="2000" dirty="0">
                <a:solidFill>
                  <a:schemeClr val="accent1">
                    <a:lumMod val="50000"/>
                  </a:schemeClr>
                </a:solidFill>
              </a:rPr>
              <a:t> </a:t>
            </a:r>
            <a:r>
              <a:rPr lang="en-US" sz="2000" dirty="0" err="1">
                <a:solidFill>
                  <a:schemeClr val="accent1">
                    <a:lumMod val="50000"/>
                  </a:schemeClr>
                </a:solidFill>
              </a:rPr>
              <a:t>absissa</a:t>
            </a:r>
            <a:r>
              <a:rPr lang="en-US" sz="2000" dirty="0">
                <a:solidFill>
                  <a:schemeClr val="accent1">
                    <a:lumMod val="50000"/>
                  </a:schemeClr>
                </a:solidFill>
              </a:rPr>
              <a:t> </a:t>
            </a:r>
            <a:r>
              <a:rPr lang="en-US" sz="2000" dirty="0" err="1">
                <a:solidFill>
                  <a:schemeClr val="accent1">
                    <a:lumMod val="50000"/>
                  </a:schemeClr>
                </a:solidFill>
              </a:rPr>
              <a:t>o’qiga</a:t>
            </a:r>
            <a:r>
              <a:rPr lang="en-US" sz="2000" dirty="0">
                <a:solidFill>
                  <a:schemeClr val="accent1">
                    <a:lumMod val="50000"/>
                  </a:schemeClr>
                </a:solidFill>
              </a:rPr>
              <a:t> </a:t>
            </a:r>
            <a:r>
              <a:rPr lang="en-US" sz="2000" dirty="0" err="1">
                <a:solidFill>
                  <a:schemeClr val="accent1">
                    <a:lumMod val="50000"/>
                  </a:schemeClr>
                </a:solidFill>
              </a:rPr>
              <a:t>perpendikulyar</a:t>
            </a:r>
            <a:r>
              <a:rPr lang="en-US" sz="2000" dirty="0">
                <a:solidFill>
                  <a:schemeClr val="accent1">
                    <a:lumMod val="50000"/>
                  </a:schemeClr>
                </a:solidFill>
              </a:rPr>
              <a:t> </a:t>
            </a:r>
            <a:r>
              <a:rPr lang="en-US" sz="2000" i="1" dirty="0">
                <a:solidFill>
                  <a:schemeClr val="accent1">
                    <a:lumMod val="50000"/>
                  </a:schemeClr>
                </a:solidFill>
              </a:rPr>
              <a:t>d</a:t>
            </a:r>
            <a:r>
              <a:rPr lang="en-US" sz="2000" dirty="0">
                <a:solidFill>
                  <a:schemeClr val="accent1">
                    <a:lumMod val="50000"/>
                  </a:schemeClr>
                </a:solidFill>
              </a:rPr>
              <a:t> </a:t>
            </a:r>
            <a:r>
              <a:rPr lang="en-US" sz="2000" dirty="0" err="1">
                <a:solidFill>
                  <a:schemeClr val="accent1">
                    <a:lumMod val="50000"/>
                  </a:schemeClr>
                </a:solidFill>
              </a:rPr>
              <a:t>to`g’ri</a:t>
            </a:r>
            <a:r>
              <a:rPr lang="en-US" sz="2000" dirty="0">
                <a:solidFill>
                  <a:schemeClr val="accent1">
                    <a:lumMod val="50000"/>
                  </a:schemeClr>
                </a:solidFill>
              </a:rPr>
              <a:t> </a:t>
            </a:r>
            <a:r>
              <a:rPr lang="en-US" sz="2000" dirty="0" err="1">
                <a:solidFill>
                  <a:schemeClr val="accent1">
                    <a:lumMod val="50000"/>
                  </a:schemeClr>
                </a:solidFill>
              </a:rPr>
              <a:t>chiziq</a:t>
            </a:r>
            <a:r>
              <a:rPr lang="en-US" sz="2000" dirty="0">
                <a:solidFill>
                  <a:schemeClr val="accent1">
                    <a:lumMod val="50000"/>
                  </a:schemeClr>
                </a:solidFill>
              </a:rPr>
              <a:t> </a:t>
            </a:r>
            <a:r>
              <a:rPr lang="en-US" sz="2000" dirty="0" err="1">
                <a:solidFill>
                  <a:schemeClr val="accent1">
                    <a:lumMod val="50000"/>
                  </a:schemeClr>
                </a:solidFill>
              </a:rPr>
              <a:t>o`tkazib</a:t>
            </a:r>
            <a:r>
              <a:rPr lang="en-US" sz="2000" dirty="0">
                <a:solidFill>
                  <a:schemeClr val="accent1">
                    <a:lumMod val="50000"/>
                  </a:schemeClr>
                </a:solidFill>
              </a:rPr>
              <a:t>, </a:t>
            </a:r>
            <a:r>
              <a:rPr lang="en-US" sz="2000" dirty="0" err="1">
                <a:solidFill>
                  <a:schemeClr val="accent1">
                    <a:lumMod val="50000"/>
                  </a:schemeClr>
                </a:solidFill>
              </a:rPr>
              <a:t>direktrisani</a:t>
            </a:r>
            <a:r>
              <a:rPr lang="en-US" sz="2000" dirty="0">
                <a:solidFill>
                  <a:schemeClr val="accent1">
                    <a:lumMod val="50000"/>
                  </a:schemeClr>
                </a:solidFill>
              </a:rPr>
              <a:t> </a:t>
            </a:r>
            <a:r>
              <a:rPr lang="en-US" sz="2000" dirty="0" err="1">
                <a:solidFill>
                  <a:schemeClr val="accent1">
                    <a:lumMod val="50000"/>
                  </a:schemeClr>
                </a:solidFill>
              </a:rPr>
              <a:t>yasaymiz</a:t>
            </a:r>
            <a:r>
              <a:rPr lang="en-US" sz="2000" dirty="0">
                <a:solidFill>
                  <a:schemeClr val="accent1">
                    <a:lumMod val="50000"/>
                  </a:schemeClr>
                </a:solidFill>
              </a:rPr>
              <a:t>.</a:t>
            </a:r>
            <a:br>
              <a:rPr lang="en-US" sz="2000" dirty="0">
                <a:solidFill>
                  <a:schemeClr val="accent1">
                    <a:lumMod val="50000"/>
                  </a:schemeClr>
                </a:solidFill>
              </a:rPr>
            </a:br>
            <a:r>
              <a:rPr lang="en-US" sz="2000" dirty="0">
                <a:solidFill>
                  <a:schemeClr val="accent1">
                    <a:lumMod val="50000"/>
                  </a:schemeClr>
                </a:solidFill>
              </a:rPr>
              <a:t>     </a:t>
            </a:r>
            <a:r>
              <a:rPr lang="en-US" sz="2000" dirty="0" err="1">
                <a:solidFill>
                  <a:schemeClr val="accent1">
                    <a:lumMod val="50000"/>
                  </a:schemeClr>
                </a:solidFill>
              </a:rPr>
              <a:t>Direktrisaga</a:t>
            </a:r>
            <a:r>
              <a:rPr lang="en-US" sz="2000" dirty="0">
                <a:solidFill>
                  <a:schemeClr val="accent1">
                    <a:lumMod val="50000"/>
                  </a:schemeClr>
                </a:solidFill>
              </a:rPr>
              <a:t> parallel </a:t>
            </a:r>
            <a:r>
              <a:rPr lang="en-US" sz="2000" dirty="0" err="1">
                <a:solidFill>
                  <a:schemeClr val="accent1">
                    <a:lumMod val="50000"/>
                  </a:schemeClr>
                </a:solidFill>
              </a:rPr>
              <a:t>va</a:t>
            </a:r>
            <a:r>
              <a:rPr lang="en-US" sz="2000" dirty="0">
                <a:solidFill>
                  <a:schemeClr val="accent1">
                    <a:lumMod val="50000"/>
                  </a:schemeClr>
                </a:solidFill>
              </a:rPr>
              <a:t> </a:t>
            </a:r>
            <a:r>
              <a:rPr lang="en-US" sz="2000" dirty="0" err="1">
                <a:solidFill>
                  <a:schemeClr val="accent1">
                    <a:lumMod val="50000"/>
                  </a:schemeClr>
                </a:solidFill>
              </a:rPr>
              <a:t>har</a:t>
            </a:r>
            <a:r>
              <a:rPr lang="en-US" sz="2000" dirty="0">
                <a:solidFill>
                  <a:schemeClr val="accent1">
                    <a:lumMod val="50000"/>
                  </a:schemeClr>
                </a:solidFill>
              </a:rPr>
              <a:t> </a:t>
            </a:r>
            <a:r>
              <a:rPr lang="en-US" sz="2000" dirty="0" err="1">
                <a:solidFill>
                  <a:schemeClr val="accent1">
                    <a:lumMod val="50000"/>
                  </a:schemeClr>
                </a:solidFill>
              </a:rPr>
              <a:t>biri</a:t>
            </a:r>
            <a:r>
              <a:rPr lang="en-US" sz="2000" dirty="0">
                <a:solidFill>
                  <a:schemeClr val="accent1">
                    <a:lumMod val="50000"/>
                  </a:schemeClr>
                </a:solidFill>
              </a:rPr>
              <a:t> </a:t>
            </a:r>
            <a:r>
              <a:rPr lang="en-US" sz="2000" dirty="0" err="1">
                <a:solidFill>
                  <a:schemeClr val="accent1">
                    <a:lumMod val="50000"/>
                  </a:schemeClr>
                </a:solidFill>
              </a:rPr>
              <a:t>oldingisidan</a:t>
            </a:r>
            <a:r>
              <a:rPr lang="en-US" sz="2000" dirty="0">
                <a:solidFill>
                  <a:schemeClr val="accent1">
                    <a:lumMod val="50000"/>
                  </a:schemeClr>
                </a:solidFill>
              </a:rPr>
              <a:t>  </a:t>
            </a:r>
            <a:r>
              <a:rPr lang="en-US" sz="2000" dirty="0" err="1">
                <a:solidFill>
                  <a:schemeClr val="accent1">
                    <a:lumMod val="50000"/>
                  </a:schemeClr>
                </a:solidFill>
              </a:rPr>
              <a:t>masofada</a:t>
            </a:r>
            <a:r>
              <a:rPr lang="en-US" sz="2000" dirty="0">
                <a:solidFill>
                  <a:schemeClr val="accent1">
                    <a:lumMod val="50000"/>
                  </a:schemeClr>
                </a:solidFill>
              </a:rPr>
              <a:t> </a:t>
            </a:r>
            <a:r>
              <a:rPr lang="en-US" sz="2000" dirty="0" err="1">
                <a:solidFill>
                  <a:schemeClr val="accent1">
                    <a:lumMod val="50000"/>
                  </a:schemeClr>
                </a:solidFill>
              </a:rPr>
              <a:t>turuvchi</a:t>
            </a:r>
            <a:r>
              <a:rPr lang="en-US" sz="2000" dirty="0">
                <a:solidFill>
                  <a:schemeClr val="accent1">
                    <a:lumMod val="50000"/>
                  </a:schemeClr>
                </a:solidFill>
              </a:rPr>
              <a:t>  </a:t>
            </a:r>
            <a:r>
              <a:rPr lang="en-US" sz="2000" dirty="0" err="1">
                <a:solidFill>
                  <a:schemeClr val="accent1">
                    <a:lumMod val="50000"/>
                  </a:schemeClr>
                </a:solidFill>
              </a:rPr>
              <a:t>ko`plab</a:t>
            </a:r>
            <a:r>
              <a:rPr lang="en-US" sz="2000" dirty="0">
                <a:solidFill>
                  <a:schemeClr val="accent1">
                    <a:lumMod val="50000"/>
                  </a:schemeClr>
                </a:solidFill>
              </a:rPr>
              <a:t> 2-chizmada </a:t>
            </a:r>
            <a:r>
              <a:rPr lang="en-US" sz="2000" dirty="0" err="1">
                <a:solidFill>
                  <a:schemeClr val="accent1">
                    <a:lumMod val="50000"/>
                  </a:schemeClr>
                </a:solidFill>
              </a:rPr>
              <a:t>ko’rsatilgandek</a:t>
            </a:r>
            <a:r>
              <a:rPr lang="en-US" sz="2000" dirty="0">
                <a:solidFill>
                  <a:schemeClr val="accent1">
                    <a:lumMod val="50000"/>
                  </a:schemeClr>
                </a:solidFill>
              </a:rPr>
              <a:t> </a:t>
            </a:r>
            <a:r>
              <a:rPr lang="en-US" sz="2000" dirty="0" err="1">
                <a:solidFill>
                  <a:schemeClr val="accent1">
                    <a:lumMod val="50000"/>
                  </a:schemeClr>
                </a:solidFill>
              </a:rPr>
              <a:t>to`g’ri</a:t>
            </a:r>
            <a:r>
              <a:rPr lang="en-US" sz="2000" dirty="0">
                <a:solidFill>
                  <a:schemeClr val="accent1">
                    <a:lumMod val="50000"/>
                  </a:schemeClr>
                </a:solidFill>
              </a:rPr>
              <a:t> </a:t>
            </a:r>
            <a:r>
              <a:rPr lang="en-US" sz="2000" dirty="0" err="1">
                <a:solidFill>
                  <a:schemeClr val="accent1">
                    <a:lumMod val="50000"/>
                  </a:schemeClr>
                </a:solidFill>
              </a:rPr>
              <a:t>chiziqlarni</a:t>
            </a:r>
            <a:r>
              <a:rPr lang="en-US" sz="2000" dirty="0">
                <a:solidFill>
                  <a:schemeClr val="accent1">
                    <a:lumMod val="50000"/>
                  </a:schemeClr>
                </a:solidFill>
              </a:rPr>
              <a:t> </a:t>
            </a:r>
            <a:r>
              <a:rPr lang="en-US" sz="2000" dirty="0" err="1">
                <a:solidFill>
                  <a:schemeClr val="accent1">
                    <a:lumMod val="50000"/>
                  </a:schemeClr>
                </a:solidFill>
              </a:rPr>
              <a:t>o`tkazamiz</a:t>
            </a:r>
            <a:r>
              <a:rPr lang="en-US" sz="2000" dirty="0">
                <a:solidFill>
                  <a:schemeClr val="accent1">
                    <a:lumMod val="50000"/>
                  </a:schemeClr>
                </a:solidFill>
              </a:rPr>
              <a:t>. </a:t>
            </a:r>
            <a:r>
              <a:rPr lang="en-US" sz="2000" dirty="0" err="1">
                <a:solidFill>
                  <a:schemeClr val="accent1">
                    <a:lumMod val="50000"/>
                  </a:schemeClr>
                </a:solidFill>
              </a:rPr>
              <a:t>Radiusi</a:t>
            </a:r>
            <a:r>
              <a:rPr lang="en-US" sz="2000" dirty="0">
                <a:solidFill>
                  <a:schemeClr val="accent1">
                    <a:lumMod val="50000"/>
                  </a:schemeClr>
                </a:solidFill>
              </a:rPr>
              <a:t> </a:t>
            </a:r>
            <a:r>
              <a:rPr lang="en-US" sz="2000" dirty="0" err="1">
                <a:solidFill>
                  <a:schemeClr val="accent1">
                    <a:lumMod val="50000"/>
                  </a:schemeClr>
                </a:solidFill>
              </a:rPr>
              <a:t>direktrisadan</a:t>
            </a:r>
            <a:r>
              <a:rPr lang="en-US" sz="2000" dirty="0">
                <a:solidFill>
                  <a:schemeClr val="accent1">
                    <a:lumMod val="50000"/>
                  </a:schemeClr>
                </a:solidFill>
              </a:rPr>
              <a:t> </a:t>
            </a:r>
            <a:r>
              <a:rPr lang="en-US" sz="2000" dirty="0" err="1">
                <a:solidFill>
                  <a:schemeClr val="accent1">
                    <a:lumMod val="50000"/>
                  </a:schemeClr>
                </a:solidFill>
              </a:rPr>
              <a:t>mos</a:t>
            </a:r>
            <a:r>
              <a:rPr lang="en-US" sz="2000" dirty="0">
                <a:solidFill>
                  <a:schemeClr val="accent1">
                    <a:lumMod val="50000"/>
                  </a:schemeClr>
                </a:solidFill>
              </a:rPr>
              <a:t> </a:t>
            </a:r>
            <a:r>
              <a:rPr lang="en-US" sz="2000" dirty="0" err="1">
                <a:solidFill>
                  <a:schemeClr val="accent1">
                    <a:lumMod val="50000"/>
                  </a:schemeClr>
                </a:solidFill>
              </a:rPr>
              <a:t>to`g’ri</a:t>
            </a:r>
            <a:r>
              <a:rPr lang="en-US" sz="2000" dirty="0">
                <a:solidFill>
                  <a:schemeClr val="accent1">
                    <a:lumMod val="50000"/>
                  </a:schemeClr>
                </a:solidFill>
              </a:rPr>
              <a:t> </a:t>
            </a:r>
            <a:r>
              <a:rPr lang="en-US" sz="2000" dirty="0" err="1">
                <a:solidFill>
                  <a:schemeClr val="accent1">
                    <a:lumMod val="50000"/>
                  </a:schemeClr>
                </a:solidFill>
              </a:rPr>
              <a:t>chiziqqacha</a:t>
            </a:r>
            <a:r>
              <a:rPr lang="en-US" sz="2000" dirty="0">
                <a:solidFill>
                  <a:schemeClr val="accent1">
                    <a:lumMod val="50000"/>
                  </a:schemeClr>
                </a:solidFill>
              </a:rPr>
              <a:t> </a:t>
            </a:r>
            <a:r>
              <a:rPr lang="en-US" sz="2000" dirty="0" err="1">
                <a:solidFill>
                  <a:schemeClr val="accent1">
                    <a:lumMod val="50000"/>
                  </a:schemeClr>
                </a:solidFill>
              </a:rPr>
              <a:t>bo`lgan</a:t>
            </a:r>
            <a:r>
              <a:rPr lang="en-US" sz="2000" dirty="0">
                <a:solidFill>
                  <a:schemeClr val="accent1">
                    <a:lumMod val="50000"/>
                  </a:schemeClr>
                </a:solidFill>
              </a:rPr>
              <a:t> </a:t>
            </a:r>
            <a:r>
              <a:rPr lang="en-US" sz="2000" dirty="0" err="1">
                <a:solidFill>
                  <a:schemeClr val="accent1">
                    <a:lumMod val="50000"/>
                  </a:schemeClr>
                </a:solidFill>
              </a:rPr>
              <a:t>masofadan</a:t>
            </a:r>
            <a:r>
              <a:rPr lang="en-US" sz="2000" dirty="0">
                <a:solidFill>
                  <a:schemeClr val="accent1">
                    <a:lumMod val="50000"/>
                  </a:schemeClr>
                </a:solidFill>
              </a:rPr>
              <a:t>, </a:t>
            </a:r>
            <a:r>
              <a:rPr lang="en-US" sz="2000" dirty="0" err="1">
                <a:solidFill>
                  <a:schemeClr val="accent1">
                    <a:lumMod val="50000"/>
                  </a:schemeClr>
                </a:solidFill>
              </a:rPr>
              <a:t>markazi</a:t>
            </a:r>
            <a:r>
              <a:rPr lang="en-US" sz="2000" dirty="0">
                <a:solidFill>
                  <a:schemeClr val="accent1">
                    <a:lumMod val="50000"/>
                  </a:schemeClr>
                </a:solidFill>
              </a:rPr>
              <a:t> </a:t>
            </a:r>
            <a:r>
              <a:rPr lang="en-US" sz="2000" i="1" dirty="0">
                <a:solidFill>
                  <a:schemeClr val="accent1">
                    <a:lumMod val="50000"/>
                  </a:schemeClr>
                </a:solidFill>
              </a:rPr>
              <a:t>F</a:t>
            </a:r>
            <a:r>
              <a:rPr lang="en-US" sz="2000" dirty="0">
                <a:solidFill>
                  <a:schemeClr val="accent1">
                    <a:lumMod val="50000"/>
                  </a:schemeClr>
                </a:solidFill>
              </a:rPr>
              <a:t> </a:t>
            </a:r>
            <a:r>
              <a:rPr lang="en-US" sz="2000" dirty="0" err="1">
                <a:solidFill>
                  <a:schemeClr val="accent1">
                    <a:lumMod val="50000"/>
                  </a:schemeClr>
                </a:solidFill>
              </a:rPr>
              <a:t>fokusda</a:t>
            </a:r>
            <a:r>
              <a:rPr lang="en-US" sz="2000" dirty="0">
                <a:solidFill>
                  <a:schemeClr val="accent1">
                    <a:lumMod val="50000"/>
                  </a:schemeClr>
                </a:solidFill>
              </a:rPr>
              <a:t> </a:t>
            </a:r>
            <a:r>
              <a:rPr lang="en-US" sz="2000" dirty="0" err="1">
                <a:solidFill>
                  <a:schemeClr val="accent1">
                    <a:lumMod val="50000"/>
                  </a:schemeClr>
                </a:solidFill>
              </a:rPr>
              <a:t>bo`lgan</a:t>
            </a:r>
            <a:r>
              <a:rPr lang="en-US" sz="2000" dirty="0">
                <a:solidFill>
                  <a:schemeClr val="accent1">
                    <a:lumMod val="50000"/>
                  </a:schemeClr>
                </a:solidFill>
              </a:rPr>
              <a:t> </a:t>
            </a:r>
            <a:r>
              <a:rPr lang="en-US" sz="2000" dirty="0" err="1">
                <a:solidFill>
                  <a:schemeClr val="accent1">
                    <a:lumMod val="50000"/>
                  </a:schemeClr>
                </a:solidFill>
              </a:rPr>
              <a:t>aylana</a:t>
            </a:r>
            <a:r>
              <a:rPr lang="en-US" sz="2000" dirty="0">
                <a:solidFill>
                  <a:schemeClr val="accent1">
                    <a:lumMod val="50000"/>
                  </a:schemeClr>
                </a:solidFill>
              </a:rPr>
              <a:t> </a:t>
            </a:r>
            <a:r>
              <a:rPr lang="en-US" sz="2000" dirty="0" err="1">
                <a:solidFill>
                  <a:schemeClr val="accent1">
                    <a:lumMod val="50000"/>
                  </a:schemeClr>
                </a:solidFill>
              </a:rPr>
              <a:t>bilan</a:t>
            </a:r>
            <a:r>
              <a:rPr lang="en-US" sz="2000" dirty="0">
                <a:solidFill>
                  <a:schemeClr val="accent1">
                    <a:lumMod val="50000"/>
                  </a:schemeClr>
                </a:solidFill>
              </a:rPr>
              <a:t>  </a:t>
            </a:r>
            <a:r>
              <a:rPr lang="en-US" sz="2000" dirty="0" err="1">
                <a:solidFill>
                  <a:schemeClr val="accent1">
                    <a:lumMod val="50000"/>
                  </a:schemeClr>
                </a:solidFill>
              </a:rPr>
              <a:t>bu</a:t>
            </a:r>
            <a:r>
              <a:rPr lang="en-US" sz="2000" dirty="0">
                <a:solidFill>
                  <a:schemeClr val="accent1">
                    <a:lumMod val="50000"/>
                  </a:schemeClr>
                </a:solidFill>
              </a:rPr>
              <a:t> </a:t>
            </a:r>
            <a:r>
              <a:rPr lang="en-US" sz="2000" dirty="0" err="1">
                <a:solidFill>
                  <a:schemeClr val="accent1">
                    <a:lumMod val="50000"/>
                  </a:schemeClr>
                </a:solidFill>
              </a:rPr>
              <a:t>to’g’ri</a:t>
            </a:r>
            <a:r>
              <a:rPr lang="en-US" sz="2000" dirty="0">
                <a:solidFill>
                  <a:schemeClr val="accent1">
                    <a:lumMod val="50000"/>
                  </a:schemeClr>
                </a:solidFill>
              </a:rPr>
              <a:t> </a:t>
            </a:r>
            <a:r>
              <a:rPr lang="en-US" sz="2000" dirty="0" err="1">
                <a:solidFill>
                  <a:schemeClr val="accent1">
                    <a:lumMod val="50000"/>
                  </a:schemeClr>
                </a:solidFill>
              </a:rPr>
              <a:t>chiziqlarning</a:t>
            </a:r>
            <a:r>
              <a:rPr lang="en-US" sz="2000" dirty="0">
                <a:solidFill>
                  <a:schemeClr val="accent1">
                    <a:lumMod val="50000"/>
                  </a:schemeClr>
                </a:solidFill>
              </a:rPr>
              <a:t> </a:t>
            </a:r>
            <a:r>
              <a:rPr lang="en-US" sz="2000" dirty="0" err="1">
                <a:solidFill>
                  <a:schemeClr val="accent1">
                    <a:lumMod val="50000"/>
                  </a:schemeClr>
                </a:solidFill>
              </a:rPr>
              <a:t>har</a:t>
            </a:r>
            <a:r>
              <a:rPr lang="en-US" sz="2000" dirty="0">
                <a:solidFill>
                  <a:schemeClr val="accent1">
                    <a:lumMod val="50000"/>
                  </a:schemeClr>
                </a:solidFill>
              </a:rPr>
              <a:t> </a:t>
            </a:r>
            <a:r>
              <a:rPr lang="en-US" sz="2000" dirty="0" err="1">
                <a:solidFill>
                  <a:schemeClr val="accent1">
                    <a:lumMod val="50000"/>
                  </a:schemeClr>
                </a:solidFill>
              </a:rPr>
              <a:t>biri</a:t>
            </a:r>
            <a:r>
              <a:rPr lang="en-US" sz="2000" dirty="0">
                <a:solidFill>
                  <a:schemeClr val="accent1">
                    <a:lumMod val="50000"/>
                  </a:schemeClr>
                </a:solidFill>
              </a:rPr>
              <a:t> </a:t>
            </a:r>
            <a:r>
              <a:rPr lang="en-US" sz="2000" dirty="0" err="1">
                <a:solidFill>
                  <a:schemeClr val="accent1">
                    <a:lumMod val="50000"/>
                  </a:schemeClr>
                </a:solidFill>
              </a:rPr>
              <a:t>ikkitadan</a:t>
            </a:r>
            <a:r>
              <a:rPr lang="en-US" sz="2000" dirty="0">
                <a:solidFill>
                  <a:schemeClr val="accent1">
                    <a:lumMod val="50000"/>
                  </a:schemeClr>
                </a:solidFill>
              </a:rPr>
              <a:t> </a:t>
            </a:r>
            <a:r>
              <a:rPr lang="en-US" sz="2000" dirty="0" err="1">
                <a:solidFill>
                  <a:schemeClr val="accent1">
                    <a:lumMod val="50000"/>
                  </a:schemeClr>
                </a:solidFill>
              </a:rPr>
              <a:t>nuqtada</a:t>
            </a:r>
            <a:r>
              <a:rPr lang="en-US" sz="2000" dirty="0">
                <a:solidFill>
                  <a:schemeClr val="accent1">
                    <a:lumMod val="50000"/>
                  </a:schemeClr>
                </a:solidFill>
              </a:rPr>
              <a:t> </a:t>
            </a:r>
            <a:r>
              <a:rPr lang="en-US" sz="2000" dirty="0" err="1">
                <a:solidFill>
                  <a:schemeClr val="accent1">
                    <a:lumMod val="50000"/>
                  </a:schemeClr>
                </a:solidFill>
              </a:rPr>
              <a:t>kesishadi</a:t>
            </a:r>
            <a:r>
              <a:rPr lang="en-US" sz="2000" dirty="0">
                <a:solidFill>
                  <a:schemeClr val="accent1">
                    <a:lumMod val="50000"/>
                  </a:schemeClr>
                </a:solidFill>
              </a:rPr>
              <a:t>. </a:t>
            </a:r>
            <a:r>
              <a:rPr lang="en-US" sz="2000" dirty="0" err="1">
                <a:solidFill>
                  <a:schemeClr val="accent1">
                    <a:lumMod val="50000"/>
                  </a:schemeClr>
                </a:solidFill>
              </a:rPr>
              <a:t>Bunday</a:t>
            </a:r>
            <a:r>
              <a:rPr lang="en-US" sz="2000" dirty="0">
                <a:solidFill>
                  <a:schemeClr val="accent1">
                    <a:lumMod val="50000"/>
                  </a:schemeClr>
                </a:solidFill>
              </a:rPr>
              <a:t> </a:t>
            </a:r>
            <a:r>
              <a:rPr lang="en-US" sz="2000" dirty="0" err="1">
                <a:solidFill>
                  <a:schemeClr val="accent1">
                    <a:lumMod val="50000"/>
                  </a:schemeClr>
                </a:solidFill>
              </a:rPr>
              <a:t>nuqtalar</a:t>
            </a:r>
            <a:r>
              <a:rPr lang="en-US" sz="2000" dirty="0">
                <a:solidFill>
                  <a:schemeClr val="accent1">
                    <a:lumMod val="50000"/>
                  </a:schemeClr>
                </a:solidFill>
              </a:rPr>
              <a:t> </a:t>
            </a:r>
            <a:r>
              <a:rPr lang="en-US" sz="2000" dirty="0" err="1">
                <a:solidFill>
                  <a:schemeClr val="accent1">
                    <a:lumMod val="50000"/>
                  </a:schemeClr>
                </a:solidFill>
              </a:rPr>
              <a:t>to`plami</a:t>
            </a:r>
            <a:r>
              <a:rPr lang="en-US" sz="2000" dirty="0">
                <a:solidFill>
                  <a:schemeClr val="accent1">
                    <a:lumMod val="50000"/>
                  </a:schemeClr>
                </a:solidFill>
              </a:rPr>
              <a:t> </a:t>
            </a:r>
            <a:r>
              <a:rPr lang="en-US" sz="2000" dirty="0" err="1">
                <a:solidFill>
                  <a:schemeClr val="accent1">
                    <a:lumMod val="50000"/>
                  </a:schemeClr>
                </a:solidFill>
              </a:rPr>
              <a:t>paraboladan</a:t>
            </a:r>
            <a:r>
              <a:rPr lang="en-US" sz="2000" dirty="0">
                <a:solidFill>
                  <a:schemeClr val="accent1">
                    <a:lumMod val="50000"/>
                  </a:schemeClr>
                </a:solidFill>
              </a:rPr>
              <a:t> </a:t>
            </a:r>
            <a:r>
              <a:rPr lang="en-US" sz="2000" dirty="0" err="1">
                <a:solidFill>
                  <a:schemeClr val="accent1">
                    <a:lumMod val="50000"/>
                  </a:schemeClr>
                </a:solidFill>
              </a:rPr>
              <a:t>iborat</a:t>
            </a:r>
            <a:r>
              <a:rPr lang="en-US" sz="2000" dirty="0">
                <a:solidFill>
                  <a:schemeClr val="accent1">
                    <a:lumMod val="50000"/>
                  </a:schemeClr>
                </a:solidFill>
              </a:rPr>
              <a:t> </a:t>
            </a:r>
            <a:r>
              <a:rPr lang="en-US" sz="2000" dirty="0" err="1" smtClean="0">
                <a:solidFill>
                  <a:schemeClr val="accent1">
                    <a:lumMod val="50000"/>
                  </a:schemeClr>
                </a:solidFill>
              </a:rPr>
              <a:t>bo`ladi</a:t>
            </a:r>
            <a:r>
              <a:rPr lang="en-US" sz="2000" dirty="0"/>
              <a:t/>
            </a:r>
            <a:br>
              <a:rPr lang="en-US" sz="2000" dirty="0"/>
            </a:br>
            <a:endParaRPr lang="en-US" sz="2000" dirty="0"/>
          </a:p>
        </p:txBody>
      </p:sp>
    </p:spTree>
    <p:extLst>
      <p:ext uri="{BB962C8B-B14F-4D97-AF65-F5344CB8AC3E}">
        <p14:creationId xmlns:p14="http://schemas.microsoft.com/office/powerpoint/2010/main" xmlns="" val="2650284317"/>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Заголовок 1"/>
              <p:cNvSpPr>
                <a:spLocks noGrp="1"/>
              </p:cNvSpPr>
              <p:nvPr>
                <p:ph type="title"/>
              </p:nvPr>
            </p:nvSpPr>
            <p:spPr>
              <a:xfrm>
                <a:off x="1043490" y="1027664"/>
                <a:ext cx="7024744" cy="5137640"/>
              </a:xfrm>
            </p:spPr>
            <p:txBody>
              <a:bodyPr>
                <a:normAutofit fontScale="90000"/>
              </a:bodyPr>
              <a:lstStyle/>
              <a:p>
                <a:r>
                  <a:rPr lang="en-US" sz="2000" dirty="0" smtClean="0"/>
                  <a:t>       </a:t>
                </a:r>
                <a:r>
                  <a:rPr lang="en-US" sz="2000" dirty="0" smtClean="0">
                    <a:solidFill>
                      <a:schemeClr val="accent1">
                        <a:lumMod val="50000"/>
                      </a:schemeClr>
                    </a:solidFill>
                  </a:rPr>
                  <a:t>1-chizma                                             2-chizma</a:t>
                </a:r>
                <a:br>
                  <a:rPr lang="en-US" sz="2000" dirty="0" smtClean="0">
                    <a:solidFill>
                      <a:schemeClr val="accent1">
                        <a:lumMod val="50000"/>
                      </a:schemeClr>
                    </a:solidFill>
                  </a:rPr>
                </a:br>
                <a:r>
                  <a:rPr lang="en-US" sz="2000" b="1" i="1" dirty="0">
                    <a:solidFill>
                      <a:schemeClr val="accent1">
                        <a:lumMod val="50000"/>
                      </a:schemeClr>
                    </a:solidFill>
                  </a:rPr>
                  <a:t> Y=ax</a:t>
                </a:r>
                <a:r>
                  <a:rPr lang="en-US" sz="2000" b="1" i="1" baseline="30000" dirty="0">
                    <a:solidFill>
                      <a:schemeClr val="accent1">
                        <a:lumMod val="50000"/>
                      </a:schemeClr>
                    </a:solidFill>
                  </a:rPr>
                  <a:t>2</a:t>
                </a:r>
                <a:r>
                  <a:rPr lang="en-US" sz="2000" b="1" i="1" dirty="0">
                    <a:solidFill>
                      <a:schemeClr val="accent1">
                        <a:lumMod val="50000"/>
                      </a:schemeClr>
                    </a:solidFill>
                  </a:rPr>
                  <a:t>+bx+c</a:t>
                </a:r>
                <a:r>
                  <a:rPr lang="en-US" sz="2000" b="1" dirty="0">
                    <a:solidFill>
                      <a:schemeClr val="accent1">
                        <a:lumMod val="50000"/>
                      </a:schemeClr>
                    </a:solidFill>
                  </a:rPr>
                  <a:t> </a:t>
                </a:r>
                <a:r>
                  <a:rPr lang="en-US" sz="2000" b="1" dirty="0" err="1">
                    <a:solidFill>
                      <a:schemeClr val="accent1">
                        <a:lumMod val="50000"/>
                      </a:schemeClr>
                    </a:solidFill>
                  </a:rPr>
                  <a:t>tenglama</a:t>
                </a:r>
                <a:r>
                  <a:rPr lang="en-US" sz="2000" b="1" dirty="0">
                    <a:solidFill>
                      <a:schemeClr val="accent1">
                        <a:lumMod val="50000"/>
                      </a:schemeClr>
                    </a:solidFill>
                  </a:rPr>
                  <a:t> </a:t>
                </a:r>
                <a:r>
                  <a:rPr lang="en-US" sz="2000" b="1" dirty="0" err="1">
                    <a:solidFill>
                      <a:schemeClr val="accent1">
                        <a:lumMod val="50000"/>
                      </a:schemeClr>
                    </a:solidFill>
                  </a:rPr>
                  <a:t>bilan</a:t>
                </a:r>
                <a:r>
                  <a:rPr lang="en-US" sz="2000" b="1" dirty="0">
                    <a:solidFill>
                      <a:schemeClr val="accent1">
                        <a:lumMod val="50000"/>
                      </a:schemeClr>
                    </a:solidFill>
                  </a:rPr>
                  <a:t> </a:t>
                </a:r>
                <a:r>
                  <a:rPr lang="en-US" sz="2000" b="1" dirty="0" err="1">
                    <a:solidFill>
                      <a:schemeClr val="accent1">
                        <a:lumMod val="50000"/>
                      </a:schemeClr>
                    </a:solidFill>
                  </a:rPr>
                  <a:t>berilgan</a:t>
                </a:r>
                <a:r>
                  <a:rPr lang="en-US" sz="2000" b="1" dirty="0">
                    <a:solidFill>
                      <a:schemeClr val="accent1">
                        <a:lumMod val="50000"/>
                      </a:schemeClr>
                    </a:solidFill>
                  </a:rPr>
                  <a:t> parabola.</a:t>
                </a:r>
                <a:r>
                  <a:rPr lang="ru-RU" sz="2000" b="1" dirty="0">
                    <a:solidFill>
                      <a:schemeClr val="accent1">
                        <a:lumMod val="50000"/>
                      </a:schemeClr>
                    </a:solidFill>
                  </a:rPr>
                  <a:t/>
                </a:r>
                <a:br>
                  <a:rPr lang="ru-RU" sz="2000" b="1" dirty="0">
                    <a:solidFill>
                      <a:schemeClr val="accent1">
                        <a:lumMod val="50000"/>
                      </a:schemeClr>
                    </a:solidFill>
                  </a:rPr>
                </a:br>
                <a:r>
                  <a:rPr lang="en-US" sz="2000" dirty="0" err="1">
                    <a:solidFill>
                      <a:schemeClr val="accent1">
                        <a:lumMod val="50000"/>
                      </a:schemeClr>
                    </a:solidFill>
                  </a:rPr>
                  <a:t>Ushbu</a:t>
                </a:r>
                <a:r>
                  <a:rPr lang="ru-RU" sz="2000" b="1" dirty="0">
                    <a:solidFill>
                      <a:schemeClr val="accent1">
                        <a:lumMod val="50000"/>
                      </a:schemeClr>
                    </a:solidFill>
                  </a:rPr>
                  <a:t/>
                </a:r>
                <a:br>
                  <a:rPr lang="ru-RU" sz="2000" b="1" dirty="0">
                    <a:solidFill>
                      <a:schemeClr val="accent1">
                        <a:lumMod val="50000"/>
                      </a:schemeClr>
                    </a:solidFill>
                  </a:rPr>
                </a:br>
                <a:r>
                  <a:rPr lang="en-US" sz="2000" dirty="0">
                    <a:solidFill>
                      <a:schemeClr val="accent1">
                        <a:lumMod val="50000"/>
                      </a:schemeClr>
                    </a:solidFill>
                  </a:rPr>
                  <a:t>                                                            </a:t>
                </a:r>
                <a:r>
                  <a:rPr lang="en-US" sz="2000" i="1" dirty="0">
                    <a:solidFill>
                      <a:schemeClr val="accent1">
                        <a:lumMod val="50000"/>
                      </a:schemeClr>
                    </a:solidFill>
                  </a:rPr>
                  <a:t>Y=ax</a:t>
                </a:r>
                <a:r>
                  <a:rPr lang="en-US" sz="2000" i="1" baseline="30000" dirty="0">
                    <a:solidFill>
                      <a:schemeClr val="accent1">
                        <a:lumMod val="50000"/>
                      </a:schemeClr>
                    </a:solidFill>
                  </a:rPr>
                  <a:t>2</a:t>
                </a:r>
                <a:r>
                  <a:rPr lang="en-US" sz="2000" i="1" dirty="0">
                    <a:solidFill>
                      <a:schemeClr val="accent1">
                        <a:lumMod val="50000"/>
                      </a:schemeClr>
                    </a:solidFill>
                  </a:rPr>
                  <a:t>+bx+c</a:t>
                </a:r>
                <a:r>
                  <a:rPr lang="en-US" sz="2000" dirty="0">
                    <a:solidFill>
                      <a:schemeClr val="accent1">
                        <a:lumMod val="50000"/>
                      </a:schemeClr>
                    </a:solidFill>
                  </a:rPr>
                  <a:t>                                  (4.1)</a:t>
                </a:r>
                <a:r>
                  <a:rPr lang="ru-RU" sz="2000" b="1" dirty="0">
                    <a:solidFill>
                      <a:schemeClr val="accent1">
                        <a:lumMod val="50000"/>
                      </a:schemeClr>
                    </a:solidFill>
                  </a:rPr>
                  <a:t/>
                </a:r>
                <a:br>
                  <a:rPr lang="ru-RU" sz="2000" b="1" dirty="0">
                    <a:solidFill>
                      <a:schemeClr val="accent1">
                        <a:lumMod val="50000"/>
                      </a:schemeClr>
                    </a:solidFill>
                  </a:rPr>
                </a:br>
                <a:r>
                  <a:rPr lang="en-US" sz="2000" dirty="0" err="1">
                    <a:solidFill>
                      <a:schemeClr val="accent1">
                        <a:lumMod val="50000"/>
                      </a:schemeClr>
                    </a:solidFill>
                  </a:rPr>
                  <a:t>tenglama</a:t>
                </a:r>
                <a:r>
                  <a:rPr lang="en-US" sz="2000" dirty="0">
                    <a:solidFill>
                      <a:schemeClr val="accent1">
                        <a:lumMod val="50000"/>
                      </a:schemeClr>
                    </a:solidFill>
                  </a:rPr>
                  <a:t> </a:t>
                </a:r>
                <a:r>
                  <a:rPr lang="en-US" sz="2000" dirty="0" err="1">
                    <a:solidFill>
                      <a:schemeClr val="accent1">
                        <a:lumMod val="50000"/>
                      </a:schemeClr>
                    </a:solidFill>
                  </a:rPr>
                  <a:t>bilan</a:t>
                </a:r>
                <a:r>
                  <a:rPr lang="en-US" sz="2000" dirty="0">
                    <a:solidFill>
                      <a:schemeClr val="accent1">
                        <a:lumMod val="50000"/>
                      </a:schemeClr>
                    </a:solidFill>
                  </a:rPr>
                  <a:t> </a:t>
                </a:r>
                <a:r>
                  <a:rPr lang="en-US" sz="2000" dirty="0" err="1">
                    <a:solidFill>
                      <a:schemeClr val="accent1">
                        <a:lumMod val="50000"/>
                      </a:schemeClr>
                    </a:solidFill>
                  </a:rPr>
                  <a:t>berilgan</a:t>
                </a:r>
                <a:r>
                  <a:rPr lang="en-US" sz="2000" dirty="0">
                    <a:solidFill>
                      <a:schemeClr val="accent1">
                        <a:lumMod val="50000"/>
                      </a:schemeClr>
                    </a:solidFill>
                  </a:rPr>
                  <a:t> </a:t>
                </a:r>
                <a:r>
                  <a:rPr lang="en-US" sz="2000" dirty="0" err="1">
                    <a:solidFill>
                      <a:schemeClr val="accent1">
                        <a:lumMod val="50000"/>
                      </a:schemeClr>
                    </a:solidFill>
                  </a:rPr>
                  <a:t>chiziqni</a:t>
                </a:r>
                <a:r>
                  <a:rPr lang="en-US" sz="2000" dirty="0">
                    <a:solidFill>
                      <a:schemeClr val="accent1">
                        <a:lumMod val="50000"/>
                      </a:schemeClr>
                    </a:solidFill>
                  </a:rPr>
                  <a:t> </a:t>
                </a:r>
                <a:r>
                  <a:rPr lang="en-US" sz="2000" dirty="0" err="1">
                    <a:solidFill>
                      <a:schemeClr val="accent1">
                        <a:lumMod val="50000"/>
                      </a:schemeClr>
                    </a:solidFill>
                  </a:rPr>
                  <a:t>o`rganaylik</a:t>
                </a:r>
                <a:r>
                  <a:rPr lang="en-US" sz="2000" dirty="0">
                    <a:solidFill>
                      <a:schemeClr val="accent1">
                        <a:lumMod val="50000"/>
                      </a:schemeClr>
                    </a:solidFill>
                  </a:rPr>
                  <a:t>.</a:t>
                </a:r>
                <a:r>
                  <a:rPr lang="ru-RU" sz="2000" b="1" dirty="0">
                    <a:solidFill>
                      <a:schemeClr val="accent1">
                        <a:lumMod val="50000"/>
                      </a:schemeClr>
                    </a:solidFill>
                  </a:rPr>
                  <a:t/>
                </a:r>
                <a:br>
                  <a:rPr lang="ru-RU" sz="2000" b="1" dirty="0">
                    <a:solidFill>
                      <a:schemeClr val="accent1">
                        <a:lumMod val="50000"/>
                      </a:schemeClr>
                    </a:solidFill>
                  </a:rPr>
                </a:br>
                <a:r>
                  <a:rPr lang="en-US" sz="2000" dirty="0" err="1">
                    <a:solidFill>
                      <a:schemeClr val="accent1">
                        <a:lumMod val="50000"/>
                      </a:schemeClr>
                    </a:solidFill>
                  </a:rPr>
                  <a:t>Tenglamani</a:t>
                </a:r>
                <a:r>
                  <a:rPr lang="en-US" sz="2000" dirty="0">
                    <a:solidFill>
                      <a:schemeClr val="accent1">
                        <a:lumMod val="50000"/>
                      </a:schemeClr>
                    </a:solidFill>
                  </a:rPr>
                  <a:t> </a:t>
                </a:r>
                <a:r>
                  <a:rPr lang="en-US" sz="2000" dirty="0" err="1">
                    <a:solidFill>
                      <a:schemeClr val="accent1">
                        <a:lumMod val="50000"/>
                      </a:schemeClr>
                    </a:solidFill>
                  </a:rPr>
                  <a:t>o`ng</a:t>
                </a:r>
                <a:r>
                  <a:rPr lang="en-US" sz="2000" dirty="0">
                    <a:solidFill>
                      <a:schemeClr val="accent1">
                        <a:lumMod val="50000"/>
                      </a:schemeClr>
                    </a:solidFill>
                  </a:rPr>
                  <a:t> </a:t>
                </a:r>
                <a:r>
                  <a:rPr lang="en-US" sz="2000" dirty="0" err="1">
                    <a:solidFill>
                      <a:schemeClr val="accent1">
                        <a:lumMod val="50000"/>
                      </a:schemeClr>
                    </a:solidFill>
                  </a:rPr>
                  <a:t>tomonini</a:t>
                </a:r>
                <a:r>
                  <a:rPr lang="en-US" sz="2000" dirty="0">
                    <a:solidFill>
                      <a:schemeClr val="accent1">
                        <a:lumMod val="50000"/>
                      </a:schemeClr>
                    </a:solidFill>
                  </a:rPr>
                  <a:t> </a:t>
                </a:r>
                <a:r>
                  <a:rPr lang="en-US" sz="2000" dirty="0" err="1">
                    <a:solidFill>
                      <a:schemeClr val="accent1">
                        <a:lumMod val="50000"/>
                      </a:schemeClr>
                    </a:solidFill>
                  </a:rPr>
                  <a:t>to`la</a:t>
                </a:r>
                <a:r>
                  <a:rPr lang="en-US" sz="2000" dirty="0">
                    <a:solidFill>
                      <a:schemeClr val="accent1">
                        <a:lumMod val="50000"/>
                      </a:schemeClr>
                    </a:solidFill>
                  </a:rPr>
                  <a:t> </a:t>
                </a:r>
                <a:r>
                  <a:rPr lang="en-US" sz="2000" dirty="0" err="1">
                    <a:solidFill>
                      <a:schemeClr val="accent1">
                        <a:lumMod val="50000"/>
                      </a:schemeClr>
                    </a:solidFill>
                  </a:rPr>
                  <a:t>kvadratga</a:t>
                </a:r>
                <a:r>
                  <a:rPr lang="en-US" sz="2000" dirty="0">
                    <a:solidFill>
                      <a:schemeClr val="accent1">
                        <a:lumMod val="50000"/>
                      </a:schemeClr>
                    </a:solidFill>
                  </a:rPr>
                  <a:t> </a:t>
                </a:r>
                <a:r>
                  <a:rPr lang="en-US" sz="2000" dirty="0" err="1">
                    <a:solidFill>
                      <a:schemeClr val="accent1">
                        <a:lumMod val="50000"/>
                      </a:schemeClr>
                    </a:solidFill>
                  </a:rPr>
                  <a:t>ajrataylik</a:t>
                </a:r>
                <a:r>
                  <a:rPr lang="en-US" sz="2000" dirty="0">
                    <a:solidFill>
                      <a:schemeClr val="accent1">
                        <a:lumMod val="50000"/>
                      </a:schemeClr>
                    </a:solidFill>
                  </a:rPr>
                  <a:t>  </a:t>
                </a:r>
                <a:br>
                  <a:rPr lang="en-US" sz="2000" dirty="0">
                    <a:solidFill>
                      <a:schemeClr val="accent1">
                        <a:lumMod val="50000"/>
                      </a:schemeClr>
                    </a:solidFill>
                  </a:rPr>
                </a:br>
                <a:r>
                  <a:rPr lang="en-US" sz="2000" dirty="0">
                    <a:solidFill>
                      <a:schemeClr val="accent1">
                        <a:lumMod val="50000"/>
                      </a:schemeClr>
                    </a:solidFill>
                  </a:rPr>
                  <a:t> </a:t>
                </a:r>
                <a:r>
                  <a:rPr lang="en-US" sz="2000" i="1" dirty="0">
                    <a:solidFill>
                      <a:schemeClr val="accent1">
                        <a:lumMod val="50000"/>
                      </a:schemeClr>
                    </a:solidFill>
                  </a:rPr>
                  <a:t>Y=a(x</a:t>
                </a:r>
                <a:r>
                  <a:rPr lang="en-US" sz="2000" i="1" baseline="30000" dirty="0">
                    <a:solidFill>
                      <a:schemeClr val="accent1">
                        <a:lumMod val="50000"/>
                      </a:schemeClr>
                    </a:solidFill>
                  </a:rPr>
                  <a:t>2</a:t>
                </a:r>
                <a:r>
                  <a:rPr lang="en-US" sz="2000" i="1" dirty="0">
                    <a:solidFill>
                      <a:schemeClr val="accent1">
                        <a:lumMod val="50000"/>
                      </a:schemeClr>
                    </a:solidFill>
                  </a:rPr>
                  <a:t>+2</a:t>
                </a:r>
                <a14:m>
                  <m:oMath xmlns:m="http://schemas.openxmlformats.org/officeDocument/2006/math">
                    <m:f>
                      <m:fPr>
                        <m:ctrlPr>
                          <a:rPr lang="en-US" sz="2000" i="1">
                            <a:solidFill>
                              <a:schemeClr val="accent1">
                                <a:lumMod val="50000"/>
                              </a:schemeClr>
                            </a:solidFill>
                            <a:latin typeface="Cambria Math"/>
                          </a:rPr>
                        </m:ctrlPr>
                      </m:fPr>
                      <m:num>
                        <m:r>
                          <a:rPr lang="en-US" sz="2000" i="1">
                            <a:solidFill>
                              <a:schemeClr val="accent1">
                                <a:lumMod val="50000"/>
                              </a:schemeClr>
                            </a:solidFill>
                            <a:latin typeface="Cambria Math"/>
                          </a:rPr>
                          <m:t>𝑏</m:t>
                        </m:r>
                      </m:num>
                      <m:den>
                        <m:r>
                          <a:rPr lang="en-US" sz="2000" i="1">
                            <a:solidFill>
                              <a:schemeClr val="accent1">
                                <a:lumMod val="50000"/>
                              </a:schemeClr>
                            </a:solidFill>
                            <a:latin typeface="Cambria Math"/>
                          </a:rPr>
                          <m:t>2</m:t>
                        </m:r>
                        <m:r>
                          <a:rPr lang="en-US" sz="2000" i="1">
                            <a:solidFill>
                              <a:schemeClr val="accent1">
                                <a:lumMod val="50000"/>
                              </a:schemeClr>
                            </a:solidFill>
                            <a:latin typeface="Cambria Math"/>
                          </a:rPr>
                          <m:t>𝑎</m:t>
                        </m:r>
                      </m:den>
                    </m:f>
                  </m:oMath>
                </a14:m>
                <a:r>
                  <a:rPr lang="en-US" sz="2000" i="1" dirty="0">
                    <a:solidFill>
                      <a:schemeClr val="accent1">
                        <a:lumMod val="50000"/>
                      </a:schemeClr>
                    </a:solidFill>
                  </a:rPr>
                  <a:t> x+ </a:t>
                </a:r>
                <a14:m>
                  <m:oMath xmlns:m="http://schemas.openxmlformats.org/officeDocument/2006/math">
                    <m:f>
                      <m:fPr>
                        <m:ctrlPr>
                          <a:rPr lang="en-US" sz="2000" i="1">
                            <a:solidFill>
                              <a:schemeClr val="accent1">
                                <a:lumMod val="50000"/>
                              </a:schemeClr>
                            </a:solidFill>
                            <a:latin typeface="Cambria Math"/>
                          </a:rPr>
                        </m:ctrlPr>
                      </m:fPr>
                      <m:num>
                        <m:sSup>
                          <m:sSupPr>
                            <m:ctrlPr>
                              <a:rPr lang="en-US" sz="2000" i="1">
                                <a:solidFill>
                                  <a:schemeClr val="accent1">
                                    <a:lumMod val="50000"/>
                                  </a:schemeClr>
                                </a:solidFill>
                                <a:latin typeface="Cambria Math"/>
                              </a:rPr>
                            </m:ctrlPr>
                          </m:sSupPr>
                          <m:e>
                            <m:r>
                              <a:rPr lang="en-US" sz="2000" i="1">
                                <a:solidFill>
                                  <a:schemeClr val="accent1">
                                    <a:lumMod val="50000"/>
                                  </a:schemeClr>
                                </a:solidFill>
                                <a:latin typeface="Cambria Math"/>
                              </a:rPr>
                              <m:t>𝑏</m:t>
                            </m:r>
                          </m:e>
                          <m:sup>
                            <m:r>
                              <a:rPr lang="en-US" sz="2000" i="1">
                                <a:solidFill>
                                  <a:schemeClr val="accent1">
                                    <a:lumMod val="50000"/>
                                  </a:schemeClr>
                                </a:solidFill>
                                <a:latin typeface="Cambria Math"/>
                              </a:rPr>
                              <m:t>2</m:t>
                            </m:r>
                          </m:sup>
                        </m:sSup>
                      </m:num>
                      <m:den>
                        <m:sSup>
                          <m:sSupPr>
                            <m:ctrlPr>
                              <a:rPr lang="en-US" sz="2000" i="1">
                                <a:solidFill>
                                  <a:schemeClr val="accent1">
                                    <a:lumMod val="50000"/>
                                  </a:schemeClr>
                                </a:solidFill>
                                <a:latin typeface="Cambria Math"/>
                              </a:rPr>
                            </m:ctrlPr>
                          </m:sSupPr>
                          <m:e>
                            <m:r>
                              <a:rPr lang="en-US" sz="2000" i="1">
                                <a:solidFill>
                                  <a:schemeClr val="accent1">
                                    <a:lumMod val="50000"/>
                                  </a:schemeClr>
                                </a:solidFill>
                                <a:latin typeface="Cambria Math"/>
                              </a:rPr>
                              <m:t>4</m:t>
                            </m:r>
                            <m:r>
                              <a:rPr lang="en-US" sz="2000" i="1">
                                <a:solidFill>
                                  <a:schemeClr val="accent1">
                                    <a:lumMod val="50000"/>
                                  </a:schemeClr>
                                </a:solidFill>
                                <a:latin typeface="Cambria Math"/>
                              </a:rPr>
                              <m:t>𝑎</m:t>
                            </m:r>
                          </m:e>
                          <m:sup>
                            <m:r>
                              <a:rPr lang="en-US" sz="2000" i="1">
                                <a:solidFill>
                                  <a:schemeClr val="accent1">
                                    <a:lumMod val="50000"/>
                                  </a:schemeClr>
                                </a:solidFill>
                                <a:latin typeface="Cambria Math"/>
                              </a:rPr>
                              <m:t>2</m:t>
                            </m:r>
                          </m:sup>
                        </m:sSup>
                      </m:den>
                    </m:f>
                  </m:oMath>
                </a14:m>
                <a:r>
                  <a:rPr lang="en-US" sz="2000" i="1" dirty="0">
                    <a:solidFill>
                      <a:schemeClr val="accent1">
                        <a:lumMod val="50000"/>
                      </a:schemeClr>
                    </a:solidFill>
                  </a:rPr>
                  <a:t> -</a:t>
                </a:r>
                <a:r>
                  <a:rPr lang="en-US" sz="2000" dirty="0">
                    <a:solidFill>
                      <a:schemeClr val="accent1">
                        <a:lumMod val="50000"/>
                      </a:schemeClr>
                    </a:solidFill>
                  </a:rPr>
                  <a:t> </a:t>
                </a:r>
                <a14:m>
                  <m:oMath xmlns:m="http://schemas.openxmlformats.org/officeDocument/2006/math">
                    <m:f>
                      <m:fPr>
                        <m:ctrlPr>
                          <a:rPr lang="en-US" sz="2000" i="1">
                            <a:solidFill>
                              <a:schemeClr val="accent1">
                                <a:lumMod val="50000"/>
                              </a:schemeClr>
                            </a:solidFill>
                            <a:latin typeface="Cambria Math"/>
                          </a:rPr>
                        </m:ctrlPr>
                      </m:fPr>
                      <m:num>
                        <m:sSup>
                          <m:sSupPr>
                            <m:ctrlPr>
                              <a:rPr lang="en-US" sz="2000" i="1">
                                <a:solidFill>
                                  <a:schemeClr val="accent1">
                                    <a:lumMod val="50000"/>
                                  </a:schemeClr>
                                </a:solidFill>
                                <a:latin typeface="Cambria Math"/>
                              </a:rPr>
                            </m:ctrlPr>
                          </m:sSupPr>
                          <m:e>
                            <m:r>
                              <a:rPr lang="en-US" sz="2000" i="1">
                                <a:solidFill>
                                  <a:schemeClr val="accent1">
                                    <a:lumMod val="50000"/>
                                  </a:schemeClr>
                                </a:solidFill>
                                <a:latin typeface="Cambria Math"/>
                              </a:rPr>
                              <m:t>𝑏</m:t>
                            </m:r>
                          </m:e>
                          <m:sup>
                            <m:r>
                              <a:rPr lang="en-US" sz="2000" i="1">
                                <a:solidFill>
                                  <a:schemeClr val="accent1">
                                    <a:lumMod val="50000"/>
                                  </a:schemeClr>
                                </a:solidFill>
                                <a:latin typeface="Cambria Math"/>
                              </a:rPr>
                              <m:t>2</m:t>
                            </m:r>
                          </m:sup>
                        </m:sSup>
                      </m:num>
                      <m:den>
                        <m:sSup>
                          <m:sSupPr>
                            <m:ctrlPr>
                              <a:rPr lang="en-US" sz="2000" i="1">
                                <a:solidFill>
                                  <a:schemeClr val="accent1">
                                    <a:lumMod val="50000"/>
                                  </a:schemeClr>
                                </a:solidFill>
                                <a:latin typeface="Cambria Math"/>
                              </a:rPr>
                            </m:ctrlPr>
                          </m:sSupPr>
                          <m:e>
                            <m:r>
                              <a:rPr lang="en-US" sz="2000" i="1">
                                <a:solidFill>
                                  <a:schemeClr val="accent1">
                                    <a:lumMod val="50000"/>
                                  </a:schemeClr>
                                </a:solidFill>
                                <a:latin typeface="Cambria Math"/>
                              </a:rPr>
                              <m:t>4</m:t>
                            </m:r>
                            <m:r>
                              <a:rPr lang="en-US" sz="2000" i="1">
                                <a:solidFill>
                                  <a:schemeClr val="accent1">
                                    <a:lumMod val="50000"/>
                                  </a:schemeClr>
                                </a:solidFill>
                                <a:latin typeface="Cambria Math"/>
                              </a:rPr>
                              <m:t>𝑎</m:t>
                            </m:r>
                          </m:e>
                          <m:sup>
                            <m:r>
                              <a:rPr lang="en-US" sz="2000" i="1">
                                <a:solidFill>
                                  <a:schemeClr val="accent1">
                                    <a:lumMod val="50000"/>
                                  </a:schemeClr>
                                </a:solidFill>
                                <a:latin typeface="Cambria Math"/>
                              </a:rPr>
                              <m:t>2</m:t>
                            </m:r>
                          </m:sup>
                        </m:sSup>
                      </m:den>
                    </m:f>
                  </m:oMath>
                </a14:m>
                <a:r>
                  <a:rPr lang="en-US" sz="2000" i="1" dirty="0">
                    <a:solidFill>
                      <a:schemeClr val="accent1">
                        <a:lumMod val="50000"/>
                      </a:schemeClr>
                    </a:solidFill>
                  </a:rPr>
                  <a:t> )+c=a(x+</a:t>
                </a:r>
                <a:r>
                  <a:rPr lang="en-US" sz="2000" dirty="0">
                    <a:solidFill>
                      <a:schemeClr val="accent1">
                        <a:lumMod val="50000"/>
                      </a:schemeClr>
                    </a:solidFill>
                  </a:rPr>
                  <a:t> </a:t>
                </a:r>
                <a14:m>
                  <m:oMath xmlns:m="http://schemas.openxmlformats.org/officeDocument/2006/math">
                    <m:f>
                      <m:fPr>
                        <m:ctrlPr>
                          <a:rPr lang="en-US" sz="2000" i="1">
                            <a:solidFill>
                              <a:schemeClr val="accent1">
                                <a:lumMod val="50000"/>
                              </a:schemeClr>
                            </a:solidFill>
                            <a:latin typeface="Cambria Math"/>
                          </a:rPr>
                        </m:ctrlPr>
                      </m:fPr>
                      <m:num>
                        <m:r>
                          <a:rPr lang="en-US" sz="2000" i="1">
                            <a:solidFill>
                              <a:schemeClr val="accent1">
                                <a:lumMod val="50000"/>
                              </a:schemeClr>
                            </a:solidFill>
                            <a:latin typeface="Cambria Math"/>
                          </a:rPr>
                          <m:t>𝑏</m:t>
                        </m:r>
                      </m:num>
                      <m:den>
                        <m:r>
                          <a:rPr lang="en-US" sz="2000" i="1">
                            <a:solidFill>
                              <a:schemeClr val="accent1">
                                <a:lumMod val="50000"/>
                              </a:schemeClr>
                            </a:solidFill>
                            <a:latin typeface="Cambria Math"/>
                          </a:rPr>
                          <m:t>2</m:t>
                        </m:r>
                        <m:r>
                          <a:rPr lang="en-US" sz="2000" i="1">
                            <a:solidFill>
                              <a:schemeClr val="accent1">
                                <a:lumMod val="50000"/>
                              </a:schemeClr>
                            </a:solidFill>
                            <a:latin typeface="Cambria Math"/>
                          </a:rPr>
                          <m:t>𝑎</m:t>
                        </m:r>
                      </m:den>
                    </m:f>
                  </m:oMath>
                </a14:m>
                <a:r>
                  <a:rPr lang="en-US" sz="2000" i="1" dirty="0">
                    <a:solidFill>
                      <a:schemeClr val="accent1">
                        <a:lumMod val="50000"/>
                      </a:schemeClr>
                    </a:solidFill>
                  </a:rPr>
                  <a:t> )</a:t>
                </a:r>
                <a:r>
                  <a:rPr lang="en-US" sz="2000" i="1" baseline="30000" dirty="0">
                    <a:solidFill>
                      <a:schemeClr val="accent1">
                        <a:lumMod val="50000"/>
                      </a:schemeClr>
                    </a:solidFill>
                  </a:rPr>
                  <a:t>2</a:t>
                </a:r>
                <a:r>
                  <a:rPr lang="en-US" sz="2000" i="1" dirty="0">
                    <a:solidFill>
                      <a:schemeClr val="accent1">
                        <a:lumMod val="50000"/>
                      </a:schemeClr>
                    </a:solidFill>
                  </a:rPr>
                  <a:t>+</a:t>
                </a:r>
                <a14:m>
                  <m:oMath xmlns:m="http://schemas.openxmlformats.org/officeDocument/2006/math">
                    <m:f>
                      <m:fPr>
                        <m:ctrlPr>
                          <a:rPr lang="en-US" sz="2000" i="1">
                            <a:solidFill>
                              <a:schemeClr val="accent1">
                                <a:lumMod val="50000"/>
                              </a:schemeClr>
                            </a:solidFill>
                            <a:latin typeface="Cambria Math"/>
                          </a:rPr>
                        </m:ctrlPr>
                      </m:fPr>
                      <m:num>
                        <m:r>
                          <a:rPr lang="en-US" sz="2000" i="1">
                            <a:solidFill>
                              <a:schemeClr val="accent1">
                                <a:lumMod val="50000"/>
                              </a:schemeClr>
                            </a:solidFill>
                            <a:latin typeface="Cambria Math"/>
                          </a:rPr>
                          <m:t>4</m:t>
                        </m:r>
                        <m:r>
                          <a:rPr lang="en-US" sz="2000" i="1">
                            <a:solidFill>
                              <a:schemeClr val="accent1">
                                <a:lumMod val="50000"/>
                              </a:schemeClr>
                            </a:solidFill>
                            <a:latin typeface="Cambria Math"/>
                          </a:rPr>
                          <m:t>𝑎𝑐</m:t>
                        </m:r>
                        <m:r>
                          <a:rPr lang="en-US" sz="2000" i="1">
                            <a:solidFill>
                              <a:schemeClr val="accent1">
                                <a:lumMod val="50000"/>
                              </a:schemeClr>
                            </a:solidFill>
                            <a:latin typeface="Cambria Math"/>
                          </a:rPr>
                          <m:t>−</m:t>
                        </m:r>
                        <m:sSup>
                          <m:sSupPr>
                            <m:ctrlPr>
                              <a:rPr lang="en-US" sz="2000" i="1">
                                <a:solidFill>
                                  <a:schemeClr val="accent1">
                                    <a:lumMod val="50000"/>
                                  </a:schemeClr>
                                </a:solidFill>
                                <a:latin typeface="Cambria Math"/>
                              </a:rPr>
                            </m:ctrlPr>
                          </m:sSupPr>
                          <m:e>
                            <m:r>
                              <a:rPr lang="en-US" sz="2000" i="1">
                                <a:solidFill>
                                  <a:schemeClr val="accent1">
                                    <a:lumMod val="50000"/>
                                  </a:schemeClr>
                                </a:solidFill>
                                <a:latin typeface="Cambria Math"/>
                              </a:rPr>
                              <m:t>𝑏</m:t>
                            </m:r>
                          </m:e>
                          <m:sup>
                            <m:r>
                              <a:rPr lang="en-US" sz="2000" i="1">
                                <a:solidFill>
                                  <a:schemeClr val="accent1">
                                    <a:lumMod val="50000"/>
                                  </a:schemeClr>
                                </a:solidFill>
                                <a:latin typeface="Cambria Math"/>
                              </a:rPr>
                              <m:t>2</m:t>
                            </m:r>
                          </m:sup>
                        </m:sSup>
                      </m:num>
                      <m:den>
                        <m:r>
                          <a:rPr lang="en-US" sz="2000" i="1">
                            <a:solidFill>
                              <a:schemeClr val="accent1">
                                <a:lumMod val="50000"/>
                              </a:schemeClr>
                            </a:solidFill>
                            <a:latin typeface="Cambria Math"/>
                          </a:rPr>
                          <m:t>4</m:t>
                        </m:r>
                        <m:r>
                          <a:rPr lang="en-US" sz="2000" i="1">
                            <a:solidFill>
                              <a:schemeClr val="accent1">
                                <a:lumMod val="50000"/>
                              </a:schemeClr>
                            </a:solidFill>
                            <a:latin typeface="Cambria Math"/>
                          </a:rPr>
                          <m:t>𝑎</m:t>
                        </m:r>
                      </m:den>
                    </m:f>
                  </m:oMath>
                </a14:m>
                <a:r>
                  <a:rPr lang="en-US" sz="2000" i="1" dirty="0">
                    <a:solidFill>
                      <a:schemeClr val="accent1">
                        <a:lumMod val="50000"/>
                      </a:schemeClr>
                    </a:solidFill>
                  </a:rPr>
                  <a:t> </a:t>
                </a:r>
                <a:r>
                  <a:rPr lang="ru-RU" sz="2000" b="1" dirty="0">
                    <a:solidFill>
                      <a:schemeClr val="accent1">
                        <a:lumMod val="50000"/>
                      </a:schemeClr>
                    </a:solidFill>
                  </a:rPr>
                  <a:t/>
                </a:r>
                <a:br>
                  <a:rPr lang="ru-RU" sz="2000" b="1" dirty="0">
                    <a:solidFill>
                      <a:schemeClr val="accent1">
                        <a:lumMod val="50000"/>
                      </a:schemeClr>
                    </a:solidFill>
                  </a:rPr>
                </a:br>
                <a:r>
                  <a:rPr lang="en-US" sz="2000" dirty="0" err="1">
                    <a:solidFill>
                      <a:schemeClr val="accent1">
                        <a:lumMod val="50000"/>
                      </a:schemeClr>
                    </a:solidFill>
                  </a:rPr>
                  <a:t>Bundan</a:t>
                </a:r>
                <a:r>
                  <a:rPr lang="ru-RU" sz="2000" b="1" dirty="0">
                    <a:solidFill>
                      <a:schemeClr val="accent1">
                        <a:lumMod val="50000"/>
                      </a:schemeClr>
                    </a:solidFill>
                  </a:rPr>
                  <a:t/>
                </a:r>
                <a:br>
                  <a:rPr lang="ru-RU" sz="2000" b="1" dirty="0">
                    <a:solidFill>
                      <a:schemeClr val="accent1">
                        <a:lumMod val="50000"/>
                      </a:schemeClr>
                    </a:solidFill>
                  </a:rPr>
                </a:br>
                <a:r>
                  <a:rPr lang="en-US" sz="2000" i="1" dirty="0">
                    <a:solidFill>
                      <a:schemeClr val="accent1">
                        <a:lumMod val="50000"/>
                      </a:schemeClr>
                    </a:solidFill>
                  </a:rPr>
                  <a:t>                  y- </a:t>
                </a:r>
                <a14:m>
                  <m:oMath xmlns:m="http://schemas.openxmlformats.org/officeDocument/2006/math">
                    <m:f>
                      <m:fPr>
                        <m:ctrlPr>
                          <a:rPr lang="en-US" sz="2000" i="1">
                            <a:solidFill>
                              <a:schemeClr val="accent1">
                                <a:lumMod val="50000"/>
                              </a:schemeClr>
                            </a:solidFill>
                            <a:latin typeface="Cambria Math"/>
                          </a:rPr>
                        </m:ctrlPr>
                      </m:fPr>
                      <m:num>
                        <m:r>
                          <a:rPr lang="en-US" sz="2000" i="1">
                            <a:solidFill>
                              <a:schemeClr val="accent1">
                                <a:lumMod val="50000"/>
                              </a:schemeClr>
                            </a:solidFill>
                            <a:latin typeface="Cambria Math"/>
                          </a:rPr>
                          <m:t>4</m:t>
                        </m:r>
                        <m:r>
                          <a:rPr lang="en-US" sz="2000" i="1">
                            <a:solidFill>
                              <a:schemeClr val="accent1">
                                <a:lumMod val="50000"/>
                              </a:schemeClr>
                            </a:solidFill>
                            <a:latin typeface="Cambria Math"/>
                          </a:rPr>
                          <m:t>𝑎𝑐</m:t>
                        </m:r>
                        <m:r>
                          <a:rPr lang="en-US" sz="2000" i="1">
                            <a:solidFill>
                              <a:schemeClr val="accent1">
                                <a:lumMod val="50000"/>
                              </a:schemeClr>
                            </a:solidFill>
                            <a:latin typeface="Cambria Math"/>
                          </a:rPr>
                          <m:t>−</m:t>
                        </m:r>
                        <m:sSup>
                          <m:sSupPr>
                            <m:ctrlPr>
                              <a:rPr lang="en-US" sz="2000" i="1">
                                <a:solidFill>
                                  <a:schemeClr val="accent1">
                                    <a:lumMod val="50000"/>
                                  </a:schemeClr>
                                </a:solidFill>
                                <a:latin typeface="Cambria Math"/>
                              </a:rPr>
                            </m:ctrlPr>
                          </m:sSupPr>
                          <m:e>
                            <m:r>
                              <a:rPr lang="en-US" sz="2000" i="1">
                                <a:solidFill>
                                  <a:schemeClr val="accent1">
                                    <a:lumMod val="50000"/>
                                  </a:schemeClr>
                                </a:solidFill>
                                <a:latin typeface="Cambria Math"/>
                              </a:rPr>
                              <m:t>𝑏</m:t>
                            </m:r>
                          </m:e>
                          <m:sup>
                            <m:r>
                              <a:rPr lang="en-US" sz="2000" i="1">
                                <a:solidFill>
                                  <a:schemeClr val="accent1">
                                    <a:lumMod val="50000"/>
                                  </a:schemeClr>
                                </a:solidFill>
                                <a:latin typeface="Cambria Math"/>
                              </a:rPr>
                              <m:t>2</m:t>
                            </m:r>
                          </m:sup>
                        </m:sSup>
                      </m:num>
                      <m:den>
                        <m:r>
                          <a:rPr lang="en-US" sz="2000" i="1">
                            <a:solidFill>
                              <a:schemeClr val="accent1">
                                <a:lumMod val="50000"/>
                              </a:schemeClr>
                            </a:solidFill>
                            <a:latin typeface="Cambria Math"/>
                          </a:rPr>
                          <m:t>4</m:t>
                        </m:r>
                        <m:r>
                          <a:rPr lang="en-US" sz="2000" i="1">
                            <a:solidFill>
                              <a:schemeClr val="accent1">
                                <a:lumMod val="50000"/>
                              </a:schemeClr>
                            </a:solidFill>
                            <a:latin typeface="Cambria Math"/>
                          </a:rPr>
                          <m:t>𝑎</m:t>
                        </m:r>
                      </m:den>
                    </m:f>
                  </m:oMath>
                </a14:m>
                <a:r>
                  <a:rPr lang="en-US" sz="2000" i="1" dirty="0">
                    <a:solidFill>
                      <a:schemeClr val="accent1">
                        <a:lumMod val="50000"/>
                      </a:schemeClr>
                    </a:solidFill>
                  </a:rPr>
                  <a:t>  =a(x+</a:t>
                </a:r>
                <a:r>
                  <a:rPr lang="en-US" sz="2000" dirty="0">
                    <a:solidFill>
                      <a:schemeClr val="accent1">
                        <a:lumMod val="50000"/>
                      </a:schemeClr>
                    </a:solidFill>
                  </a:rPr>
                  <a:t> </a:t>
                </a:r>
                <a14:m>
                  <m:oMath xmlns:m="http://schemas.openxmlformats.org/officeDocument/2006/math">
                    <m:f>
                      <m:fPr>
                        <m:ctrlPr>
                          <a:rPr lang="en-US" sz="2000" i="1">
                            <a:solidFill>
                              <a:schemeClr val="accent1">
                                <a:lumMod val="50000"/>
                              </a:schemeClr>
                            </a:solidFill>
                            <a:latin typeface="Cambria Math"/>
                          </a:rPr>
                        </m:ctrlPr>
                      </m:fPr>
                      <m:num>
                        <m:r>
                          <a:rPr lang="en-US" sz="2000" i="1">
                            <a:solidFill>
                              <a:schemeClr val="accent1">
                                <a:lumMod val="50000"/>
                              </a:schemeClr>
                            </a:solidFill>
                            <a:latin typeface="Cambria Math"/>
                          </a:rPr>
                          <m:t>𝑏</m:t>
                        </m:r>
                      </m:num>
                      <m:den>
                        <m:r>
                          <a:rPr lang="en-US" sz="2000" i="1">
                            <a:solidFill>
                              <a:schemeClr val="accent1">
                                <a:lumMod val="50000"/>
                              </a:schemeClr>
                            </a:solidFill>
                            <a:latin typeface="Cambria Math"/>
                          </a:rPr>
                          <m:t>2</m:t>
                        </m:r>
                        <m:r>
                          <a:rPr lang="en-US" sz="2000" i="1">
                            <a:solidFill>
                              <a:schemeClr val="accent1">
                                <a:lumMod val="50000"/>
                              </a:schemeClr>
                            </a:solidFill>
                            <a:latin typeface="Cambria Math"/>
                          </a:rPr>
                          <m:t>𝑎</m:t>
                        </m:r>
                      </m:den>
                    </m:f>
                  </m:oMath>
                </a14:m>
                <a:r>
                  <a:rPr lang="en-US" sz="2000" i="1" dirty="0">
                    <a:solidFill>
                      <a:schemeClr val="accent1">
                        <a:lumMod val="50000"/>
                      </a:schemeClr>
                    </a:solidFill>
                  </a:rPr>
                  <a:t> )</a:t>
                </a:r>
                <a:r>
                  <a:rPr lang="en-US" sz="2000" i="1" baseline="30000" dirty="0">
                    <a:solidFill>
                      <a:schemeClr val="accent1">
                        <a:lumMod val="50000"/>
                      </a:schemeClr>
                    </a:solidFill>
                  </a:rPr>
                  <a:t>2</a:t>
                </a:r>
                <a:r>
                  <a:rPr lang="en-US" sz="2000" dirty="0">
                    <a:solidFill>
                      <a:schemeClr val="accent1">
                        <a:lumMod val="50000"/>
                      </a:schemeClr>
                    </a:solidFill>
                  </a:rPr>
                  <a:t>         (4.2</a:t>
                </a:r>
                <a:r>
                  <a:rPr lang="en-US" sz="2000" dirty="0" smtClean="0">
                    <a:solidFill>
                      <a:schemeClr val="accent1">
                        <a:lumMod val="50000"/>
                      </a:schemeClr>
                    </a:solidFill>
                  </a:rPr>
                  <a:t>)</a:t>
                </a:r>
                <a:endParaRPr lang="ru-RU" sz="2000" dirty="0">
                  <a:solidFill>
                    <a:schemeClr val="accent1">
                      <a:lumMod val="50000"/>
                    </a:schemeClr>
                  </a:solidFill>
                </a:endParaRPr>
              </a:p>
            </p:txBody>
          </p:sp>
        </mc:Choice>
        <mc:Fallback>
          <p:sp>
            <p:nvSpPr>
              <p:cNvPr id="2" name="Заголовок 1"/>
              <p:cNvSpPr>
                <a:spLocks noGrp="1" noRot="1" noChangeAspect="1" noMove="1" noResize="1" noEditPoints="1" noAdjustHandles="1" noChangeArrowheads="1" noChangeShapeType="1" noTextEdit="1"/>
              </p:cNvSpPr>
              <p:nvPr>
                <p:ph type="title"/>
              </p:nvPr>
            </p:nvSpPr>
            <p:spPr>
              <a:xfrm>
                <a:off x="1043490" y="1027664"/>
                <a:ext cx="7024744" cy="5137640"/>
              </a:xfrm>
              <a:blipFill rotWithShape="1">
                <a:blip r:embed="rId2"/>
                <a:stretch>
                  <a:fillRect l="-694" b="-594"/>
                </a:stretch>
              </a:blipFill>
            </p:spPr>
            <p:txBody>
              <a:bodyPr/>
              <a:lstStyle/>
              <a:p>
                <a:r>
                  <a:rPr lang="ru-RU">
                    <a:noFill/>
                  </a:rPr>
                  <a:t> </a:t>
                </a:r>
              </a:p>
            </p:txBody>
          </p:sp>
        </mc:Fallback>
      </mc:AlternateContent>
      <p:pic>
        <p:nvPicPr>
          <p:cNvPr id="3"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61742" t="32710" r="12372" b="34051"/>
          <a:stretch/>
        </p:blipFill>
        <p:spPr bwMode="auto">
          <a:xfrm>
            <a:off x="1187624" y="1124744"/>
            <a:ext cx="2664296" cy="18030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3"/>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57257" t="42238" r="14862" b="30739"/>
          <a:stretch/>
        </p:blipFill>
        <p:spPr bwMode="auto">
          <a:xfrm>
            <a:off x="4470542" y="1072894"/>
            <a:ext cx="3477699" cy="18548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1766730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Заголовок 1"/>
              <p:cNvSpPr>
                <a:spLocks noGrp="1"/>
              </p:cNvSpPr>
              <p:nvPr>
                <p:ph type="title"/>
              </p:nvPr>
            </p:nvSpPr>
            <p:spPr>
              <a:xfrm>
                <a:off x="1043490" y="1027664"/>
                <a:ext cx="7024744" cy="5209648"/>
              </a:xfrm>
            </p:spPr>
            <p:txBody>
              <a:bodyPr>
                <a:normAutofit/>
              </a:bodyPr>
              <a:lstStyle/>
              <a:p>
                <a:r>
                  <a:rPr lang="en-US" sz="2000" dirty="0" smtClean="0">
                    <a:solidFill>
                      <a:schemeClr val="accent1">
                        <a:lumMod val="50000"/>
                      </a:schemeClr>
                    </a:solidFill>
                  </a:rPr>
                  <a:t>               3-chizma                                   4-chizma</a:t>
                </a:r>
                <a:br>
                  <a:rPr lang="en-US" sz="2000" dirty="0" smtClean="0">
                    <a:solidFill>
                      <a:schemeClr val="accent1">
                        <a:lumMod val="50000"/>
                      </a:schemeClr>
                    </a:solidFill>
                  </a:rPr>
                </a:br>
                <a:r>
                  <a:rPr lang="en-US" sz="2000" dirty="0">
                    <a:solidFill>
                      <a:schemeClr val="accent1">
                        <a:lumMod val="50000"/>
                      </a:schemeClr>
                    </a:solidFill>
                  </a:rPr>
                  <a:t>almashtirishni  </a:t>
                </a:r>
                <a:r>
                  <a:rPr lang="en-US" sz="2000" dirty="0" err="1">
                    <a:solidFill>
                      <a:schemeClr val="accent1">
                        <a:lumMod val="50000"/>
                      </a:schemeClr>
                    </a:solidFill>
                  </a:rPr>
                  <a:t>bajarib</a:t>
                </a:r>
                <a:r>
                  <a:rPr lang="en-US" sz="2000" dirty="0">
                    <a:solidFill>
                      <a:schemeClr val="accent1">
                        <a:lumMod val="50000"/>
                      </a:schemeClr>
                    </a:solidFill>
                  </a:rPr>
                  <a:t>    O  </a:t>
                </a:r>
                <a:r>
                  <a:rPr lang="en-US" sz="2000" dirty="0" err="1">
                    <a:solidFill>
                      <a:schemeClr val="accent1">
                        <a:lumMod val="50000"/>
                      </a:schemeClr>
                    </a:solidFill>
                  </a:rPr>
                  <a:t>nuqtani</a:t>
                </a:r>
                <a:r>
                  <a:rPr lang="en-US" sz="2000" dirty="0">
                    <a:solidFill>
                      <a:schemeClr val="accent1">
                        <a:lumMod val="50000"/>
                      </a:schemeClr>
                    </a:solidFill>
                  </a:rPr>
                  <a:t> O’ (- </a:t>
                </a:r>
                <a14:m>
                  <m:oMath xmlns:m="http://schemas.openxmlformats.org/officeDocument/2006/math">
                    <m:f>
                      <m:fPr>
                        <m:ctrlPr>
                          <a:rPr lang="en-US" sz="2000" i="1">
                            <a:solidFill>
                              <a:schemeClr val="accent1">
                                <a:lumMod val="50000"/>
                              </a:schemeClr>
                            </a:solidFill>
                            <a:latin typeface="Cambria Math"/>
                          </a:rPr>
                        </m:ctrlPr>
                      </m:fPr>
                      <m:num>
                        <m:r>
                          <a:rPr lang="en-US" sz="2000" i="1">
                            <a:solidFill>
                              <a:schemeClr val="accent1">
                                <a:lumMod val="50000"/>
                              </a:schemeClr>
                            </a:solidFill>
                            <a:latin typeface="Cambria Math"/>
                          </a:rPr>
                          <m:t>𝑏</m:t>
                        </m:r>
                      </m:num>
                      <m:den>
                        <m:r>
                          <a:rPr lang="en-US" sz="2000" i="1">
                            <a:solidFill>
                              <a:schemeClr val="accent1">
                                <a:lumMod val="50000"/>
                              </a:schemeClr>
                            </a:solidFill>
                            <a:latin typeface="Cambria Math"/>
                          </a:rPr>
                          <m:t>2</m:t>
                        </m:r>
                        <m:r>
                          <a:rPr lang="en-US" sz="2000" i="1">
                            <a:solidFill>
                              <a:schemeClr val="accent1">
                                <a:lumMod val="50000"/>
                              </a:schemeClr>
                            </a:solidFill>
                            <a:latin typeface="Cambria Math"/>
                          </a:rPr>
                          <m:t>𝑎</m:t>
                        </m:r>
                      </m:den>
                    </m:f>
                    <m:r>
                      <a:rPr lang="en-US" sz="2000" i="1">
                        <a:solidFill>
                          <a:schemeClr val="accent1">
                            <a:lumMod val="50000"/>
                          </a:schemeClr>
                        </a:solidFill>
                        <a:latin typeface="Cambria Math"/>
                      </a:rPr>
                      <m:t>, </m:t>
                    </m:r>
                    <m:f>
                      <m:fPr>
                        <m:ctrlPr>
                          <a:rPr lang="en-US" sz="2000" i="1">
                            <a:solidFill>
                              <a:schemeClr val="accent1">
                                <a:lumMod val="50000"/>
                              </a:schemeClr>
                            </a:solidFill>
                            <a:latin typeface="Cambria Math"/>
                          </a:rPr>
                        </m:ctrlPr>
                      </m:fPr>
                      <m:num>
                        <m:r>
                          <a:rPr lang="en-US" sz="2000" i="1">
                            <a:solidFill>
                              <a:schemeClr val="accent1">
                                <a:lumMod val="50000"/>
                              </a:schemeClr>
                            </a:solidFill>
                            <a:latin typeface="Cambria Math"/>
                          </a:rPr>
                          <m:t>4</m:t>
                        </m:r>
                        <m:r>
                          <a:rPr lang="en-US" sz="2000" i="1">
                            <a:solidFill>
                              <a:schemeClr val="accent1">
                                <a:lumMod val="50000"/>
                              </a:schemeClr>
                            </a:solidFill>
                            <a:latin typeface="Cambria Math"/>
                          </a:rPr>
                          <m:t>𝑎𝑐</m:t>
                        </m:r>
                        <m:r>
                          <a:rPr lang="en-US" sz="2000" i="1">
                            <a:solidFill>
                              <a:schemeClr val="accent1">
                                <a:lumMod val="50000"/>
                              </a:schemeClr>
                            </a:solidFill>
                            <a:latin typeface="Cambria Math"/>
                          </a:rPr>
                          <m:t>−</m:t>
                        </m:r>
                        <m:sSup>
                          <m:sSupPr>
                            <m:ctrlPr>
                              <a:rPr lang="en-US" sz="2000" i="1">
                                <a:solidFill>
                                  <a:schemeClr val="accent1">
                                    <a:lumMod val="50000"/>
                                  </a:schemeClr>
                                </a:solidFill>
                                <a:latin typeface="Cambria Math"/>
                              </a:rPr>
                            </m:ctrlPr>
                          </m:sSupPr>
                          <m:e>
                            <m:r>
                              <a:rPr lang="en-US" sz="2000" i="1">
                                <a:solidFill>
                                  <a:schemeClr val="accent1">
                                    <a:lumMod val="50000"/>
                                  </a:schemeClr>
                                </a:solidFill>
                                <a:latin typeface="Cambria Math"/>
                              </a:rPr>
                              <m:t>𝑏</m:t>
                            </m:r>
                          </m:e>
                          <m:sup>
                            <m:r>
                              <a:rPr lang="en-US" sz="2000" i="1">
                                <a:solidFill>
                                  <a:schemeClr val="accent1">
                                    <a:lumMod val="50000"/>
                                  </a:schemeClr>
                                </a:solidFill>
                                <a:latin typeface="Cambria Math"/>
                              </a:rPr>
                              <m:t>2</m:t>
                            </m:r>
                          </m:sup>
                        </m:sSup>
                      </m:num>
                      <m:den>
                        <m:r>
                          <a:rPr lang="en-US" sz="2000" i="1">
                            <a:solidFill>
                              <a:schemeClr val="accent1">
                                <a:lumMod val="50000"/>
                              </a:schemeClr>
                            </a:solidFill>
                            <a:latin typeface="Cambria Math"/>
                          </a:rPr>
                          <m:t>4</m:t>
                        </m:r>
                        <m:r>
                          <a:rPr lang="en-US" sz="2000" i="1">
                            <a:solidFill>
                              <a:schemeClr val="accent1">
                                <a:lumMod val="50000"/>
                              </a:schemeClr>
                            </a:solidFill>
                            <a:latin typeface="Cambria Math"/>
                          </a:rPr>
                          <m:t>𝑎</m:t>
                        </m:r>
                      </m:den>
                    </m:f>
                  </m:oMath>
                </a14:m>
                <a:r>
                  <a:rPr lang="en-US" sz="2000" dirty="0">
                    <a:solidFill>
                      <a:schemeClr val="accent1">
                        <a:lumMod val="50000"/>
                      </a:schemeClr>
                    </a:solidFill>
                  </a:rPr>
                  <a:t>)   </a:t>
                </a:r>
                <a:r>
                  <a:rPr lang="en-US" sz="2000" dirty="0" err="1">
                    <a:solidFill>
                      <a:schemeClr val="accent1">
                        <a:lumMod val="50000"/>
                      </a:schemeClr>
                    </a:solidFill>
                  </a:rPr>
                  <a:t>nuqtaga</a:t>
                </a:r>
                <a:r>
                  <a:rPr lang="en-US" sz="2000" dirty="0">
                    <a:solidFill>
                      <a:schemeClr val="accent1">
                        <a:lumMod val="50000"/>
                      </a:schemeClr>
                    </a:solidFill>
                  </a:rPr>
                  <a:t>  parallel  </a:t>
                </a:r>
                <a:r>
                  <a:rPr lang="en-US" sz="2000" dirty="0" err="1">
                    <a:solidFill>
                      <a:schemeClr val="accent1">
                        <a:lumMod val="50000"/>
                      </a:schemeClr>
                    </a:solidFill>
                  </a:rPr>
                  <a:t>ko`chiramiz</a:t>
                </a:r>
                <a:r>
                  <a:rPr lang="en-US" sz="2000" dirty="0" smtClean="0">
                    <a:solidFill>
                      <a:schemeClr val="accent1">
                        <a:lumMod val="50000"/>
                      </a:schemeClr>
                    </a:solidFill>
                  </a:rPr>
                  <a:t>. </a:t>
                </a:r>
                <a:r>
                  <a:rPr lang="en-US" sz="2000" dirty="0">
                    <a:solidFill>
                      <a:schemeClr val="accent1">
                        <a:lumMod val="50000"/>
                      </a:schemeClr>
                    </a:solidFill>
                  </a:rPr>
                  <a:t>Yangi </a:t>
                </a:r>
                <a:r>
                  <a:rPr lang="en-US" sz="2000" dirty="0" err="1">
                    <a:solidFill>
                      <a:schemeClr val="accent1">
                        <a:lumMod val="50000"/>
                      </a:schemeClr>
                    </a:solidFill>
                  </a:rPr>
                  <a:t>koordinatalar</a:t>
                </a:r>
                <a:r>
                  <a:rPr lang="en-US" sz="2000" dirty="0">
                    <a:solidFill>
                      <a:schemeClr val="accent1">
                        <a:lumMod val="50000"/>
                      </a:schemeClr>
                    </a:solidFill>
                  </a:rPr>
                  <a:t> </a:t>
                </a:r>
                <a:r>
                  <a:rPr lang="en-US" sz="2000" dirty="0" err="1">
                    <a:solidFill>
                      <a:schemeClr val="accent1">
                        <a:lumMod val="50000"/>
                      </a:schemeClr>
                    </a:solidFill>
                  </a:rPr>
                  <a:t>sistemasi</a:t>
                </a:r>
                <a:r>
                  <a:rPr lang="en-US" sz="2000" dirty="0">
                    <a:solidFill>
                      <a:schemeClr val="accent1">
                        <a:lumMod val="50000"/>
                      </a:schemeClr>
                    </a:solidFill>
                  </a:rPr>
                  <a:t> </a:t>
                </a:r>
                <a:r>
                  <a:rPr lang="en-US" sz="2000" i="1" dirty="0">
                    <a:solidFill>
                      <a:schemeClr val="accent1">
                        <a:lumMod val="50000"/>
                      </a:schemeClr>
                    </a:solidFill>
                  </a:rPr>
                  <a:t>(</a:t>
                </a:r>
                <a:r>
                  <a:rPr lang="en-US" sz="2000" i="1" dirty="0" err="1">
                    <a:solidFill>
                      <a:schemeClr val="accent1">
                        <a:lumMod val="50000"/>
                      </a:schemeClr>
                    </a:solidFill>
                  </a:rPr>
                  <a:t>x’o’y</a:t>
                </a:r>
                <a:r>
                  <a:rPr lang="en-US" sz="2000" i="1" dirty="0">
                    <a:solidFill>
                      <a:schemeClr val="accent1">
                        <a:lumMod val="50000"/>
                      </a:schemeClr>
                    </a:solidFill>
                  </a:rPr>
                  <a:t>’)</a:t>
                </a:r>
                <a:r>
                  <a:rPr lang="en-US" sz="2000" dirty="0">
                    <a:solidFill>
                      <a:schemeClr val="accent1">
                        <a:lumMod val="50000"/>
                      </a:schemeClr>
                    </a:solidFill>
                  </a:rPr>
                  <a:t> </a:t>
                </a:r>
                <a:r>
                  <a:rPr lang="en-US" sz="2000" dirty="0" err="1">
                    <a:solidFill>
                      <a:schemeClr val="accent1">
                        <a:lumMod val="50000"/>
                      </a:schemeClr>
                    </a:solidFill>
                  </a:rPr>
                  <a:t>ga</a:t>
                </a:r>
                <a:r>
                  <a:rPr lang="en-US" sz="2000" dirty="0">
                    <a:solidFill>
                      <a:schemeClr val="accent1">
                        <a:lumMod val="50000"/>
                      </a:schemeClr>
                    </a:solidFill>
                  </a:rPr>
                  <a:t> </a:t>
                </a:r>
                <a:r>
                  <a:rPr lang="en-US" sz="2000" dirty="0" err="1">
                    <a:solidFill>
                      <a:schemeClr val="accent1">
                        <a:lumMod val="50000"/>
                      </a:schemeClr>
                    </a:solidFill>
                  </a:rPr>
                  <a:t>nisbatan</a:t>
                </a:r>
                <a:r>
                  <a:rPr lang="en-US" sz="2000" dirty="0">
                    <a:solidFill>
                      <a:schemeClr val="accent1">
                        <a:lumMod val="50000"/>
                      </a:schemeClr>
                    </a:solidFill>
                  </a:rPr>
                  <a:t> </a:t>
                </a:r>
                <a:r>
                  <a:rPr lang="en-US" sz="2000" i="1" dirty="0">
                    <a:solidFill>
                      <a:schemeClr val="accent1">
                        <a:lumMod val="50000"/>
                      </a:schemeClr>
                    </a:solidFill>
                  </a:rPr>
                  <a:t>y’=ax’</a:t>
                </a:r>
                <a:r>
                  <a:rPr lang="en-US" sz="2000" i="1" baseline="30000" dirty="0">
                    <a:solidFill>
                      <a:schemeClr val="accent1">
                        <a:lumMod val="50000"/>
                      </a:schemeClr>
                    </a:solidFill>
                  </a:rPr>
                  <a:t>2</a:t>
                </a:r>
                <a:r>
                  <a:rPr lang="en-US" sz="2000" dirty="0">
                    <a:solidFill>
                      <a:schemeClr val="accent1">
                        <a:lumMod val="50000"/>
                      </a:schemeClr>
                    </a:solidFill>
                  </a:rPr>
                  <a:t>  </a:t>
                </a:r>
                <a:r>
                  <a:rPr lang="en-US" sz="2000" dirty="0" err="1">
                    <a:solidFill>
                      <a:schemeClr val="accent1">
                        <a:lumMod val="50000"/>
                      </a:schemeClr>
                    </a:solidFill>
                  </a:rPr>
                  <a:t>yoki</a:t>
                </a:r>
                <a:r>
                  <a:rPr lang="en-US" sz="2000" dirty="0">
                    <a:solidFill>
                      <a:schemeClr val="accent1">
                        <a:lumMod val="50000"/>
                      </a:schemeClr>
                    </a:solidFill>
                  </a:rPr>
                  <a:t>  </a:t>
                </a:r>
                <a:r>
                  <a:rPr lang="en-US" sz="2000" i="1" dirty="0">
                    <a:solidFill>
                      <a:schemeClr val="accent1">
                        <a:lumMod val="50000"/>
                      </a:schemeClr>
                    </a:solidFill>
                  </a:rPr>
                  <a:t>x’</a:t>
                </a:r>
                <a:r>
                  <a:rPr lang="en-US" sz="2000" i="1" baseline="30000" dirty="0">
                    <a:solidFill>
                      <a:schemeClr val="accent1">
                        <a:lumMod val="50000"/>
                      </a:schemeClr>
                    </a:solidFill>
                  </a:rPr>
                  <a:t>2</a:t>
                </a:r>
                <a:r>
                  <a:rPr lang="en-US" sz="2000" i="1" dirty="0">
                    <a:solidFill>
                      <a:schemeClr val="accent1">
                        <a:lumMod val="50000"/>
                      </a:schemeClr>
                    </a:solidFill>
                  </a:rPr>
                  <a:t>= </a:t>
                </a:r>
                <a14:m>
                  <m:oMath xmlns:m="http://schemas.openxmlformats.org/officeDocument/2006/math">
                    <m:f>
                      <m:fPr>
                        <m:ctrlPr>
                          <a:rPr lang="en-US" sz="2000" i="1">
                            <a:solidFill>
                              <a:schemeClr val="accent1">
                                <a:lumMod val="50000"/>
                              </a:schemeClr>
                            </a:solidFill>
                            <a:latin typeface="Cambria Math"/>
                          </a:rPr>
                        </m:ctrlPr>
                      </m:fPr>
                      <m:num>
                        <m:r>
                          <a:rPr lang="en-US" sz="2000" i="1">
                            <a:solidFill>
                              <a:schemeClr val="accent1">
                                <a:lumMod val="50000"/>
                              </a:schemeClr>
                            </a:solidFill>
                            <a:latin typeface="Cambria Math"/>
                          </a:rPr>
                          <m:t>1</m:t>
                        </m:r>
                      </m:num>
                      <m:den>
                        <m:r>
                          <a:rPr lang="en-US" sz="2000" i="1">
                            <a:solidFill>
                              <a:schemeClr val="accent1">
                                <a:lumMod val="50000"/>
                              </a:schemeClr>
                            </a:solidFill>
                            <a:latin typeface="Cambria Math"/>
                          </a:rPr>
                          <m:t>𝑎</m:t>
                        </m:r>
                      </m:den>
                    </m:f>
                  </m:oMath>
                </a14:m>
                <a:r>
                  <a:rPr lang="en-US" sz="2000" i="1" dirty="0">
                    <a:solidFill>
                      <a:schemeClr val="accent1">
                        <a:lumMod val="50000"/>
                      </a:schemeClr>
                    </a:solidFill>
                  </a:rPr>
                  <a:t>y’  p=</a:t>
                </a:r>
                <a14:m>
                  <m:oMath xmlns:m="http://schemas.openxmlformats.org/officeDocument/2006/math">
                    <m:f>
                      <m:fPr>
                        <m:ctrlPr>
                          <a:rPr lang="en-US" sz="2000" i="1">
                            <a:solidFill>
                              <a:schemeClr val="accent1">
                                <a:lumMod val="50000"/>
                              </a:schemeClr>
                            </a:solidFill>
                            <a:latin typeface="Cambria Math"/>
                          </a:rPr>
                        </m:ctrlPr>
                      </m:fPr>
                      <m:num>
                        <m:r>
                          <a:rPr lang="en-US" sz="2000" i="1">
                            <a:solidFill>
                              <a:schemeClr val="accent1">
                                <a:lumMod val="50000"/>
                              </a:schemeClr>
                            </a:solidFill>
                            <a:latin typeface="Cambria Math"/>
                          </a:rPr>
                          <m:t>1</m:t>
                        </m:r>
                      </m:num>
                      <m:den>
                        <m:r>
                          <a:rPr lang="en-US" sz="2000" i="1">
                            <a:solidFill>
                              <a:schemeClr val="accent1">
                                <a:lumMod val="50000"/>
                              </a:schemeClr>
                            </a:solidFill>
                            <a:latin typeface="Cambria Math"/>
                          </a:rPr>
                          <m:t>2</m:t>
                        </m:r>
                        <m:d>
                          <m:dPr>
                            <m:begChr m:val="|"/>
                            <m:endChr m:val="|"/>
                            <m:ctrlPr>
                              <a:rPr lang="en-US" sz="2000" i="1">
                                <a:solidFill>
                                  <a:schemeClr val="accent1">
                                    <a:lumMod val="50000"/>
                                  </a:schemeClr>
                                </a:solidFill>
                                <a:latin typeface="Cambria Math"/>
                              </a:rPr>
                            </m:ctrlPr>
                          </m:dPr>
                          <m:e>
                            <m:r>
                              <a:rPr lang="en-US" sz="2000" i="1">
                                <a:solidFill>
                                  <a:schemeClr val="accent1">
                                    <a:lumMod val="50000"/>
                                  </a:schemeClr>
                                </a:solidFill>
                                <a:latin typeface="Cambria Math"/>
                              </a:rPr>
                              <m:t>𝑎</m:t>
                            </m:r>
                          </m:e>
                        </m:d>
                      </m:den>
                    </m:f>
                  </m:oMath>
                </a14:m>
                <a:r>
                  <a:rPr lang="en-US" sz="2000" i="1" dirty="0">
                    <a:solidFill>
                      <a:schemeClr val="accent1">
                        <a:lumMod val="50000"/>
                      </a:schemeClr>
                    </a:solidFill>
                  </a:rPr>
                  <a:t> </a:t>
                </a:r>
                <a:r>
                  <a:rPr lang="en-US" sz="2000" dirty="0">
                    <a:solidFill>
                      <a:schemeClr val="accent1">
                        <a:lumMod val="50000"/>
                      </a:schemeClr>
                    </a:solidFill>
                  </a:rPr>
                  <a:t> </a:t>
                </a:r>
                <a:r>
                  <a:rPr lang="en-US" sz="2000" dirty="0" err="1">
                    <a:solidFill>
                      <a:schemeClr val="accent1">
                        <a:lumMod val="50000"/>
                      </a:schemeClr>
                    </a:solidFill>
                  </a:rPr>
                  <a:t>belgilash</a:t>
                </a:r>
                <a:r>
                  <a:rPr lang="en-US" sz="2000" dirty="0">
                    <a:solidFill>
                      <a:schemeClr val="accent1">
                        <a:lumMod val="50000"/>
                      </a:schemeClr>
                    </a:solidFill>
                  </a:rPr>
                  <a:t> </a:t>
                </a:r>
                <a:r>
                  <a:rPr lang="en-US" sz="2000" dirty="0" err="1">
                    <a:solidFill>
                      <a:schemeClr val="accent1">
                        <a:lumMod val="50000"/>
                      </a:schemeClr>
                    </a:solidFill>
                  </a:rPr>
                  <a:t>kiritib</a:t>
                </a:r>
                <a:r>
                  <a:rPr lang="en-US" sz="2000" dirty="0">
                    <a:solidFill>
                      <a:schemeClr val="accent1">
                        <a:lumMod val="50000"/>
                      </a:schemeClr>
                    </a:solidFill>
                  </a:rPr>
                  <a:t>, </a:t>
                </a:r>
                <a:r>
                  <a:rPr lang="en-US" sz="2000" i="1" dirty="0">
                    <a:solidFill>
                      <a:schemeClr val="accent1">
                        <a:lumMod val="50000"/>
                      </a:schemeClr>
                    </a:solidFill>
                  </a:rPr>
                  <a:t>x’</a:t>
                </a:r>
                <a:r>
                  <a:rPr lang="en-US" sz="2000" i="1" baseline="30000" dirty="0">
                    <a:solidFill>
                      <a:schemeClr val="accent1">
                        <a:lumMod val="50000"/>
                      </a:schemeClr>
                    </a:solidFill>
                  </a:rPr>
                  <a:t>2</a:t>
                </a:r>
                <a:r>
                  <a:rPr lang="en-US" sz="2000" i="1" dirty="0">
                    <a:solidFill>
                      <a:schemeClr val="accent1">
                        <a:lumMod val="50000"/>
                      </a:schemeClr>
                    </a:solidFill>
                  </a:rPr>
                  <a:t>=2py’</a:t>
                </a:r>
                <a:r>
                  <a:rPr lang="en-US" sz="2000" dirty="0">
                    <a:solidFill>
                      <a:schemeClr val="accent1">
                        <a:lumMod val="50000"/>
                      </a:schemeClr>
                    </a:solidFill>
                  </a:rPr>
                  <a:t> </a:t>
                </a:r>
                <a:r>
                  <a:rPr lang="en-US" sz="2000" dirty="0" err="1">
                    <a:solidFill>
                      <a:schemeClr val="accent1">
                        <a:lumMod val="50000"/>
                      </a:schemeClr>
                    </a:solidFill>
                  </a:rPr>
                  <a:t>tenglamaga</a:t>
                </a:r>
                <a:r>
                  <a:rPr lang="en-US" sz="2000" dirty="0">
                    <a:solidFill>
                      <a:schemeClr val="accent1">
                        <a:lumMod val="50000"/>
                      </a:schemeClr>
                    </a:solidFill>
                  </a:rPr>
                  <a:t> </a:t>
                </a:r>
                <a:r>
                  <a:rPr lang="en-US" sz="2000" dirty="0" err="1">
                    <a:solidFill>
                      <a:schemeClr val="accent1">
                        <a:lumMod val="50000"/>
                      </a:schemeClr>
                    </a:solidFill>
                  </a:rPr>
                  <a:t>ega</a:t>
                </a:r>
                <a:r>
                  <a:rPr lang="en-US" sz="2000" dirty="0">
                    <a:solidFill>
                      <a:schemeClr val="accent1">
                        <a:lumMod val="50000"/>
                      </a:schemeClr>
                    </a:solidFill>
                  </a:rPr>
                  <a:t> </a:t>
                </a:r>
                <a:r>
                  <a:rPr lang="en-US" sz="2000" dirty="0" err="1">
                    <a:solidFill>
                      <a:schemeClr val="accent1">
                        <a:lumMod val="50000"/>
                      </a:schemeClr>
                    </a:solidFill>
                  </a:rPr>
                  <a:t>bo`lamiz</a:t>
                </a:r>
                <a:r>
                  <a:rPr lang="en-US" sz="2000" dirty="0" smtClean="0">
                    <a:solidFill>
                      <a:schemeClr val="accent1">
                        <a:lumMod val="50000"/>
                      </a:schemeClr>
                    </a:solidFill>
                  </a:rPr>
                  <a:t>. </a:t>
                </a:r>
                <a:r>
                  <a:rPr lang="ru-RU" sz="2000" dirty="0"/>
                  <a:t/>
                </a:r>
                <a:br>
                  <a:rPr lang="ru-RU" sz="2000" dirty="0"/>
                </a:br>
                <a:endParaRPr lang="ru-RU" sz="2000" dirty="0"/>
              </a:p>
            </p:txBody>
          </p:sp>
        </mc:Choice>
        <mc:Fallback>
          <p:sp>
            <p:nvSpPr>
              <p:cNvPr id="2" name="Заголовок 1"/>
              <p:cNvSpPr>
                <a:spLocks noGrp="1" noRot="1" noChangeAspect="1" noMove="1" noResize="1" noEditPoints="1" noAdjustHandles="1" noChangeArrowheads="1" noChangeShapeType="1" noTextEdit="1"/>
              </p:cNvSpPr>
              <p:nvPr>
                <p:ph type="title"/>
              </p:nvPr>
            </p:nvSpPr>
            <p:spPr>
              <a:xfrm>
                <a:off x="1043490" y="1027664"/>
                <a:ext cx="7024744" cy="5209648"/>
              </a:xfrm>
              <a:blipFill rotWithShape="1">
                <a:blip r:embed="rId2"/>
                <a:stretch>
                  <a:fillRect l="-867"/>
                </a:stretch>
              </a:blipFill>
            </p:spPr>
            <p:txBody>
              <a:bodyPr/>
              <a:lstStyle/>
              <a:p>
                <a:r>
                  <a:rPr lang="ru-RU">
                    <a:noFill/>
                  </a:rPr>
                  <a:t> </a:t>
                </a:r>
              </a:p>
            </p:txBody>
          </p:sp>
        </mc:Fallback>
      </mc:AlternateContent>
      <mc:AlternateContent xmlns:mc="http://schemas.openxmlformats.org/markup-compatibility/2006">
        <mc:Choice xmlns:a14="http://schemas.microsoft.com/office/drawing/2010/main" xmlns="" Requires="a14">
          <p:sp>
            <p:nvSpPr>
              <p:cNvPr id="3" name="Прямоугольник 2"/>
              <p:cNvSpPr/>
              <p:nvPr/>
            </p:nvSpPr>
            <p:spPr>
              <a:xfrm>
                <a:off x="1104250" y="476672"/>
                <a:ext cx="3107710" cy="524182"/>
              </a:xfrm>
              <a:prstGeom prst="rect">
                <a:avLst/>
              </a:prstGeom>
            </p:spPr>
            <p:txBody>
              <a:bodyPr wrap="none">
                <a:spAutoFit/>
              </a:bodyPr>
              <a:lstStyle/>
              <a:p>
                <a:r>
                  <a:rPr lang="en-US" i="1" dirty="0" smtClean="0"/>
                  <a:t> </a:t>
                </a:r>
                <a:r>
                  <a:rPr lang="en-US" i="1" dirty="0" smtClean="0">
                    <a:solidFill>
                      <a:schemeClr val="accent1">
                        <a:lumMod val="75000"/>
                      </a:schemeClr>
                    </a:solidFill>
                  </a:rPr>
                  <a:t>x=x</a:t>
                </a:r>
                <a:r>
                  <a:rPr lang="en-US" i="1" baseline="30000" dirty="0">
                    <a:solidFill>
                      <a:schemeClr val="accent1">
                        <a:lumMod val="75000"/>
                      </a:schemeClr>
                    </a:solidFill>
                  </a:rPr>
                  <a:t>’</a:t>
                </a:r>
                <a:r>
                  <a:rPr lang="en-US" i="1" dirty="0">
                    <a:solidFill>
                      <a:schemeClr val="accent1">
                        <a:lumMod val="75000"/>
                      </a:schemeClr>
                    </a:solidFill>
                  </a:rPr>
                  <a:t>-</a:t>
                </a:r>
                <a:r>
                  <a:rPr lang="en-US" dirty="0">
                    <a:solidFill>
                      <a:schemeClr val="accent1">
                        <a:lumMod val="75000"/>
                      </a:schemeClr>
                    </a:solidFill>
                  </a:rPr>
                  <a:t> </a:t>
                </a:r>
                <a14:m>
                  <m:oMath xmlns:m="http://schemas.openxmlformats.org/officeDocument/2006/math">
                    <m:f>
                      <m:fPr>
                        <m:ctrlPr>
                          <a:rPr lang="en-US" i="1">
                            <a:solidFill>
                              <a:schemeClr val="accent1">
                                <a:lumMod val="75000"/>
                              </a:schemeClr>
                            </a:solidFill>
                            <a:latin typeface="Cambria Math"/>
                          </a:rPr>
                        </m:ctrlPr>
                      </m:fPr>
                      <m:num>
                        <m:r>
                          <a:rPr lang="en-US" i="1">
                            <a:solidFill>
                              <a:schemeClr val="accent1">
                                <a:lumMod val="75000"/>
                              </a:schemeClr>
                            </a:solidFill>
                            <a:latin typeface="Cambria Math"/>
                          </a:rPr>
                          <m:t>𝑏</m:t>
                        </m:r>
                      </m:num>
                      <m:den>
                        <m:r>
                          <a:rPr lang="en-US" i="1">
                            <a:solidFill>
                              <a:schemeClr val="accent1">
                                <a:lumMod val="75000"/>
                              </a:schemeClr>
                            </a:solidFill>
                            <a:latin typeface="Cambria Math"/>
                          </a:rPr>
                          <m:t>2</m:t>
                        </m:r>
                        <m:r>
                          <a:rPr lang="en-US" i="1">
                            <a:solidFill>
                              <a:schemeClr val="accent1">
                                <a:lumMod val="75000"/>
                              </a:schemeClr>
                            </a:solidFill>
                            <a:latin typeface="Cambria Math"/>
                          </a:rPr>
                          <m:t>𝑎</m:t>
                        </m:r>
                        <m:r>
                          <a:rPr lang="en-US" b="0" i="1" smtClean="0">
                            <a:solidFill>
                              <a:schemeClr val="accent1">
                                <a:lumMod val="75000"/>
                              </a:schemeClr>
                            </a:solidFill>
                            <a:latin typeface="Cambria Math"/>
                          </a:rPr>
                          <m:t>`</m:t>
                        </m:r>
                      </m:den>
                    </m:f>
                  </m:oMath>
                </a14:m>
                <a:r>
                  <a:rPr lang="en-US" i="1" dirty="0">
                    <a:solidFill>
                      <a:schemeClr val="accent1">
                        <a:lumMod val="75000"/>
                      </a:schemeClr>
                    </a:solidFill>
                  </a:rPr>
                  <a:t> ,         y=y</a:t>
                </a:r>
                <a:r>
                  <a:rPr lang="en-US" i="1" dirty="0" smtClean="0">
                    <a:solidFill>
                      <a:schemeClr val="accent1">
                        <a:lumMod val="75000"/>
                      </a:schemeClr>
                    </a:solidFill>
                  </a:rPr>
                  <a:t>’</a:t>
                </a:r>
                <a:r>
                  <a:rPr lang="en-US" i="1" dirty="0">
                    <a:solidFill>
                      <a:schemeClr val="accent1">
                        <a:lumMod val="75000"/>
                      </a:schemeClr>
                    </a:solidFill>
                  </a:rPr>
                  <a:t> +</a:t>
                </a:r>
                <a14:m>
                  <m:oMath xmlns:m="http://schemas.openxmlformats.org/officeDocument/2006/math">
                    <m:f>
                      <m:fPr>
                        <m:ctrlPr>
                          <a:rPr lang="en-US" i="1">
                            <a:solidFill>
                              <a:schemeClr val="accent1">
                                <a:lumMod val="75000"/>
                              </a:schemeClr>
                            </a:solidFill>
                            <a:latin typeface="Cambria Math"/>
                          </a:rPr>
                        </m:ctrlPr>
                      </m:fPr>
                      <m:num>
                        <m:r>
                          <a:rPr lang="en-US" i="1">
                            <a:solidFill>
                              <a:schemeClr val="accent1">
                                <a:lumMod val="75000"/>
                              </a:schemeClr>
                            </a:solidFill>
                            <a:latin typeface="Cambria Math"/>
                          </a:rPr>
                          <m:t>4</m:t>
                        </m:r>
                        <m:r>
                          <a:rPr lang="en-US" i="1">
                            <a:solidFill>
                              <a:schemeClr val="accent1">
                                <a:lumMod val="75000"/>
                              </a:schemeClr>
                            </a:solidFill>
                            <a:latin typeface="Cambria Math"/>
                          </a:rPr>
                          <m:t>𝑎𝑐</m:t>
                        </m:r>
                        <m:r>
                          <a:rPr lang="en-US" i="1">
                            <a:solidFill>
                              <a:schemeClr val="accent1">
                                <a:lumMod val="75000"/>
                              </a:schemeClr>
                            </a:solidFill>
                            <a:latin typeface="Cambria Math"/>
                          </a:rPr>
                          <m:t>−</m:t>
                        </m:r>
                        <m:sSup>
                          <m:sSupPr>
                            <m:ctrlPr>
                              <a:rPr lang="en-US" i="1">
                                <a:solidFill>
                                  <a:schemeClr val="accent1">
                                    <a:lumMod val="75000"/>
                                  </a:schemeClr>
                                </a:solidFill>
                                <a:latin typeface="Cambria Math"/>
                              </a:rPr>
                            </m:ctrlPr>
                          </m:sSupPr>
                          <m:e>
                            <m:r>
                              <a:rPr lang="en-US" i="1">
                                <a:solidFill>
                                  <a:schemeClr val="accent1">
                                    <a:lumMod val="75000"/>
                                  </a:schemeClr>
                                </a:solidFill>
                                <a:latin typeface="Cambria Math"/>
                              </a:rPr>
                              <m:t>𝑏</m:t>
                            </m:r>
                          </m:e>
                          <m:sup>
                            <m:r>
                              <a:rPr lang="en-US" i="1">
                                <a:solidFill>
                                  <a:schemeClr val="accent1">
                                    <a:lumMod val="75000"/>
                                  </a:schemeClr>
                                </a:solidFill>
                                <a:latin typeface="Cambria Math"/>
                              </a:rPr>
                              <m:t>2</m:t>
                            </m:r>
                          </m:sup>
                        </m:sSup>
                      </m:num>
                      <m:den>
                        <m:r>
                          <a:rPr lang="en-US" i="1">
                            <a:solidFill>
                              <a:schemeClr val="accent1">
                                <a:lumMod val="75000"/>
                              </a:schemeClr>
                            </a:solidFill>
                            <a:latin typeface="Cambria Math"/>
                          </a:rPr>
                          <m:t>4</m:t>
                        </m:r>
                        <m:r>
                          <a:rPr lang="en-US" i="1">
                            <a:solidFill>
                              <a:schemeClr val="accent1">
                                <a:lumMod val="75000"/>
                              </a:schemeClr>
                            </a:solidFill>
                            <a:latin typeface="Cambria Math"/>
                          </a:rPr>
                          <m:t>𝑎</m:t>
                        </m:r>
                      </m:den>
                    </m:f>
                  </m:oMath>
                </a14:m>
                <a:r>
                  <a:rPr lang="en-US" i="1" dirty="0" smtClean="0"/>
                  <a:t> </a:t>
                </a:r>
                <a:endParaRPr lang="ru-RU" dirty="0"/>
              </a:p>
            </p:txBody>
          </p:sp>
        </mc:Choice>
        <mc:Fallback>
          <p:sp>
            <p:nvSpPr>
              <p:cNvPr id="3" name="Прямоугольник 2"/>
              <p:cNvSpPr>
                <a:spLocks noRot="1" noChangeAspect="1" noMove="1" noResize="1" noEditPoints="1" noAdjustHandles="1" noChangeArrowheads="1" noChangeShapeType="1" noTextEdit="1"/>
              </p:cNvSpPr>
              <p:nvPr/>
            </p:nvSpPr>
            <p:spPr>
              <a:xfrm>
                <a:off x="1104250" y="476672"/>
                <a:ext cx="3107710" cy="524182"/>
              </a:xfrm>
              <a:prstGeom prst="rect">
                <a:avLst/>
              </a:prstGeom>
              <a:blipFill rotWithShape="1">
                <a:blip r:embed="rId3"/>
                <a:stretch>
                  <a:fillRect b="-4651"/>
                </a:stretch>
              </a:blipFill>
            </p:spPr>
            <p:txBody>
              <a:bodyPr/>
              <a:lstStyle/>
              <a:p>
                <a:r>
                  <a:rPr lang="ru-RU">
                    <a:noFill/>
                  </a:rPr>
                  <a:t> </a:t>
                </a:r>
              </a:p>
            </p:txBody>
          </p:sp>
        </mc:Fallback>
      </mc:AlternateContent>
      <p:pic>
        <p:nvPicPr>
          <p:cNvPr id="4" name="Picture 3"/>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31478" t="31250" r="16048" b="33971"/>
          <a:stretch/>
        </p:blipFill>
        <p:spPr bwMode="auto">
          <a:xfrm>
            <a:off x="1104250" y="1000854"/>
            <a:ext cx="6827521" cy="25440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45858391"/>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1027664"/>
            <a:ext cx="7024744" cy="673144"/>
          </a:xfrm>
        </p:spPr>
        <p:txBody>
          <a:bodyPr>
            <a:noAutofit/>
          </a:bodyPr>
          <a:lstStyle/>
          <a:p>
            <a:pPr algn="ctr"/>
            <a:r>
              <a:rPr lang="en-US" b="1" dirty="0" smtClean="0"/>
              <a:t>REJA: </a:t>
            </a:r>
            <a:endParaRPr lang="ru-RU" b="1" dirty="0"/>
          </a:p>
        </p:txBody>
      </p:sp>
      <p:sp>
        <p:nvSpPr>
          <p:cNvPr id="3" name="Объект 2"/>
          <p:cNvSpPr>
            <a:spLocks noGrp="1"/>
          </p:cNvSpPr>
          <p:nvPr>
            <p:ph idx="1"/>
          </p:nvPr>
        </p:nvSpPr>
        <p:spPr>
          <a:xfrm>
            <a:off x="683568" y="2420888"/>
            <a:ext cx="7776980" cy="3744416"/>
          </a:xfrm>
        </p:spPr>
        <p:txBody>
          <a:bodyPr/>
          <a:lstStyle/>
          <a:p>
            <a:pPr>
              <a:buFont typeface="Wingdings" pitchFamily="2" charset="2"/>
              <a:buChar char="Ø"/>
            </a:pPr>
            <a:r>
              <a:rPr lang="en-US" b="1" i="1" dirty="0">
                <a:solidFill>
                  <a:schemeClr val="accent1"/>
                </a:solidFill>
              </a:rPr>
              <a:t> </a:t>
            </a:r>
            <a:r>
              <a:rPr lang="uz-Latn-UZ" sz="2800" b="1" i="1" dirty="0" smtClean="0">
                <a:solidFill>
                  <a:schemeClr val="accent1"/>
                </a:solidFill>
              </a:rPr>
              <a:t>PARABOLA </a:t>
            </a:r>
            <a:r>
              <a:rPr lang="uz-Latn-UZ" sz="2800" b="1" i="1" dirty="0">
                <a:solidFill>
                  <a:schemeClr val="accent1"/>
                </a:solidFill>
              </a:rPr>
              <a:t>TA`RIFI, KANONIK TENGLAMASI. </a:t>
            </a:r>
            <a:r>
              <a:rPr lang="en-US" sz="2800" b="1" i="1" dirty="0" smtClean="0">
                <a:solidFill>
                  <a:schemeClr val="accent1"/>
                </a:solidFill>
              </a:rPr>
              <a:t>  </a:t>
            </a:r>
            <a:r>
              <a:rPr lang="uz-Latn-UZ" sz="2800" b="1" i="1" dirty="0" smtClean="0">
                <a:solidFill>
                  <a:schemeClr val="accent1"/>
                </a:solidFill>
              </a:rPr>
              <a:t>XOSSALARI</a:t>
            </a:r>
            <a:endParaRPr lang="uz-Latn-UZ" sz="2800" b="1" i="1" dirty="0">
              <a:solidFill>
                <a:schemeClr val="accent1"/>
              </a:solidFill>
            </a:endParaRPr>
          </a:p>
          <a:p>
            <a:pPr marL="285750" indent="-285750">
              <a:buFont typeface="Wingdings" pitchFamily="2" charset="2"/>
              <a:buChar char="Ø"/>
            </a:pPr>
            <a:r>
              <a:rPr lang="uz-Latn-UZ" sz="2800" b="1" i="1" dirty="0">
                <a:solidFill>
                  <a:schemeClr val="accent1"/>
                </a:solidFill>
              </a:rPr>
              <a:t> IKKINCHI  TARTIBLI  CHIZIQNING  FOKUSLARI  VA  DIREKTRISALARI.</a:t>
            </a:r>
          </a:p>
          <a:p>
            <a:pPr marL="285750" indent="-285750">
              <a:buFont typeface="Wingdings" pitchFamily="2" charset="2"/>
              <a:buChar char="Ø"/>
            </a:pPr>
            <a:r>
              <a:rPr lang="uz-Latn-UZ" sz="2800" b="1" i="1" dirty="0">
                <a:solidFill>
                  <a:schemeClr val="accent1"/>
                </a:solidFill>
              </a:rPr>
              <a:t> IKKINCHI  TARTIBLI  CHIZIQNING  QUTB  KOORDINATALARIDAGI   </a:t>
            </a:r>
            <a:r>
              <a:rPr lang="uz-Latn-UZ" sz="2800" b="1" i="1" dirty="0" smtClean="0">
                <a:solidFill>
                  <a:schemeClr val="accent1"/>
                </a:solidFill>
              </a:rPr>
              <a:t>TENGLAMASI</a:t>
            </a:r>
            <a:endParaRPr lang="en-US" sz="2800" b="1" i="1" dirty="0" smtClean="0">
              <a:solidFill>
                <a:schemeClr val="accent1"/>
              </a:solidFill>
            </a:endParaRPr>
          </a:p>
          <a:p>
            <a:pPr marL="285750" indent="-285750">
              <a:buFont typeface="Wingdings" pitchFamily="2" charset="2"/>
              <a:buChar char="Ø"/>
            </a:pPr>
            <a:r>
              <a:rPr lang="en-US" sz="2800" b="1" i="1" dirty="0" smtClean="0">
                <a:solidFill>
                  <a:schemeClr val="accent1"/>
                </a:solidFill>
              </a:rPr>
              <a:t>FOYDALANILGAN  ADABIYOTLAR</a:t>
            </a:r>
            <a:r>
              <a:rPr lang="uz-Latn-UZ" sz="2800" b="1" i="1" dirty="0" smtClean="0">
                <a:solidFill>
                  <a:schemeClr val="accent1"/>
                </a:solidFill>
              </a:rPr>
              <a:t> </a:t>
            </a:r>
            <a:endParaRPr lang="ru-RU" sz="2800" dirty="0">
              <a:solidFill>
                <a:schemeClr val="accent1"/>
              </a:solidFill>
            </a:endParaRPr>
          </a:p>
        </p:txBody>
      </p:sp>
    </p:spTree>
    <p:extLst>
      <p:ext uri="{BB962C8B-B14F-4D97-AF65-F5344CB8AC3E}">
        <p14:creationId xmlns:p14="http://schemas.microsoft.com/office/powerpoint/2010/main" xmlns="" val="312777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mph" presetSubtype="0" fill="hold" nodeType="clickEffect">
                                  <p:stCondLst>
                                    <p:cond delay="0"/>
                                  </p:stCondLst>
                                  <p:iterate type="lt">
                                    <p:tmPct val="4000"/>
                                  </p:iterate>
                                  <p:childTnLst>
                                    <p:set>
                                      <p:cBhvr override="childStyle">
                                        <p:cTn id="11" dur="500" fill="hold"/>
                                        <p:tgtEl>
                                          <p:spTgt spid="3">
                                            <p:txEl>
                                              <p:pRg st="0" end="0"/>
                                            </p:txEl>
                                          </p:spTgt>
                                        </p:tgtEl>
                                        <p:attrNameLst>
                                          <p:attrName>style.textDecorationUnderline</p:attrName>
                                        </p:attrNameLst>
                                      </p:cBhvr>
                                      <p:to>
                                        <p:strVal val="true"/>
                                      </p:to>
                                    </p:set>
                                  </p:childTnLst>
                                </p:cTn>
                              </p:par>
                              <p:par>
                                <p:cTn id="12" presetID="18" presetClass="emph" presetSubtype="0" fill="hold" nodeType="withEffect">
                                  <p:stCondLst>
                                    <p:cond delay="0"/>
                                  </p:stCondLst>
                                  <p:iterate type="lt">
                                    <p:tmPct val="4000"/>
                                  </p:iterate>
                                  <p:childTnLst>
                                    <p:set>
                                      <p:cBhvr override="childStyle">
                                        <p:cTn id="13" dur="500" fill="hold"/>
                                        <p:tgtEl>
                                          <p:spTgt spid="3">
                                            <p:txEl>
                                              <p:pRg st="1" end="1"/>
                                            </p:txEl>
                                          </p:spTgt>
                                        </p:tgtEl>
                                        <p:attrNameLst>
                                          <p:attrName>style.textDecorationUnderline</p:attrName>
                                        </p:attrNameLst>
                                      </p:cBhvr>
                                      <p:to>
                                        <p:strVal val="true"/>
                                      </p:to>
                                    </p:set>
                                  </p:childTnLst>
                                </p:cTn>
                              </p:par>
                              <p:par>
                                <p:cTn id="14" presetID="18" presetClass="emph" presetSubtype="0" fill="hold" nodeType="withEffect">
                                  <p:stCondLst>
                                    <p:cond delay="0"/>
                                  </p:stCondLst>
                                  <p:iterate type="lt">
                                    <p:tmPct val="4000"/>
                                  </p:iterate>
                                  <p:childTnLst>
                                    <p:set>
                                      <p:cBhvr override="childStyle">
                                        <p:cTn id="15" dur="500" fill="hold"/>
                                        <p:tgtEl>
                                          <p:spTgt spid="3">
                                            <p:txEl>
                                              <p:pRg st="2" end="2"/>
                                            </p:txEl>
                                          </p:spTgt>
                                        </p:tgtEl>
                                        <p:attrNameLst>
                                          <p:attrName>style.textDecorationUnderline</p:attrName>
                                        </p:attrNameLst>
                                      </p:cBhvr>
                                      <p:to>
                                        <p:strVal val="true"/>
                                      </p:to>
                                    </p:set>
                                  </p:childTnLst>
                                </p:cTn>
                              </p:par>
                              <p:par>
                                <p:cTn id="16" presetID="18" presetClass="emph" presetSubtype="0" fill="hold" nodeType="withEffect">
                                  <p:stCondLst>
                                    <p:cond delay="0"/>
                                  </p:stCondLst>
                                  <p:iterate type="lt">
                                    <p:tmPct val="4000"/>
                                  </p:iterate>
                                  <p:childTnLst>
                                    <p:set>
                                      <p:cBhvr override="childStyle">
                                        <p:cTn id="17" dur="500" fill="hold"/>
                                        <p:tgtEl>
                                          <p:spTgt spid="3">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Заголовок 1"/>
              <p:cNvSpPr>
                <a:spLocks noGrp="1"/>
              </p:cNvSpPr>
              <p:nvPr>
                <p:ph type="title"/>
              </p:nvPr>
            </p:nvSpPr>
            <p:spPr>
              <a:xfrm>
                <a:off x="1043490" y="1027664"/>
                <a:ext cx="7024744" cy="5281656"/>
              </a:xfrm>
            </p:spPr>
            <p:txBody>
              <a:bodyPr>
                <a:normAutofit fontScale="90000"/>
              </a:bodyPr>
              <a:lstStyle/>
              <a:p>
                <a:r>
                  <a:rPr lang="en-US" sz="2000" dirty="0" smtClean="0">
                    <a:solidFill>
                      <a:schemeClr val="accent1">
                        <a:lumMod val="50000"/>
                      </a:schemeClr>
                    </a:solidFill>
                  </a:rPr>
                  <a:t>Bu </a:t>
                </a:r>
                <a:r>
                  <a:rPr lang="en-US" sz="2000" dirty="0" err="1">
                    <a:solidFill>
                      <a:schemeClr val="accent1">
                        <a:lumMod val="50000"/>
                      </a:schemeClr>
                    </a:solidFill>
                  </a:rPr>
                  <a:t>tenglama</a:t>
                </a:r>
                <a:r>
                  <a:rPr lang="en-US" sz="2000" dirty="0">
                    <a:solidFill>
                      <a:schemeClr val="accent1">
                        <a:lumMod val="50000"/>
                      </a:schemeClr>
                    </a:solidFill>
                  </a:rPr>
                  <a:t> </a:t>
                </a:r>
                <a:r>
                  <a:rPr lang="en-US" sz="2000" dirty="0" err="1">
                    <a:solidFill>
                      <a:schemeClr val="accent1">
                        <a:lumMod val="50000"/>
                      </a:schemeClr>
                    </a:solidFill>
                  </a:rPr>
                  <a:t>simmetriya</a:t>
                </a:r>
                <a:r>
                  <a:rPr lang="en-US" sz="2000" dirty="0">
                    <a:solidFill>
                      <a:schemeClr val="accent1">
                        <a:lumMod val="50000"/>
                      </a:schemeClr>
                    </a:solidFill>
                  </a:rPr>
                  <a:t> </a:t>
                </a:r>
                <a:r>
                  <a:rPr lang="en-US" sz="2000" dirty="0" err="1">
                    <a:solidFill>
                      <a:schemeClr val="accent1">
                        <a:lumMod val="50000"/>
                      </a:schemeClr>
                    </a:solidFill>
                  </a:rPr>
                  <a:t>o`qi</a:t>
                </a:r>
                <a:r>
                  <a:rPr lang="en-US" sz="2000" dirty="0">
                    <a:solidFill>
                      <a:schemeClr val="accent1">
                        <a:lumMod val="50000"/>
                      </a:schemeClr>
                    </a:solidFill>
                  </a:rPr>
                  <a:t> </a:t>
                </a:r>
                <a:r>
                  <a:rPr lang="en-US" sz="2000" i="1" dirty="0">
                    <a:solidFill>
                      <a:schemeClr val="accent1">
                        <a:lumMod val="50000"/>
                      </a:schemeClr>
                    </a:solidFill>
                  </a:rPr>
                  <a:t>O’Y’</a:t>
                </a:r>
                <a:r>
                  <a:rPr lang="en-US" sz="2000" dirty="0">
                    <a:solidFill>
                      <a:schemeClr val="accent1">
                        <a:lumMod val="50000"/>
                      </a:schemeClr>
                    </a:solidFill>
                  </a:rPr>
                  <a:t> </a:t>
                </a:r>
                <a:r>
                  <a:rPr lang="en-US" sz="2000" dirty="0" err="1">
                    <a:solidFill>
                      <a:schemeClr val="accent1">
                        <a:lumMod val="50000"/>
                      </a:schemeClr>
                    </a:solidFill>
                  </a:rPr>
                  <a:t>va</a:t>
                </a:r>
                <a:r>
                  <a:rPr lang="en-US" sz="2000" dirty="0">
                    <a:solidFill>
                      <a:schemeClr val="accent1">
                        <a:lumMod val="50000"/>
                      </a:schemeClr>
                    </a:solidFill>
                  </a:rPr>
                  <a:t> </a:t>
                </a:r>
                <a:r>
                  <a:rPr lang="en-US" sz="2000" dirty="0" err="1">
                    <a:solidFill>
                      <a:schemeClr val="accent1">
                        <a:lumMod val="50000"/>
                      </a:schemeClr>
                    </a:solidFill>
                  </a:rPr>
                  <a:t>uchi</a:t>
                </a:r>
                <a:r>
                  <a:rPr lang="en-US" sz="2000" dirty="0">
                    <a:solidFill>
                      <a:schemeClr val="accent1">
                        <a:lumMod val="50000"/>
                      </a:schemeClr>
                    </a:solidFill>
                  </a:rPr>
                  <a:t> </a:t>
                </a:r>
                <a:r>
                  <a:rPr lang="en-US" sz="2000" i="1" dirty="0">
                    <a:solidFill>
                      <a:schemeClr val="accent1">
                        <a:lumMod val="50000"/>
                      </a:schemeClr>
                    </a:solidFill>
                  </a:rPr>
                  <a:t>O’(-</a:t>
                </a:r>
                <a14:m>
                  <m:oMath xmlns:m="http://schemas.openxmlformats.org/officeDocument/2006/math">
                    <m:f>
                      <m:fPr>
                        <m:ctrlPr>
                          <a:rPr lang="en-US" sz="2000" i="1">
                            <a:solidFill>
                              <a:schemeClr val="accent1">
                                <a:lumMod val="50000"/>
                              </a:schemeClr>
                            </a:solidFill>
                            <a:latin typeface="Cambria Math"/>
                          </a:rPr>
                        </m:ctrlPr>
                      </m:fPr>
                      <m:num>
                        <m:r>
                          <a:rPr lang="en-US" sz="2000" i="1">
                            <a:solidFill>
                              <a:schemeClr val="accent1">
                                <a:lumMod val="50000"/>
                              </a:schemeClr>
                            </a:solidFill>
                            <a:latin typeface="Cambria Math"/>
                          </a:rPr>
                          <m:t>𝑏</m:t>
                        </m:r>
                      </m:num>
                      <m:den>
                        <m:r>
                          <a:rPr lang="en-US" sz="2000" i="1">
                            <a:solidFill>
                              <a:schemeClr val="accent1">
                                <a:lumMod val="50000"/>
                              </a:schemeClr>
                            </a:solidFill>
                            <a:latin typeface="Cambria Math"/>
                          </a:rPr>
                          <m:t>2</m:t>
                        </m:r>
                        <m:r>
                          <a:rPr lang="en-US" sz="2000" i="1">
                            <a:solidFill>
                              <a:schemeClr val="accent1">
                                <a:lumMod val="50000"/>
                              </a:schemeClr>
                            </a:solidFill>
                            <a:latin typeface="Cambria Math"/>
                          </a:rPr>
                          <m:t>𝑎</m:t>
                        </m:r>
                      </m:den>
                    </m:f>
                    <m:r>
                      <a:rPr lang="en-US" sz="2000" i="1">
                        <a:solidFill>
                          <a:schemeClr val="accent1">
                            <a:lumMod val="50000"/>
                          </a:schemeClr>
                        </a:solidFill>
                        <a:latin typeface="Cambria Math"/>
                      </a:rPr>
                      <m:t>, </m:t>
                    </m:r>
                    <m:f>
                      <m:fPr>
                        <m:ctrlPr>
                          <a:rPr lang="en-US" sz="2000" i="1">
                            <a:solidFill>
                              <a:schemeClr val="accent1">
                                <a:lumMod val="50000"/>
                              </a:schemeClr>
                            </a:solidFill>
                            <a:latin typeface="Cambria Math"/>
                          </a:rPr>
                        </m:ctrlPr>
                      </m:fPr>
                      <m:num>
                        <m:r>
                          <a:rPr lang="en-US" sz="2000" i="1">
                            <a:solidFill>
                              <a:schemeClr val="accent1">
                                <a:lumMod val="50000"/>
                              </a:schemeClr>
                            </a:solidFill>
                            <a:latin typeface="Cambria Math"/>
                          </a:rPr>
                          <m:t>4</m:t>
                        </m:r>
                        <m:r>
                          <a:rPr lang="en-US" sz="2000" i="1">
                            <a:solidFill>
                              <a:schemeClr val="accent1">
                                <a:lumMod val="50000"/>
                              </a:schemeClr>
                            </a:solidFill>
                            <a:latin typeface="Cambria Math"/>
                          </a:rPr>
                          <m:t>𝑎𝑐</m:t>
                        </m:r>
                        <m:r>
                          <a:rPr lang="en-US" sz="2000" i="1">
                            <a:solidFill>
                              <a:schemeClr val="accent1">
                                <a:lumMod val="50000"/>
                              </a:schemeClr>
                            </a:solidFill>
                            <a:latin typeface="Cambria Math"/>
                          </a:rPr>
                          <m:t>−</m:t>
                        </m:r>
                        <m:sSup>
                          <m:sSupPr>
                            <m:ctrlPr>
                              <a:rPr lang="en-US" sz="2000" i="1">
                                <a:solidFill>
                                  <a:schemeClr val="accent1">
                                    <a:lumMod val="50000"/>
                                  </a:schemeClr>
                                </a:solidFill>
                                <a:latin typeface="Cambria Math"/>
                              </a:rPr>
                            </m:ctrlPr>
                          </m:sSupPr>
                          <m:e>
                            <m:r>
                              <a:rPr lang="en-US" sz="2000" i="1">
                                <a:solidFill>
                                  <a:schemeClr val="accent1">
                                    <a:lumMod val="50000"/>
                                  </a:schemeClr>
                                </a:solidFill>
                                <a:latin typeface="Cambria Math"/>
                              </a:rPr>
                              <m:t>𝑏</m:t>
                            </m:r>
                          </m:e>
                          <m:sup>
                            <m:r>
                              <a:rPr lang="en-US" sz="2000" i="1">
                                <a:solidFill>
                                  <a:schemeClr val="accent1">
                                    <a:lumMod val="50000"/>
                                  </a:schemeClr>
                                </a:solidFill>
                                <a:latin typeface="Cambria Math"/>
                              </a:rPr>
                              <m:t>2</m:t>
                            </m:r>
                          </m:sup>
                        </m:sSup>
                      </m:num>
                      <m:den>
                        <m:r>
                          <a:rPr lang="en-US" sz="2000" i="1">
                            <a:solidFill>
                              <a:schemeClr val="accent1">
                                <a:lumMod val="50000"/>
                              </a:schemeClr>
                            </a:solidFill>
                            <a:latin typeface="Cambria Math"/>
                          </a:rPr>
                          <m:t>4</m:t>
                        </m:r>
                        <m:r>
                          <a:rPr lang="en-US" sz="2000" i="1">
                            <a:solidFill>
                              <a:schemeClr val="accent1">
                                <a:lumMod val="50000"/>
                              </a:schemeClr>
                            </a:solidFill>
                            <a:latin typeface="Cambria Math"/>
                          </a:rPr>
                          <m:t>𝑎</m:t>
                        </m:r>
                      </m:den>
                    </m:f>
                  </m:oMath>
                </a14:m>
                <a:r>
                  <a:rPr lang="en-US" sz="2000" i="1" dirty="0">
                    <a:solidFill>
                      <a:schemeClr val="accent1">
                        <a:lumMod val="50000"/>
                      </a:schemeClr>
                    </a:solidFill>
                  </a:rPr>
                  <a:t> )</a:t>
                </a:r>
                <a:r>
                  <a:rPr lang="en-US" sz="2000" dirty="0">
                    <a:solidFill>
                      <a:schemeClr val="accent1">
                        <a:lumMod val="50000"/>
                      </a:schemeClr>
                    </a:solidFill>
                  </a:rPr>
                  <a:t> </a:t>
                </a:r>
                <a:r>
                  <a:rPr lang="en-US" sz="2000" dirty="0" err="1">
                    <a:solidFill>
                      <a:schemeClr val="accent1">
                        <a:lumMod val="50000"/>
                      </a:schemeClr>
                    </a:solidFill>
                  </a:rPr>
                  <a:t>nuqtadan</a:t>
                </a:r>
                <a:r>
                  <a:rPr lang="en-US" sz="2000" dirty="0">
                    <a:solidFill>
                      <a:schemeClr val="accent1">
                        <a:lumMod val="50000"/>
                      </a:schemeClr>
                    </a:solidFill>
                  </a:rPr>
                  <a:t> </a:t>
                </a:r>
                <a:r>
                  <a:rPr lang="en-US" sz="2000" dirty="0" err="1">
                    <a:solidFill>
                      <a:schemeClr val="accent1">
                        <a:lumMod val="50000"/>
                      </a:schemeClr>
                    </a:solidFill>
                  </a:rPr>
                  <a:t>iborat</a:t>
                </a:r>
                <a:r>
                  <a:rPr lang="en-US" sz="2000" dirty="0">
                    <a:solidFill>
                      <a:schemeClr val="accent1">
                        <a:lumMod val="50000"/>
                      </a:schemeClr>
                    </a:solidFill>
                  </a:rPr>
                  <a:t> </a:t>
                </a:r>
                <a:r>
                  <a:rPr lang="en-US" sz="2000" dirty="0" err="1">
                    <a:solidFill>
                      <a:schemeClr val="accent1">
                        <a:lumMod val="50000"/>
                      </a:schemeClr>
                    </a:solidFill>
                  </a:rPr>
                  <a:t>bo`lgan</a:t>
                </a:r>
                <a:r>
                  <a:rPr lang="en-US" sz="2000" dirty="0">
                    <a:solidFill>
                      <a:schemeClr val="accent1">
                        <a:lumMod val="50000"/>
                      </a:schemeClr>
                    </a:solidFill>
                  </a:rPr>
                  <a:t> </a:t>
                </a:r>
                <a:r>
                  <a:rPr lang="en-US" sz="2000" dirty="0" err="1">
                    <a:solidFill>
                      <a:schemeClr val="accent1">
                        <a:lumMod val="50000"/>
                      </a:schemeClr>
                    </a:solidFill>
                  </a:rPr>
                  <a:t>parabolani</a:t>
                </a:r>
                <a:r>
                  <a:rPr lang="en-US" sz="2000" dirty="0">
                    <a:solidFill>
                      <a:schemeClr val="accent1">
                        <a:lumMod val="50000"/>
                      </a:schemeClr>
                    </a:solidFill>
                  </a:rPr>
                  <a:t> </a:t>
                </a:r>
                <a:r>
                  <a:rPr lang="en-US" sz="2000" dirty="0" err="1">
                    <a:solidFill>
                      <a:schemeClr val="accent1">
                        <a:lumMod val="50000"/>
                      </a:schemeClr>
                    </a:solidFill>
                  </a:rPr>
                  <a:t>ifodalaydi</a:t>
                </a:r>
                <a:r>
                  <a:rPr lang="en-US" sz="2000" dirty="0">
                    <a:solidFill>
                      <a:schemeClr val="accent1">
                        <a:lumMod val="50000"/>
                      </a:schemeClr>
                    </a:solidFill>
                  </a:rPr>
                  <a:t>. 1-chizmada (5.1) </a:t>
                </a:r>
                <a:r>
                  <a:rPr lang="en-US" sz="2000" dirty="0" err="1">
                    <a:solidFill>
                      <a:schemeClr val="accent1">
                        <a:lumMod val="50000"/>
                      </a:schemeClr>
                    </a:solidFill>
                  </a:rPr>
                  <a:t>parabolaning</a:t>
                </a:r>
                <a:r>
                  <a:rPr lang="en-US" sz="2000" dirty="0">
                    <a:solidFill>
                      <a:schemeClr val="accent1">
                        <a:lumMod val="50000"/>
                      </a:schemeClr>
                    </a:solidFill>
                  </a:rPr>
                  <a:t> </a:t>
                </a:r>
                <a:r>
                  <a:rPr lang="en-US" sz="2000" i="1" dirty="0">
                    <a:solidFill>
                      <a:schemeClr val="accent1">
                        <a:lumMod val="50000"/>
                      </a:schemeClr>
                    </a:solidFill>
                  </a:rPr>
                  <a:t>a</a:t>
                </a:r>
                <a:r>
                  <a:rPr lang="en-US" sz="2000" dirty="0">
                    <a:solidFill>
                      <a:schemeClr val="accent1">
                        <a:lumMod val="50000"/>
                      </a:schemeClr>
                    </a:solidFill>
                  </a:rPr>
                  <a:t> </a:t>
                </a:r>
                <a:r>
                  <a:rPr lang="en-US" sz="2000" dirty="0" err="1">
                    <a:solidFill>
                      <a:schemeClr val="accent1">
                        <a:lumMod val="50000"/>
                      </a:schemeClr>
                    </a:solidFill>
                  </a:rPr>
                  <a:t>parametri</a:t>
                </a:r>
                <a:r>
                  <a:rPr lang="en-US" sz="2000" dirty="0">
                    <a:solidFill>
                      <a:schemeClr val="accent1">
                        <a:lumMod val="50000"/>
                      </a:schemeClr>
                    </a:solidFill>
                  </a:rPr>
                  <a:t> </a:t>
                </a:r>
                <a:r>
                  <a:rPr lang="en-US" sz="2000" dirty="0" err="1">
                    <a:solidFill>
                      <a:schemeClr val="accent1">
                        <a:lumMod val="50000"/>
                      </a:schemeClr>
                    </a:solidFill>
                  </a:rPr>
                  <a:t>musbat</a:t>
                </a:r>
                <a:r>
                  <a:rPr lang="en-US" sz="2000" dirty="0">
                    <a:solidFill>
                      <a:schemeClr val="accent1">
                        <a:lumMod val="50000"/>
                      </a:schemeClr>
                    </a:solidFill>
                  </a:rPr>
                  <a:t> </a:t>
                </a:r>
                <a:r>
                  <a:rPr lang="en-US" sz="2000" dirty="0" err="1">
                    <a:solidFill>
                      <a:schemeClr val="accent1">
                        <a:lumMod val="50000"/>
                      </a:schemeClr>
                    </a:solidFill>
                  </a:rPr>
                  <a:t>bo`lgan</a:t>
                </a:r>
                <a:r>
                  <a:rPr lang="en-US" sz="2000" dirty="0">
                    <a:solidFill>
                      <a:schemeClr val="accent1">
                        <a:lumMod val="50000"/>
                      </a:schemeClr>
                    </a:solidFill>
                  </a:rPr>
                  <a:t> </a:t>
                </a:r>
                <a:r>
                  <a:rPr lang="en-US" sz="2000" dirty="0" err="1">
                    <a:solidFill>
                      <a:schemeClr val="accent1">
                        <a:lumMod val="50000"/>
                      </a:schemeClr>
                    </a:solidFill>
                  </a:rPr>
                  <a:t>holida</a:t>
                </a:r>
                <a:r>
                  <a:rPr lang="en-US" sz="2000" dirty="0">
                    <a:solidFill>
                      <a:schemeClr val="accent1">
                        <a:lumMod val="50000"/>
                      </a:schemeClr>
                    </a:solidFill>
                  </a:rPr>
                  <a:t>, 2-chizma (5.1) </a:t>
                </a:r>
                <a:r>
                  <a:rPr lang="en-US" sz="2000" dirty="0" err="1">
                    <a:solidFill>
                      <a:schemeClr val="accent1">
                        <a:lumMod val="50000"/>
                      </a:schemeClr>
                    </a:solidFill>
                  </a:rPr>
                  <a:t>paraboalning</a:t>
                </a:r>
                <a:r>
                  <a:rPr lang="en-US" sz="2000" dirty="0">
                    <a:solidFill>
                      <a:schemeClr val="accent1">
                        <a:lumMod val="50000"/>
                      </a:schemeClr>
                    </a:solidFill>
                  </a:rPr>
                  <a:t>  </a:t>
                </a:r>
                <a:r>
                  <a:rPr lang="en-US" sz="2000" i="1" dirty="0">
                    <a:solidFill>
                      <a:schemeClr val="accent1">
                        <a:lumMod val="50000"/>
                      </a:schemeClr>
                    </a:solidFill>
                  </a:rPr>
                  <a:t>a</a:t>
                </a:r>
                <a:r>
                  <a:rPr lang="en-US" sz="2000" dirty="0">
                    <a:solidFill>
                      <a:schemeClr val="accent1">
                        <a:lumMod val="50000"/>
                      </a:schemeClr>
                    </a:solidFill>
                  </a:rPr>
                  <a:t>  </a:t>
                </a:r>
                <a:r>
                  <a:rPr lang="en-US" sz="2000" dirty="0" err="1">
                    <a:solidFill>
                      <a:schemeClr val="accent1">
                        <a:lumMod val="50000"/>
                      </a:schemeClr>
                    </a:solidFill>
                  </a:rPr>
                  <a:t>parametri</a:t>
                </a:r>
                <a:r>
                  <a:rPr lang="en-US" sz="2000" dirty="0">
                    <a:solidFill>
                      <a:schemeClr val="accent1">
                        <a:lumMod val="50000"/>
                      </a:schemeClr>
                    </a:solidFill>
                  </a:rPr>
                  <a:t> </a:t>
                </a:r>
                <a:r>
                  <a:rPr lang="en-US" sz="2000" dirty="0" err="1">
                    <a:solidFill>
                      <a:schemeClr val="accent1">
                        <a:lumMod val="50000"/>
                      </a:schemeClr>
                    </a:solidFill>
                  </a:rPr>
                  <a:t>manfiy</a:t>
                </a:r>
                <a:r>
                  <a:rPr lang="en-US" sz="2000" dirty="0">
                    <a:solidFill>
                      <a:schemeClr val="accent1">
                        <a:lumMod val="50000"/>
                      </a:schemeClr>
                    </a:solidFill>
                  </a:rPr>
                  <a:t> </a:t>
                </a:r>
                <a:r>
                  <a:rPr lang="en-US" sz="2000" dirty="0" err="1">
                    <a:solidFill>
                      <a:schemeClr val="accent1">
                        <a:lumMod val="50000"/>
                      </a:schemeClr>
                    </a:solidFill>
                  </a:rPr>
                  <a:t>bo`lgan</a:t>
                </a:r>
                <a:r>
                  <a:rPr lang="en-US" sz="2000" dirty="0">
                    <a:solidFill>
                      <a:schemeClr val="accent1">
                        <a:lumMod val="50000"/>
                      </a:schemeClr>
                    </a:solidFill>
                  </a:rPr>
                  <a:t> </a:t>
                </a:r>
                <a:r>
                  <a:rPr lang="en-US" sz="2000" dirty="0" err="1">
                    <a:solidFill>
                      <a:schemeClr val="accent1">
                        <a:lumMod val="50000"/>
                      </a:schemeClr>
                    </a:solidFill>
                  </a:rPr>
                  <a:t>hollari</a:t>
                </a:r>
                <a:r>
                  <a:rPr lang="en-US" sz="2000" dirty="0">
                    <a:solidFill>
                      <a:schemeClr val="accent1">
                        <a:lumMod val="50000"/>
                      </a:schemeClr>
                    </a:solidFill>
                  </a:rPr>
                  <a:t> </a:t>
                </a:r>
                <a:r>
                  <a:rPr lang="en-US" sz="2000" dirty="0" err="1">
                    <a:solidFill>
                      <a:schemeClr val="accent1">
                        <a:lumMod val="50000"/>
                      </a:schemeClr>
                    </a:solidFill>
                  </a:rPr>
                  <a:t>tasvirlangan</a:t>
                </a:r>
                <a:r>
                  <a:rPr lang="en-US" sz="2000" dirty="0">
                    <a:solidFill>
                      <a:schemeClr val="accent1">
                        <a:lumMod val="50000"/>
                      </a:schemeClr>
                    </a:solidFill>
                  </a:rPr>
                  <a:t>.</a:t>
                </a:r>
                <a:r>
                  <a:rPr lang="ru-RU" sz="2000" b="1" dirty="0">
                    <a:solidFill>
                      <a:schemeClr val="accent1">
                        <a:lumMod val="50000"/>
                      </a:schemeClr>
                    </a:solidFill>
                  </a:rPr>
                  <a:t/>
                </a:r>
                <a:br>
                  <a:rPr lang="ru-RU" sz="2000" b="1" dirty="0">
                    <a:solidFill>
                      <a:schemeClr val="accent1">
                        <a:lumMod val="50000"/>
                      </a:schemeClr>
                    </a:solidFill>
                  </a:rPr>
                </a:br>
                <a:r>
                  <a:rPr lang="en-US" sz="2000" b="1" dirty="0" err="1" smtClean="0">
                    <a:solidFill>
                      <a:schemeClr val="accent1">
                        <a:lumMod val="50000"/>
                      </a:schemeClr>
                    </a:solidFill>
                  </a:rPr>
                  <a:t>Misol</a:t>
                </a:r>
                <a:r>
                  <a:rPr lang="en-US" sz="2000" b="1" dirty="0">
                    <a:solidFill>
                      <a:schemeClr val="accent1">
                        <a:lumMod val="50000"/>
                      </a:schemeClr>
                    </a:solidFill>
                  </a:rPr>
                  <a:t>.</a:t>
                </a:r>
                <a:r>
                  <a:rPr lang="en-US" sz="2000" dirty="0">
                    <a:solidFill>
                      <a:schemeClr val="accent1">
                        <a:lumMod val="50000"/>
                      </a:schemeClr>
                    </a:solidFill>
                  </a:rPr>
                  <a:t> </a:t>
                </a:r>
                <a:r>
                  <a:rPr lang="en-US" sz="2000" i="1" dirty="0">
                    <a:solidFill>
                      <a:schemeClr val="accent1">
                        <a:lumMod val="50000"/>
                      </a:schemeClr>
                    </a:solidFill>
                  </a:rPr>
                  <a:t>y= </a:t>
                </a:r>
                <a14:m>
                  <m:oMath xmlns:m="http://schemas.openxmlformats.org/officeDocument/2006/math">
                    <m:f>
                      <m:fPr>
                        <m:ctrlPr>
                          <a:rPr lang="en-US" sz="2000" i="1">
                            <a:solidFill>
                              <a:schemeClr val="accent1">
                                <a:lumMod val="50000"/>
                              </a:schemeClr>
                            </a:solidFill>
                            <a:latin typeface="Cambria Math"/>
                          </a:rPr>
                        </m:ctrlPr>
                      </m:fPr>
                      <m:num>
                        <m:r>
                          <a:rPr lang="en-US" sz="2000" i="1">
                            <a:solidFill>
                              <a:schemeClr val="accent1">
                                <a:lumMod val="50000"/>
                              </a:schemeClr>
                            </a:solidFill>
                            <a:latin typeface="Cambria Math"/>
                          </a:rPr>
                          <m:t>1</m:t>
                        </m:r>
                      </m:num>
                      <m:den>
                        <m:r>
                          <a:rPr lang="en-US" sz="2000" i="1">
                            <a:solidFill>
                              <a:schemeClr val="accent1">
                                <a:lumMod val="50000"/>
                              </a:schemeClr>
                            </a:solidFill>
                            <a:latin typeface="Cambria Math"/>
                          </a:rPr>
                          <m:t>2</m:t>
                        </m:r>
                      </m:den>
                    </m:f>
                  </m:oMath>
                </a14:m>
                <a:r>
                  <a:rPr lang="en-US" sz="2000" i="1" dirty="0">
                    <a:solidFill>
                      <a:schemeClr val="accent1">
                        <a:lumMod val="50000"/>
                      </a:schemeClr>
                    </a:solidFill>
                  </a:rPr>
                  <a:t>x</a:t>
                </a:r>
                <a:r>
                  <a:rPr lang="en-US" sz="2000" i="1" baseline="30000" dirty="0">
                    <a:solidFill>
                      <a:schemeClr val="accent1">
                        <a:lumMod val="50000"/>
                      </a:schemeClr>
                    </a:solidFill>
                  </a:rPr>
                  <a:t>2</a:t>
                </a:r>
                <a:r>
                  <a:rPr lang="en-US" sz="2000" i="1" dirty="0">
                    <a:solidFill>
                      <a:schemeClr val="accent1">
                        <a:lumMod val="50000"/>
                      </a:schemeClr>
                    </a:solidFill>
                  </a:rPr>
                  <a:t>+2x+3</a:t>
                </a:r>
                <a:r>
                  <a:rPr lang="en-US" sz="2000" dirty="0">
                    <a:solidFill>
                      <a:schemeClr val="accent1">
                        <a:lumMod val="50000"/>
                      </a:schemeClr>
                    </a:solidFill>
                  </a:rPr>
                  <a:t> parabola </a:t>
                </a:r>
                <a:r>
                  <a:rPr lang="en-US" sz="2000" dirty="0" err="1">
                    <a:solidFill>
                      <a:schemeClr val="accent1">
                        <a:lumMod val="50000"/>
                      </a:schemeClr>
                    </a:solidFill>
                  </a:rPr>
                  <a:t>tenglamasini</a:t>
                </a:r>
                <a:r>
                  <a:rPr lang="en-US" sz="2000" dirty="0">
                    <a:solidFill>
                      <a:schemeClr val="accent1">
                        <a:lumMod val="50000"/>
                      </a:schemeClr>
                    </a:solidFill>
                  </a:rPr>
                  <a:t> </a:t>
                </a:r>
                <a:r>
                  <a:rPr lang="en-US" sz="2000" dirty="0" err="1">
                    <a:solidFill>
                      <a:schemeClr val="accent1">
                        <a:lumMod val="50000"/>
                      </a:schemeClr>
                    </a:solidFill>
                  </a:rPr>
                  <a:t>kanonik</a:t>
                </a:r>
                <a:r>
                  <a:rPr lang="en-US" sz="2000" dirty="0">
                    <a:solidFill>
                      <a:schemeClr val="accent1">
                        <a:lumMod val="50000"/>
                      </a:schemeClr>
                    </a:solidFill>
                  </a:rPr>
                  <a:t> </a:t>
                </a:r>
                <a:r>
                  <a:rPr lang="en-US" sz="2000" dirty="0" err="1">
                    <a:solidFill>
                      <a:schemeClr val="accent1">
                        <a:lumMod val="50000"/>
                      </a:schemeClr>
                    </a:solidFill>
                  </a:rPr>
                  <a:t>ko`rinishga</a:t>
                </a:r>
                <a:r>
                  <a:rPr lang="en-US" sz="2000" dirty="0">
                    <a:solidFill>
                      <a:schemeClr val="accent1">
                        <a:lumMod val="50000"/>
                      </a:schemeClr>
                    </a:solidFill>
                  </a:rPr>
                  <a:t> </a:t>
                </a:r>
                <a:r>
                  <a:rPr lang="en-US" sz="2000" dirty="0" err="1">
                    <a:solidFill>
                      <a:schemeClr val="accent1">
                        <a:lumMod val="50000"/>
                      </a:schemeClr>
                    </a:solidFill>
                  </a:rPr>
                  <a:t>keltiring</a:t>
                </a:r>
                <a:r>
                  <a:rPr lang="en-US" sz="2000" dirty="0">
                    <a:solidFill>
                      <a:schemeClr val="accent1">
                        <a:lumMod val="50000"/>
                      </a:schemeClr>
                    </a:solidFill>
                  </a:rPr>
                  <a:t> </a:t>
                </a:r>
                <a:r>
                  <a:rPr lang="en-US" sz="2000" dirty="0" err="1">
                    <a:solidFill>
                      <a:schemeClr val="accent1">
                        <a:lumMod val="50000"/>
                      </a:schemeClr>
                    </a:solidFill>
                  </a:rPr>
                  <a:t>va</a:t>
                </a:r>
                <a:r>
                  <a:rPr lang="en-US" sz="2000" dirty="0">
                    <a:solidFill>
                      <a:schemeClr val="accent1">
                        <a:lumMod val="50000"/>
                      </a:schemeClr>
                    </a:solidFill>
                  </a:rPr>
                  <a:t> </a:t>
                </a:r>
                <a:r>
                  <a:rPr lang="en-US" sz="2000" dirty="0" err="1">
                    <a:solidFill>
                      <a:schemeClr val="accent1">
                        <a:lumMod val="50000"/>
                      </a:schemeClr>
                    </a:solidFill>
                  </a:rPr>
                  <a:t>yangi</a:t>
                </a:r>
                <a:r>
                  <a:rPr lang="en-US" sz="2000" dirty="0">
                    <a:solidFill>
                      <a:schemeClr val="accent1">
                        <a:lumMod val="50000"/>
                      </a:schemeClr>
                    </a:solidFill>
                  </a:rPr>
                  <a:t> </a:t>
                </a:r>
                <a:r>
                  <a:rPr lang="en-US" sz="2000" dirty="0" err="1">
                    <a:solidFill>
                      <a:schemeClr val="accent1">
                        <a:lumMod val="50000"/>
                      </a:schemeClr>
                    </a:solidFill>
                  </a:rPr>
                  <a:t>koordinatalar</a:t>
                </a:r>
                <a:r>
                  <a:rPr lang="en-US" sz="2000" dirty="0">
                    <a:solidFill>
                      <a:schemeClr val="accent1">
                        <a:lumMod val="50000"/>
                      </a:schemeClr>
                    </a:solidFill>
                  </a:rPr>
                  <a:t> </a:t>
                </a:r>
                <a:r>
                  <a:rPr lang="en-US" sz="2000" dirty="0" err="1">
                    <a:solidFill>
                      <a:schemeClr val="accent1">
                        <a:lumMod val="50000"/>
                      </a:schemeClr>
                    </a:solidFill>
                  </a:rPr>
                  <a:t>boshining</a:t>
                </a:r>
                <a:r>
                  <a:rPr lang="en-US" sz="2000" dirty="0">
                    <a:solidFill>
                      <a:schemeClr val="accent1">
                        <a:lumMod val="50000"/>
                      </a:schemeClr>
                    </a:solidFill>
                  </a:rPr>
                  <a:t> </a:t>
                </a:r>
                <a:r>
                  <a:rPr lang="en-US" sz="2000" dirty="0" err="1">
                    <a:solidFill>
                      <a:schemeClr val="accent1">
                        <a:lumMod val="50000"/>
                      </a:schemeClr>
                    </a:solidFill>
                  </a:rPr>
                  <a:t>koordinatalarini</a:t>
                </a:r>
                <a:r>
                  <a:rPr lang="en-US" sz="2000" dirty="0">
                    <a:solidFill>
                      <a:schemeClr val="accent1">
                        <a:lumMod val="50000"/>
                      </a:schemeClr>
                    </a:solidFill>
                  </a:rPr>
                  <a:t> toping.</a:t>
                </a:r>
                <a:r>
                  <a:rPr lang="ru-RU" sz="2000" b="1" dirty="0">
                    <a:solidFill>
                      <a:schemeClr val="accent1">
                        <a:lumMod val="50000"/>
                      </a:schemeClr>
                    </a:solidFill>
                  </a:rPr>
                  <a:t/>
                </a:r>
                <a:br>
                  <a:rPr lang="ru-RU" sz="2000" b="1" dirty="0">
                    <a:solidFill>
                      <a:schemeClr val="accent1">
                        <a:lumMod val="50000"/>
                      </a:schemeClr>
                    </a:solidFill>
                  </a:rPr>
                </a:br>
                <a:r>
                  <a:rPr lang="en-US" sz="2000" b="1" dirty="0" err="1">
                    <a:solidFill>
                      <a:schemeClr val="accent1">
                        <a:lumMod val="50000"/>
                      </a:schemeClr>
                    </a:solidFill>
                  </a:rPr>
                  <a:t>Yechish</a:t>
                </a:r>
                <a:r>
                  <a:rPr lang="en-US" sz="2000" b="1" dirty="0">
                    <a:solidFill>
                      <a:schemeClr val="accent1">
                        <a:lumMod val="50000"/>
                      </a:schemeClr>
                    </a:solidFill>
                  </a:rPr>
                  <a:t>.</a:t>
                </a:r>
                <a:r>
                  <a:rPr lang="en-US" sz="2000" dirty="0">
                    <a:solidFill>
                      <a:schemeClr val="accent1">
                        <a:lumMod val="50000"/>
                      </a:schemeClr>
                    </a:solidFill>
                  </a:rPr>
                  <a:t> </a:t>
                </a:r>
                <a:r>
                  <a:rPr lang="en-US" sz="2000" dirty="0" err="1">
                    <a:solidFill>
                      <a:schemeClr val="accent1">
                        <a:lumMod val="50000"/>
                      </a:schemeClr>
                    </a:solidFill>
                  </a:rPr>
                  <a:t>Berilgan</a:t>
                </a:r>
                <a:r>
                  <a:rPr lang="en-US" sz="2000" dirty="0">
                    <a:solidFill>
                      <a:schemeClr val="accent1">
                        <a:lumMod val="50000"/>
                      </a:schemeClr>
                    </a:solidFill>
                  </a:rPr>
                  <a:t> </a:t>
                </a:r>
                <a:r>
                  <a:rPr lang="en-US" sz="2000" dirty="0" err="1">
                    <a:solidFill>
                      <a:schemeClr val="accent1">
                        <a:lumMod val="50000"/>
                      </a:schemeClr>
                    </a:solidFill>
                  </a:rPr>
                  <a:t>tenglamani</a:t>
                </a:r>
                <a:r>
                  <a:rPr lang="en-US" sz="2000" dirty="0">
                    <a:solidFill>
                      <a:schemeClr val="accent1">
                        <a:lumMod val="50000"/>
                      </a:schemeClr>
                    </a:solidFill>
                  </a:rPr>
                  <a:t> </a:t>
                </a:r>
                <a:r>
                  <a:rPr lang="en-US" sz="2000" dirty="0" err="1">
                    <a:solidFill>
                      <a:schemeClr val="accent1">
                        <a:lumMod val="50000"/>
                      </a:schemeClr>
                    </a:solidFill>
                  </a:rPr>
                  <a:t>ushbu</a:t>
                </a:r>
                <a:r>
                  <a:rPr lang="en-US" sz="2000" dirty="0">
                    <a:solidFill>
                      <a:schemeClr val="accent1">
                        <a:lumMod val="50000"/>
                      </a:schemeClr>
                    </a:solidFill>
                  </a:rPr>
                  <a:t> </a:t>
                </a:r>
                <a:r>
                  <a:rPr lang="en-US" sz="2000" dirty="0" err="1">
                    <a:solidFill>
                      <a:schemeClr val="accent1">
                        <a:lumMod val="50000"/>
                      </a:schemeClr>
                    </a:solidFill>
                  </a:rPr>
                  <a:t>ko`rinishda</a:t>
                </a:r>
                <a:r>
                  <a:rPr lang="en-US" sz="2000" dirty="0">
                    <a:solidFill>
                      <a:schemeClr val="accent1">
                        <a:lumMod val="50000"/>
                      </a:schemeClr>
                    </a:solidFill>
                  </a:rPr>
                  <a:t> </a:t>
                </a:r>
                <a:r>
                  <a:rPr lang="en-US" sz="2000" dirty="0" err="1">
                    <a:solidFill>
                      <a:schemeClr val="accent1">
                        <a:lumMod val="50000"/>
                      </a:schemeClr>
                    </a:solidFill>
                  </a:rPr>
                  <a:t>yozamiz</a:t>
                </a:r>
                <a:r>
                  <a:rPr lang="en-US" sz="2000" dirty="0">
                    <a:solidFill>
                      <a:schemeClr val="accent1">
                        <a:lumMod val="50000"/>
                      </a:schemeClr>
                    </a:solidFill>
                  </a:rPr>
                  <a:t>:</a:t>
                </a:r>
                <a:br>
                  <a:rPr lang="en-US" sz="2000" dirty="0">
                    <a:solidFill>
                      <a:schemeClr val="accent1">
                        <a:lumMod val="50000"/>
                      </a:schemeClr>
                    </a:solidFill>
                  </a:rPr>
                </a:br>
                <a:r>
                  <a:rPr lang="en-US" sz="2000" dirty="0">
                    <a:solidFill>
                      <a:schemeClr val="accent1">
                        <a:lumMod val="50000"/>
                      </a:schemeClr>
                    </a:solidFill>
                  </a:rPr>
                  <a:t>         </a:t>
                </a:r>
                <a:br>
                  <a:rPr lang="en-US" sz="2000" dirty="0">
                    <a:solidFill>
                      <a:schemeClr val="accent1">
                        <a:lumMod val="50000"/>
                      </a:schemeClr>
                    </a:solidFill>
                  </a:rPr>
                </a:br>
                <a:r>
                  <a:rPr lang="en-US" sz="2000" dirty="0">
                    <a:solidFill>
                      <a:schemeClr val="accent1">
                        <a:lumMod val="50000"/>
                      </a:schemeClr>
                    </a:solidFill>
                  </a:rPr>
                  <a:t>  </a:t>
                </a:r>
                <a:r>
                  <a:rPr lang="en-US" sz="2000" i="1" dirty="0">
                    <a:solidFill>
                      <a:schemeClr val="accent1">
                        <a:lumMod val="50000"/>
                      </a:schemeClr>
                    </a:solidFill>
                  </a:rPr>
                  <a:t>y= </a:t>
                </a:r>
                <a14:m>
                  <m:oMath xmlns:m="http://schemas.openxmlformats.org/officeDocument/2006/math">
                    <m:f>
                      <m:fPr>
                        <m:ctrlPr>
                          <a:rPr lang="en-US" sz="2000" i="1">
                            <a:solidFill>
                              <a:schemeClr val="accent1">
                                <a:lumMod val="50000"/>
                              </a:schemeClr>
                            </a:solidFill>
                            <a:latin typeface="Cambria Math"/>
                          </a:rPr>
                        </m:ctrlPr>
                      </m:fPr>
                      <m:num>
                        <m:r>
                          <a:rPr lang="en-US" sz="2000" i="1">
                            <a:solidFill>
                              <a:schemeClr val="accent1">
                                <a:lumMod val="50000"/>
                              </a:schemeClr>
                            </a:solidFill>
                            <a:latin typeface="Cambria Math"/>
                          </a:rPr>
                          <m:t>1</m:t>
                        </m:r>
                      </m:num>
                      <m:den>
                        <m:r>
                          <a:rPr lang="en-US" sz="2000" i="1">
                            <a:solidFill>
                              <a:schemeClr val="accent1">
                                <a:lumMod val="50000"/>
                              </a:schemeClr>
                            </a:solidFill>
                            <a:latin typeface="Cambria Math"/>
                          </a:rPr>
                          <m:t>2</m:t>
                        </m:r>
                      </m:den>
                    </m:f>
                  </m:oMath>
                </a14:m>
                <a:r>
                  <a:rPr lang="en-US" sz="2000" i="1" dirty="0">
                    <a:solidFill>
                      <a:schemeClr val="accent1">
                        <a:lumMod val="50000"/>
                      </a:schemeClr>
                    </a:solidFill>
                  </a:rPr>
                  <a:t>(x+2)</a:t>
                </a:r>
                <a:r>
                  <a:rPr lang="en-US" sz="2000" i="1" baseline="30000" dirty="0">
                    <a:solidFill>
                      <a:schemeClr val="accent1">
                        <a:lumMod val="50000"/>
                      </a:schemeClr>
                    </a:solidFill>
                  </a:rPr>
                  <a:t>2</a:t>
                </a:r>
                <a:r>
                  <a:rPr lang="en-US" sz="2000" i="1" dirty="0">
                    <a:solidFill>
                      <a:schemeClr val="accent1">
                        <a:lumMod val="50000"/>
                      </a:schemeClr>
                    </a:solidFill>
                  </a:rPr>
                  <a:t>+1</a:t>
                </a:r>
                <a:r>
                  <a:rPr lang="en-US" sz="2000" dirty="0">
                    <a:solidFill>
                      <a:schemeClr val="accent1">
                        <a:lumMod val="50000"/>
                      </a:schemeClr>
                    </a:solidFill>
                  </a:rPr>
                  <a:t>   </a:t>
                </a:r>
                <a:r>
                  <a:rPr lang="en-US" sz="2000" dirty="0" err="1">
                    <a:solidFill>
                      <a:schemeClr val="accent1">
                        <a:lumMod val="50000"/>
                      </a:schemeClr>
                    </a:solidFill>
                  </a:rPr>
                  <a:t>yoki</a:t>
                </a:r>
                <a:r>
                  <a:rPr lang="en-US" sz="2000" dirty="0">
                    <a:solidFill>
                      <a:schemeClr val="accent1">
                        <a:lumMod val="50000"/>
                      </a:schemeClr>
                    </a:solidFill>
                  </a:rPr>
                  <a:t>   </a:t>
                </a:r>
                <a:r>
                  <a:rPr lang="en-US" sz="2000" i="1" dirty="0">
                    <a:solidFill>
                      <a:schemeClr val="accent1">
                        <a:lumMod val="50000"/>
                      </a:schemeClr>
                    </a:solidFill>
                  </a:rPr>
                  <a:t>y-1=</a:t>
                </a:r>
                <a14:m>
                  <m:oMath xmlns:m="http://schemas.openxmlformats.org/officeDocument/2006/math">
                    <m:f>
                      <m:fPr>
                        <m:ctrlPr>
                          <a:rPr lang="en-US" sz="2000" i="1">
                            <a:solidFill>
                              <a:schemeClr val="accent1">
                                <a:lumMod val="50000"/>
                              </a:schemeClr>
                            </a:solidFill>
                            <a:latin typeface="Cambria Math"/>
                          </a:rPr>
                        </m:ctrlPr>
                      </m:fPr>
                      <m:num>
                        <m:r>
                          <a:rPr lang="en-US" sz="2000" i="1">
                            <a:solidFill>
                              <a:schemeClr val="accent1">
                                <a:lumMod val="50000"/>
                              </a:schemeClr>
                            </a:solidFill>
                            <a:latin typeface="Cambria Math"/>
                          </a:rPr>
                          <m:t>1</m:t>
                        </m:r>
                      </m:num>
                      <m:den>
                        <m:r>
                          <a:rPr lang="en-US" sz="2000" i="1">
                            <a:solidFill>
                              <a:schemeClr val="accent1">
                                <a:lumMod val="50000"/>
                              </a:schemeClr>
                            </a:solidFill>
                            <a:latin typeface="Cambria Math"/>
                          </a:rPr>
                          <m:t>2</m:t>
                        </m:r>
                      </m:den>
                    </m:f>
                  </m:oMath>
                </a14:m>
                <a:r>
                  <a:rPr lang="en-US" sz="2000" i="1" dirty="0">
                    <a:solidFill>
                      <a:schemeClr val="accent1">
                        <a:lumMod val="50000"/>
                      </a:schemeClr>
                    </a:solidFill>
                  </a:rPr>
                  <a:t> (x+2)</a:t>
                </a:r>
                <a:r>
                  <a:rPr lang="en-US" sz="2000" i="1" baseline="30000" dirty="0">
                    <a:solidFill>
                      <a:schemeClr val="accent1">
                        <a:lumMod val="50000"/>
                      </a:schemeClr>
                    </a:solidFill>
                  </a:rPr>
                  <a:t>2</a:t>
                </a:r>
                <a:br>
                  <a:rPr lang="en-US" sz="2000" i="1" baseline="30000" dirty="0">
                    <a:solidFill>
                      <a:schemeClr val="accent1">
                        <a:lumMod val="50000"/>
                      </a:schemeClr>
                    </a:solidFill>
                  </a:rPr>
                </a:br>
                <a:r>
                  <a:rPr lang="en-US" sz="2000" baseline="30000" dirty="0">
                    <a:solidFill>
                      <a:schemeClr val="accent1">
                        <a:lumMod val="50000"/>
                      </a:schemeClr>
                    </a:solidFill>
                  </a:rPr>
                  <a:t/>
                </a:r>
                <a:br>
                  <a:rPr lang="en-US" sz="2000" baseline="30000" dirty="0">
                    <a:solidFill>
                      <a:schemeClr val="accent1">
                        <a:lumMod val="50000"/>
                      </a:schemeClr>
                    </a:solidFill>
                  </a:rPr>
                </a:br>
                <a:r>
                  <a:rPr lang="en-US" sz="3200" baseline="30000" dirty="0" err="1">
                    <a:solidFill>
                      <a:schemeClr val="accent1">
                        <a:lumMod val="50000"/>
                      </a:schemeClr>
                    </a:solidFill>
                  </a:rPr>
                  <a:t>Koordinatalar</a:t>
                </a:r>
                <a:r>
                  <a:rPr lang="en-US" sz="3200" baseline="30000" dirty="0">
                    <a:solidFill>
                      <a:schemeClr val="accent1">
                        <a:lumMod val="50000"/>
                      </a:schemeClr>
                    </a:solidFill>
                  </a:rPr>
                  <a:t>  </a:t>
                </a:r>
                <a:r>
                  <a:rPr lang="en-US" sz="3200" baseline="30000" dirty="0" err="1">
                    <a:solidFill>
                      <a:schemeClr val="accent1">
                        <a:lumMod val="50000"/>
                      </a:schemeClr>
                    </a:solidFill>
                  </a:rPr>
                  <a:t>boshini</a:t>
                </a:r>
                <a:r>
                  <a:rPr lang="en-US" sz="3200" baseline="30000" dirty="0">
                    <a:solidFill>
                      <a:schemeClr val="accent1">
                        <a:lumMod val="50000"/>
                      </a:schemeClr>
                    </a:solidFill>
                  </a:rPr>
                  <a:t/>
                </a:r>
                <a:br>
                  <a:rPr lang="en-US" sz="3200" baseline="30000" dirty="0">
                    <a:solidFill>
                      <a:schemeClr val="accent1">
                        <a:lumMod val="50000"/>
                      </a:schemeClr>
                    </a:solidFill>
                  </a:rPr>
                </a:br>
                <a:r>
                  <a:rPr lang="en-US" sz="3200" i="1" baseline="30000" dirty="0">
                    <a:solidFill>
                      <a:schemeClr val="accent1">
                        <a:lumMod val="50000"/>
                      </a:schemeClr>
                    </a:solidFill>
                  </a:rPr>
                  <a:t>X=x’-2</a:t>
                </a:r>
                <a:br>
                  <a:rPr lang="en-US" sz="3200" i="1" baseline="30000" dirty="0">
                    <a:solidFill>
                      <a:schemeClr val="accent1">
                        <a:lumMod val="50000"/>
                      </a:schemeClr>
                    </a:solidFill>
                  </a:rPr>
                </a:br>
                <a:r>
                  <a:rPr lang="en-US" sz="3200" i="1" baseline="30000" dirty="0">
                    <a:solidFill>
                      <a:schemeClr val="accent1">
                        <a:lumMod val="50000"/>
                      </a:schemeClr>
                    </a:solidFill>
                  </a:rPr>
                  <a:t>Y=y’+</a:t>
                </a:r>
                <a:r>
                  <a:rPr lang="en-US" sz="3200" i="1" baseline="30000" dirty="0" smtClean="0">
                    <a:solidFill>
                      <a:schemeClr val="accent1">
                        <a:lumMod val="50000"/>
                      </a:schemeClr>
                    </a:solidFill>
                  </a:rPr>
                  <a:t>1</a:t>
                </a:r>
                <a:r>
                  <a:rPr lang="en-US" sz="3200" i="1" dirty="0" smtClean="0">
                    <a:solidFill>
                      <a:schemeClr val="accent1">
                        <a:lumMod val="50000"/>
                      </a:schemeClr>
                    </a:solidFill>
                  </a:rPr>
                  <a:t>  </a:t>
                </a:r>
                <a:r>
                  <a:rPr lang="en-US" sz="2000" dirty="0" smtClean="0">
                    <a:solidFill>
                      <a:schemeClr val="accent1">
                        <a:lumMod val="50000"/>
                      </a:schemeClr>
                    </a:solidFill>
                  </a:rPr>
                  <a:t>Parallel </a:t>
                </a:r>
                <a:r>
                  <a:rPr lang="en-US" sz="2000" dirty="0" err="1">
                    <a:solidFill>
                      <a:schemeClr val="accent1">
                        <a:lumMod val="50000"/>
                      </a:schemeClr>
                    </a:solidFill>
                  </a:rPr>
                  <a:t>ko`chirish</a:t>
                </a:r>
                <a:r>
                  <a:rPr lang="en-US" sz="2000" dirty="0">
                    <a:solidFill>
                      <a:schemeClr val="accent1">
                        <a:lumMod val="50000"/>
                      </a:schemeClr>
                    </a:solidFill>
                  </a:rPr>
                  <a:t> </a:t>
                </a:r>
                <a:r>
                  <a:rPr lang="en-US" sz="2000" dirty="0" err="1">
                    <a:solidFill>
                      <a:schemeClr val="accent1">
                        <a:lumMod val="50000"/>
                      </a:schemeClr>
                    </a:solidFill>
                  </a:rPr>
                  <a:t>yordamida</a:t>
                </a:r>
                <a:r>
                  <a:rPr lang="en-US" sz="2000" dirty="0">
                    <a:solidFill>
                      <a:schemeClr val="accent1">
                        <a:lumMod val="50000"/>
                      </a:schemeClr>
                    </a:solidFill>
                  </a:rPr>
                  <a:t> </a:t>
                </a:r>
                <a:r>
                  <a:rPr lang="en-US" sz="2000" i="1" dirty="0">
                    <a:solidFill>
                      <a:schemeClr val="accent1">
                        <a:lumMod val="50000"/>
                      </a:schemeClr>
                    </a:solidFill>
                  </a:rPr>
                  <a:t>O</a:t>
                </a:r>
                <a:r>
                  <a:rPr lang="ru-RU" sz="2000" i="1" dirty="0">
                    <a:solidFill>
                      <a:schemeClr val="accent1">
                        <a:lumMod val="50000"/>
                      </a:schemeClr>
                    </a:solidFill>
                    <a:sym typeface="Symbol"/>
                  </a:rPr>
                  <a:t></a:t>
                </a:r>
                <a:r>
                  <a:rPr lang="en-US" sz="2000" i="1" dirty="0">
                    <a:solidFill>
                      <a:schemeClr val="accent1">
                        <a:lumMod val="50000"/>
                      </a:schemeClr>
                    </a:solidFill>
                  </a:rPr>
                  <a:t>O’(-2,1)</a:t>
                </a:r>
                <a:r>
                  <a:rPr lang="en-US" sz="2000" dirty="0">
                    <a:solidFill>
                      <a:schemeClr val="accent1">
                        <a:lumMod val="50000"/>
                      </a:schemeClr>
                    </a:solidFill>
                  </a:rPr>
                  <a:t> </a:t>
                </a:r>
                <a:r>
                  <a:rPr lang="en-US" sz="2000" dirty="0" err="1">
                    <a:solidFill>
                      <a:schemeClr val="accent1">
                        <a:lumMod val="50000"/>
                      </a:schemeClr>
                    </a:solidFill>
                  </a:rPr>
                  <a:t>nuqtaga</a:t>
                </a:r>
                <a:r>
                  <a:rPr lang="en-US" sz="2000" dirty="0">
                    <a:solidFill>
                      <a:schemeClr val="accent1">
                        <a:lumMod val="50000"/>
                      </a:schemeClr>
                    </a:solidFill>
                  </a:rPr>
                  <a:t> </a:t>
                </a:r>
                <a:r>
                  <a:rPr lang="en-US" sz="2000" dirty="0" err="1">
                    <a:solidFill>
                      <a:schemeClr val="accent1">
                        <a:lumMod val="50000"/>
                      </a:schemeClr>
                    </a:solidFill>
                  </a:rPr>
                  <a:t>ko`chiramiz</a:t>
                </a:r>
                <a:r>
                  <a:rPr lang="en-US" sz="2000" dirty="0">
                    <a:solidFill>
                      <a:schemeClr val="accent1">
                        <a:lumMod val="50000"/>
                      </a:schemeClr>
                    </a:solidFill>
                  </a:rPr>
                  <a:t>. </a:t>
                </a:r>
                <a:r>
                  <a:rPr lang="en-US" sz="2000" dirty="0" err="1">
                    <a:solidFill>
                      <a:schemeClr val="accent1">
                        <a:lumMod val="50000"/>
                      </a:schemeClr>
                    </a:solidFill>
                  </a:rPr>
                  <a:t>Yangi</a:t>
                </a:r>
                <a:r>
                  <a:rPr lang="en-US" sz="2000" dirty="0">
                    <a:solidFill>
                      <a:schemeClr val="accent1">
                        <a:lumMod val="50000"/>
                      </a:schemeClr>
                    </a:solidFill>
                  </a:rPr>
                  <a:t> </a:t>
                </a:r>
                <a:r>
                  <a:rPr lang="en-US" sz="2000" dirty="0" err="1">
                    <a:solidFill>
                      <a:schemeClr val="accent1">
                        <a:lumMod val="50000"/>
                      </a:schemeClr>
                    </a:solidFill>
                  </a:rPr>
                  <a:t>koordinatalar</a:t>
                </a:r>
                <a:r>
                  <a:rPr lang="en-US" sz="2000" dirty="0">
                    <a:solidFill>
                      <a:schemeClr val="accent1">
                        <a:lumMod val="50000"/>
                      </a:schemeClr>
                    </a:solidFill>
                  </a:rPr>
                  <a:t> </a:t>
                </a:r>
                <a:r>
                  <a:rPr lang="en-US" sz="2000" dirty="0" err="1">
                    <a:solidFill>
                      <a:schemeClr val="accent1">
                        <a:lumMod val="50000"/>
                      </a:schemeClr>
                    </a:solidFill>
                  </a:rPr>
                  <a:t>sistemasida</a:t>
                </a:r>
                <a:r>
                  <a:rPr lang="en-US" sz="2000" dirty="0">
                    <a:solidFill>
                      <a:schemeClr val="accent1">
                        <a:lumMod val="50000"/>
                      </a:schemeClr>
                    </a:solidFill>
                  </a:rPr>
                  <a:t> parabola </a:t>
                </a:r>
                <a:r>
                  <a:rPr lang="en-US" sz="2000" dirty="0" err="1" smtClean="0">
                    <a:solidFill>
                      <a:schemeClr val="accent1">
                        <a:lumMod val="50000"/>
                      </a:schemeClr>
                    </a:solidFill>
                  </a:rPr>
                  <a:t>tenglamasi</a:t>
                </a:r>
                <a:r>
                  <a:rPr lang="en-US" sz="2000" b="1" dirty="0" smtClean="0">
                    <a:solidFill>
                      <a:schemeClr val="accent1">
                        <a:lumMod val="50000"/>
                      </a:schemeClr>
                    </a:solidFill>
                  </a:rPr>
                  <a:t>    </a:t>
                </a:r>
                <a:r>
                  <a:rPr lang="en-US" sz="2000" i="1" dirty="0" smtClean="0">
                    <a:solidFill>
                      <a:schemeClr val="accent1">
                        <a:lumMod val="50000"/>
                      </a:schemeClr>
                    </a:solidFill>
                  </a:rPr>
                  <a:t>Y</a:t>
                </a:r>
                <a:r>
                  <a:rPr lang="en-US" sz="2000" i="1" dirty="0">
                    <a:solidFill>
                      <a:schemeClr val="accent1">
                        <a:lumMod val="50000"/>
                      </a:schemeClr>
                    </a:solidFill>
                  </a:rPr>
                  <a:t>’= x’</a:t>
                </a:r>
                <a:r>
                  <a:rPr lang="en-US" sz="2000" i="1" baseline="30000" dirty="0">
                    <a:solidFill>
                      <a:schemeClr val="accent1">
                        <a:lumMod val="50000"/>
                      </a:schemeClr>
                    </a:solidFill>
                  </a:rPr>
                  <a:t>2</a:t>
                </a:r>
                <a:r>
                  <a:rPr lang="en-US" sz="2000" dirty="0">
                    <a:solidFill>
                      <a:schemeClr val="accent1">
                        <a:lumMod val="50000"/>
                      </a:schemeClr>
                    </a:solidFill>
                  </a:rPr>
                  <a:t>   </a:t>
                </a:r>
                <a:r>
                  <a:rPr lang="en-US" sz="2000" dirty="0" err="1">
                    <a:solidFill>
                      <a:schemeClr val="accent1">
                        <a:lumMod val="50000"/>
                      </a:schemeClr>
                    </a:solidFill>
                  </a:rPr>
                  <a:t>yoki</a:t>
                </a:r>
                <a:r>
                  <a:rPr lang="en-US" sz="2000" dirty="0">
                    <a:solidFill>
                      <a:schemeClr val="accent1">
                        <a:lumMod val="50000"/>
                      </a:schemeClr>
                    </a:solidFill>
                  </a:rPr>
                  <a:t>  </a:t>
                </a:r>
                <a:r>
                  <a:rPr lang="en-US" sz="2000" i="1" dirty="0" smtClean="0">
                    <a:solidFill>
                      <a:schemeClr val="accent1">
                        <a:lumMod val="50000"/>
                      </a:schemeClr>
                    </a:solidFill>
                  </a:rPr>
                  <a:t>x’</a:t>
                </a:r>
                <a:r>
                  <a:rPr lang="en-US" sz="2000" i="1" baseline="30000" dirty="0" smtClean="0">
                    <a:solidFill>
                      <a:schemeClr val="accent1">
                        <a:lumMod val="50000"/>
                      </a:schemeClr>
                    </a:solidFill>
                  </a:rPr>
                  <a:t>2</a:t>
                </a:r>
                <a:r>
                  <a:rPr lang="en-US" sz="2000" i="1" dirty="0" smtClean="0">
                    <a:solidFill>
                      <a:schemeClr val="accent1">
                        <a:lumMod val="50000"/>
                      </a:schemeClr>
                    </a:solidFill>
                  </a:rPr>
                  <a:t>=2y’</a:t>
                </a:r>
                <a:r>
                  <a:rPr lang="en-US" sz="2000" b="1" dirty="0" smtClean="0">
                    <a:solidFill>
                      <a:schemeClr val="accent1">
                        <a:lumMod val="50000"/>
                      </a:schemeClr>
                    </a:solidFill>
                  </a:rPr>
                  <a:t>  </a:t>
                </a:r>
                <a:r>
                  <a:rPr lang="en-US" sz="2000" dirty="0" err="1" smtClean="0">
                    <a:solidFill>
                      <a:schemeClr val="accent1">
                        <a:lumMod val="50000"/>
                      </a:schemeClr>
                    </a:solidFill>
                  </a:rPr>
                  <a:t>kanonik</a:t>
                </a:r>
                <a:r>
                  <a:rPr lang="en-US" sz="2000" dirty="0" smtClean="0">
                    <a:solidFill>
                      <a:schemeClr val="accent1">
                        <a:lumMod val="50000"/>
                      </a:schemeClr>
                    </a:solidFill>
                  </a:rPr>
                  <a:t> </a:t>
                </a:r>
                <a:r>
                  <a:rPr lang="en-US" sz="2000" dirty="0" err="1">
                    <a:solidFill>
                      <a:schemeClr val="accent1">
                        <a:lumMod val="50000"/>
                      </a:schemeClr>
                    </a:solidFill>
                  </a:rPr>
                  <a:t>ko`rinishga</a:t>
                </a:r>
                <a:r>
                  <a:rPr lang="en-US" sz="2000" dirty="0">
                    <a:solidFill>
                      <a:schemeClr val="accent1">
                        <a:lumMod val="50000"/>
                      </a:schemeClr>
                    </a:solidFill>
                  </a:rPr>
                  <a:t> </a:t>
                </a:r>
                <a:r>
                  <a:rPr lang="en-US" sz="2000" dirty="0" err="1">
                    <a:solidFill>
                      <a:schemeClr val="accent1">
                        <a:lumMod val="50000"/>
                      </a:schemeClr>
                    </a:solidFill>
                  </a:rPr>
                  <a:t>ega</a:t>
                </a:r>
                <a:r>
                  <a:rPr lang="en-US" sz="2000" dirty="0">
                    <a:solidFill>
                      <a:schemeClr val="accent1">
                        <a:lumMod val="50000"/>
                      </a:schemeClr>
                    </a:solidFill>
                  </a:rPr>
                  <a:t> </a:t>
                </a:r>
                <a:r>
                  <a:rPr lang="en-US" sz="2000" dirty="0" err="1">
                    <a:solidFill>
                      <a:schemeClr val="accent1">
                        <a:lumMod val="50000"/>
                      </a:schemeClr>
                    </a:solidFill>
                  </a:rPr>
                  <a:t>bo`ladi</a:t>
                </a:r>
                <a:r>
                  <a:rPr lang="en-US" sz="2000" dirty="0">
                    <a:solidFill>
                      <a:schemeClr val="accent1">
                        <a:lumMod val="50000"/>
                      </a:schemeClr>
                    </a:solidFill>
                  </a:rPr>
                  <a:t>.</a:t>
                </a:r>
                <a:endParaRPr lang="ru-RU" sz="2000" b="1" dirty="0">
                  <a:solidFill>
                    <a:schemeClr val="accent1">
                      <a:lumMod val="50000"/>
                    </a:schemeClr>
                  </a:solidFill>
                </a:endParaRPr>
              </a:p>
            </p:txBody>
          </p:sp>
        </mc:Choice>
        <mc:Fallback>
          <p:sp>
            <p:nvSpPr>
              <p:cNvPr id="2" name="Заголовок 1"/>
              <p:cNvSpPr>
                <a:spLocks noGrp="1" noRot="1" noChangeAspect="1" noMove="1" noResize="1" noEditPoints="1" noAdjustHandles="1" noChangeArrowheads="1" noChangeShapeType="1" noTextEdit="1"/>
              </p:cNvSpPr>
              <p:nvPr>
                <p:ph type="title"/>
              </p:nvPr>
            </p:nvSpPr>
            <p:spPr>
              <a:xfrm>
                <a:off x="1043490" y="1027664"/>
                <a:ext cx="7024744" cy="5281656"/>
              </a:xfrm>
              <a:blipFill rotWithShape="1">
                <a:blip r:embed="rId2"/>
                <a:stretch>
                  <a:fillRect l="-781" t="-3580" b="-1848"/>
                </a:stretch>
              </a:blipFill>
            </p:spPr>
            <p:txBody>
              <a:bodyPr/>
              <a:lstStyle/>
              <a:p>
                <a:r>
                  <a:rPr lang="ru-RU">
                    <a:noFill/>
                  </a:rPr>
                  <a:t> </a:t>
                </a:r>
              </a:p>
            </p:txBody>
          </p:sp>
        </mc:Fallback>
      </mc:AlternateContent>
    </p:spTree>
    <p:extLst>
      <p:ext uri="{BB962C8B-B14F-4D97-AF65-F5344CB8AC3E}">
        <p14:creationId xmlns:p14="http://schemas.microsoft.com/office/powerpoint/2010/main" xmlns="" val="3831582369"/>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1027664"/>
            <a:ext cx="7024744" cy="5281656"/>
          </a:xfrm>
        </p:spPr>
        <p:txBody>
          <a:bodyPr>
            <a:normAutofit fontScale="90000"/>
          </a:bodyPr>
          <a:lstStyle/>
          <a:p>
            <a:r>
              <a:rPr lang="en-US" sz="2000" dirty="0" smtClean="0"/>
              <a:t/>
            </a:r>
            <a:br>
              <a:rPr lang="en-US" sz="2000" dirty="0" smtClean="0"/>
            </a:br>
            <a:r>
              <a:rPr lang="ru-RU" sz="2000" b="1" dirty="0"/>
              <a:t> </a:t>
            </a:r>
            <a:r>
              <a:rPr lang="en-US" sz="2000" b="1" dirty="0" smtClean="0"/>
              <a:t/>
            </a:r>
            <a:br>
              <a:rPr lang="en-US" sz="2000" b="1" dirty="0" smtClean="0"/>
            </a:br>
            <a:r>
              <a:rPr lang="en-US" sz="2200" b="1" dirty="0" err="1" smtClean="0">
                <a:solidFill>
                  <a:schemeClr val="accent1">
                    <a:lumMod val="50000"/>
                  </a:schemeClr>
                </a:solidFill>
              </a:rPr>
              <a:t>Ikkinchi</a:t>
            </a:r>
            <a:r>
              <a:rPr lang="en-US" sz="2200" b="1" dirty="0" smtClean="0">
                <a:solidFill>
                  <a:schemeClr val="accent1">
                    <a:lumMod val="50000"/>
                  </a:schemeClr>
                </a:solidFill>
              </a:rPr>
              <a:t> </a:t>
            </a:r>
            <a:r>
              <a:rPr lang="en-US" sz="2200" b="1" dirty="0" err="1">
                <a:solidFill>
                  <a:schemeClr val="accent1">
                    <a:lumMod val="50000"/>
                  </a:schemeClr>
                </a:solidFill>
              </a:rPr>
              <a:t>tartibli</a:t>
            </a:r>
            <a:r>
              <a:rPr lang="en-US" sz="2200" b="1" dirty="0">
                <a:solidFill>
                  <a:schemeClr val="accent1">
                    <a:lumMod val="50000"/>
                  </a:schemeClr>
                </a:solidFill>
              </a:rPr>
              <a:t> </a:t>
            </a:r>
            <a:r>
              <a:rPr lang="en-US" sz="2200" b="1" dirty="0" err="1">
                <a:solidFill>
                  <a:schemeClr val="accent1">
                    <a:lumMod val="50000"/>
                  </a:schemeClr>
                </a:solidFill>
              </a:rPr>
              <a:t>chiziqlarning</a:t>
            </a:r>
            <a:r>
              <a:rPr lang="en-US" sz="2200" b="1" dirty="0">
                <a:solidFill>
                  <a:schemeClr val="accent1">
                    <a:lumMod val="50000"/>
                  </a:schemeClr>
                </a:solidFill>
              </a:rPr>
              <a:t> </a:t>
            </a:r>
            <a:r>
              <a:rPr lang="en-US" sz="2200" b="1" dirty="0" err="1">
                <a:solidFill>
                  <a:schemeClr val="accent1">
                    <a:lumMod val="50000"/>
                  </a:schemeClr>
                </a:solidFill>
              </a:rPr>
              <a:t>qutb</a:t>
            </a:r>
            <a:r>
              <a:rPr lang="en-US" sz="2200" b="1" dirty="0">
                <a:solidFill>
                  <a:schemeClr val="accent1">
                    <a:lumMod val="50000"/>
                  </a:schemeClr>
                </a:solidFill>
              </a:rPr>
              <a:t> </a:t>
            </a:r>
            <a:r>
              <a:rPr lang="en-US" sz="2200" b="1" dirty="0" err="1">
                <a:solidFill>
                  <a:schemeClr val="accent1">
                    <a:lumMod val="50000"/>
                  </a:schemeClr>
                </a:solidFill>
              </a:rPr>
              <a:t>koordinitalaridagi</a:t>
            </a:r>
            <a:r>
              <a:rPr lang="en-US" sz="2200" b="1" dirty="0">
                <a:solidFill>
                  <a:schemeClr val="accent1">
                    <a:lumMod val="50000"/>
                  </a:schemeClr>
                </a:solidFill>
              </a:rPr>
              <a:t> </a:t>
            </a:r>
            <a:r>
              <a:rPr lang="en-US" sz="2200" b="1" dirty="0" err="1">
                <a:solidFill>
                  <a:schemeClr val="accent1">
                    <a:lumMod val="50000"/>
                  </a:schemeClr>
                </a:solidFill>
              </a:rPr>
              <a:t>tenglamalari</a:t>
            </a:r>
            <a:r>
              <a:rPr lang="en-US" sz="2200" b="1" dirty="0">
                <a:solidFill>
                  <a:schemeClr val="accent1">
                    <a:lumMod val="50000"/>
                  </a:schemeClr>
                </a:solidFill>
              </a:rPr>
              <a:t>.</a:t>
            </a:r>
            <a:r>
              <a:rPr lang="ru-RU" sz="2200" b="1" dirty="0">
                <a:solidFill>
                  <a:schemeClr val="accent1">
                    <a:lumMod val="50000"/>
                  </a:schemeClr>
                </a:solidFill>
              </a:rPr>
              <a:t/>
            </a:r>
            <a:br>
              <a:rPr lang="ru-RU" sz="2200" b="1" dirty="0">
                <a:solidFill>
                  <a:schemeClr val="accent1">
                    <a:lumMod val="50000"/>
                  </a:schemeClr>
                </a:solidFill>
              </a:rPr>
            </a:br>
            <a:r>
              <a:rPr lang="ru-RU" sz="2200" b="1" dirty="0">
                <a:solidFill>
                  <a:schemeClr val="accent1">
                    <a:lumMod val="50000"/>
                  </a:schemeClr>
                </a:solidFill>
              </a:rPr>
              <a:t/>
            </a:r>
            <a:br>
              <a:rPr lang="ru-RU" sz="2200" b="1" dirty="0">
                <a:solidFill>
                  <a:schemeClr val="accent1">
                    <a:lumMod val="50000"/>
                  </a:schemeClr>
                </a:solidFill>
              </a:rPr>
            </a:br>
            <a:r>
              <a:rPr lang="en-US" sz="2200" dirty="0">
                <a:solidFill>
                  <a:schemeClr val="accent1">
                    <a:lumMod val="50000"/>
                  </a:schemeClr>
                </a:solidFill>
              </a:rPr>
              <a:t>Biz </a:t>
            </a:r>
            <a:r>
              <a:rPr lang="en-US" sz="2200" dirty="0" err="1">
                <a:solidFill>
                  <a:schemeClr val="accent1">
                    <a:lumMod val="50000"/>
                  </a:schemeClr>
                </a:solidFill>
              </a:rPr>
              <a:t>bu</a:t>
            </a:r>
            <a:r>
              <a:rPr lang="en-US" sz="2200" dirty="0">
                <a:solidFill>
                  <a:schemeClr val="accent1">
                    <a:lumMod val="50000"/>
                  </a:schemeClr>
                </a:solidFill>
              </a:rPr>
              <a:t> </a:t>
            </a:r>
            <a:r>
              <a:rPr lang="en-US" sz="2200" dirty="0" err="1">
                <a:solidFill>
                  <a:schemeClr val="accent1">
                    <a:lumMod val="50000"/>
                  </a:schemeClr>
                </a:solidFill>
              </a:rPr>
              <a:t>yerda</a:t>
            </a:r>
            <a:r>
              <a:rPr lang="en-US" sz="2200" dirty="0">
                <a:solidFill>
                  <a:schemeClr val="accent1">
                    <a:lumMod val="50000"/>
                  </a:schemeClr>
                </a:solidFill>
              </a:rPr>
              <a:t> </a:t>
            </a:r>
            <a:r>
              <a:rPr lang="en-US" sz="2200" dirty="0" err="1">
                <a:solidFill>
                  <a:schemeClr val="accent1">
                    <a:lumMod val="50000"/>
                  </a:schemeClr>
                </a:solidFill>
              </a:rPr>
              <a:t>ikkinchi</a:t>
            </a:r>
            <a:r>
              <a:rPr lang="en-US" sz="2200" dirty="0">
                <a:solidFill>
                  <a:schemeClr val="accent1">
                    <a:lumMod val="50000"/>
                  </a:schemeClr>
                </a:solidFill>
              </a:rPr>
              <a:t> </a:t>
            </a:r>
            <a:r>
              <a:rPr lang="en-US" sz="2200" dirty="0" err="1">
                <a:solidFill>
                  <a:schemeClr val="accent1">
                    <a:lumMod val="50000"/>
                  </a:schemeClr>
                </a:solidFill>
              </a:rPr>
              <a:t>tartibli</a:t>
            </a:r>
            <a:r>
              <a:rPr lang="en-US" sz="2200" dirty="0">
                <a:solidFill>
                  <a:schemeClr val="accent1">
                    <a:lumMod val="50000"/>
                  </a:schemeClr>
                </a:solidFill>
              </a:rPr>
              <a:t> </a:t>
            </a:r>
            <a:r>
              <a:rPr lang="en-US" sz="2200" dirty="0" err="1">
                <a:solidFill>
                  <a:schemeClr val="accent1">
                    <a:lumMod val="50000"/>
                  </a:schemeClr>
                </a:solidFill>
              </a:rPr>
              <a:t>chiziqlar</a:t>
            </a:r>
            <a:r>
              <a:rPr lang="en-US" sz="2200" dirty="0">
                <a:solidFill>
                  <a:schemeClr val="accent1">
                    <a:lumMod val="50000"/>
                  </a:schemeClr>
                </a:solidFill>
              </a:rPr>
              <a:t> (</a:t>
            </a:r>
            <a:r>
              <a:rPr lang="en-US" sz="2200" dirty="0" err="1">
                <a:solidFill>
                  <a:schemeClr val="accent1">
                    <a:lumMod val="50000"/>
                  </a:schemeClr>
                </a:solidFill>
              </a:rPr>
              <a:t>ellips</a:t>
            </a:r>
            <a:r>
              <a:rPr lang="en-US" sz="2200" dirty="0">
                <a:solidFill>
                  <a:schemeClr val="accent1">
                    <a:lumMod val="50000"/>
                  </a:schemeClr>
                </a:solidFill>
              </a:rPr>
              <a:t>, </a:t>
            </a:r>
            <a:r>
              <a:rPr lang="en-US" sz="2200" dirty="0" err="1">
                <a:solidFill>
                  <a:schemeClr val="accent1">
                    <a:lumMod val="50000"/>
                  </a:schemeClr>
                </a:solidFill>
              </a:rPr>
              <a:t>giperbola</a:t>
            </a:r>
            <a:r>
              <a:rPr lang="en-US" sz="2200" dirty="0">
                <a:solidFill>
                  <a:schemeClr val="accent1">
                    <a:lumMod val="50000"/>
                  </a:schemeClr>
                </a:solidFill>
              </a:rPr>
              <a:t> </a:t>
            </a:r>
            <a:r>
              <a:rPr lang="en-US" sz="2200" dirty="0" err="1">
                <a:solidFill>
                  <a:schemeClr val="accent1">
                    <a:lumMod val="50000"/>
                  </a:schemeClr>
                </a:solidFill>
              </a:rPr>
              <a:t>va</a:t>
            </a:r>
            <a:r>
              <a:rPr lang="en-US" sz="2200" dirty="0">
                <a:solidFill>
                  <a:schemeClr val="accent1">
                    <a:lumMod val="50000"/>
                  </a:schemeClr>
                </a:solidFill>
              </a:rPr>
              <a:t> parabola) </a:t>
            </a:r>
            <a:r>
              <a:rPr lang="en-US" sz="2200" dirty="0" err="1">
                <a:solidFill>
                  <a:schemeClr val="accent1">
                    <a:lumMod val="50000"/>
                  </a:schemeClr>
                </a:solidFill>
              </a:rPr>
              <a:t>ning</a:t>
            </a:r>
            <a:r>
              <a:rPr lang="en-US" sz="2200" dirty="0">
                <a:solidFill>
                  <a:schemeClr val="accent1">
                    <a:lumMod val="50000"/>
                  </a:schemeClr>
                </a:solidFill>
              </a:rPr>
              <a:t> </a:t>
            </a:r>
            <a:r>
              <a:rPr lang="en-US" sz="2200" dirty="0" err="1">
                <a:solidFill>
                  <a:schemeClr val="accent1">
                    <a:lumMod val="50000"/>
                  </a:schemeClr>
                </a:solidFill>
              </a:rPr>
              <a:t>oldingi</a:t>
            </a:r>
            <a:r>
              <a:rPr lang="en-US" sz="2200" dirty="0">
                <a:solidFill>
                  <a:schemeClr val="accent1">
                    <a:lumMod val="50000"/>
                  </a:schemeClr>
                </a:solidFill>
              </a:rPr>
              <a:t> </a:t>
            </a:r>
            <a:r>
              <a:rPr lang="en-US" sz="2200" dirty="0" err="1">
                <a:solidFill>
                  <a:schemeClr val="accent1">
                    <a:lumMod val="50000"/>
                  </a:schemeClr>
                </a:solidFill>
              </a:rPr>
              <a:t>paragrafda</a:t>
            </a:r>
            <a:r>
              <a:rPr lang="en-US" sz="2200" dirty="0">
                <a:solidFill>
                  <a:schemeClr val="accent1">
                    <a:lumMod val="50000"/>
                  </a:schemeClr>
                </a:solidFill>
              </a:rPr>
              <a:t> </a:t>
            </a:r>
            <a:r>
              <a:rPr lang="en-US" sz="2200" dirty="0" err="1">
                <a:solidFill>
                  <a:schemeClr val="accent1">
                    <a:lumMod val="50000"/>
                  </a:schemeClr>
                </a:solidFill>
              </a:rPr>
              <a:t>bayon</a:t>
            </a:r>
            <a:r>
              <a:rPr lang="en-US" sz="2200" dirty="0">
                <a:solidFill>
                  <a:schemeClr val="accent1">
                    <a:lumMod val="50000"/>
                  </a:schemeClr>
                </a:solidFill>
              </a:rPr>
              <a:t> </a:t>
            </a:r>
            <a:r>
              <a:rPr lang="en-US" sz="2200" dirty="0" err="1">
                <a:solidFill>
                  <a:schemeClr val="accent1">
                    <a:lumMod val="50000"/>
                  </a:schemeClr>
                </a:solidFill>
              </a:rPr>
              <a:t>etilgan</a:t>
            </a:r>
            <a:r>
              <a:rPr lang="en-US" sz="2200" dirty="0">
                <a:solidFill>
                  <a:schemeClr val="accent1">
                    <a:lumMod val="50000"/>
                  </a:schemeClr>
                </a:solidFill>
              </a:rPr>
              <a:t> </a:t>
            </a:r>
            <a:r>
              <a:rPr lang="en-US" sz="2200" dirty="0" err="1">
                <a:solidFill>
                  <a:schemeClr val="accent1">
                    <a:lumMod val="50000"/>
                  </a:schemeClr>
                </a:solidFill>
              </a:rPr>
              <a:t>xossalaridan</a:t>
            </a:r>
            <a:r>
              <a:rPr lang="en-US" sz="2200" dirty="0">
                <a:solidFill>
                  <a:schemeClr val="accent1">
                    <a:lumMod val="50000"/>
                  </a:schemeClr>
                </a:solidFill>
              </a:rPr>
              <a:t> </a:t>
            </a:r>
            <a:r>
              <a:rPr lang="en-US" sz="2200" dirty="0" err="1">
                <a:solidFill>
                  <a:schemeClr val="accent1">
                    <a:lumMod val="50000"/>
                  </a:schemeClr>
                </a:solidFill>
              </a:rPr>
              <a:t>foydalanib</a:t>
            </a:r>
            <a:r>
              <a:rPr lang="en-US" sz="2200" dirty="0">
                <a:solidFill>
                  <a:schemeClr val="accent1">
                    <a:lumMod val="50000"/>
                  </a:schemeClr>
                </a:solidFill>
              </a:rPr>
              <a:t>, </a:t>
            </a:r>
            <a:r>
              <a:rPr lang="en-US" sz="2200" dirty="0" err="1">
                <a:solidFill>
                  <a:schemeClr val="accent1">
                    <a:lumMod val="50000"/>
                  </a:schemeClr>
                </a:solidFill>
              </a:rPr>
              <a:t>maxsus</a:t>
            </a:r>
            <a:r>
              <a:rPr lang="en-US" sz="2200" dirty="0">
                <a:solidFill>
                  <a:schemeClr val="accent1">
                    <a:lumMod val="50000"/>
                  </a:schemeClr>
                </a:solidFill>
              </a:rPr>
              <a:t> </a:t>
            </a:r>
            <a:r>
              <a:rPr lang="en-US" sz="2200" dirty="0" err="1">
                <a:solidFill>
                  <a:schemeClr val="accent1">
                    <a:lumMod val="50000"/>
                  </a:schemeClr>
                </a:solidFill>
              </a:rPr>
              <a:t>tanlangan</a:t>
            </a:r>
            <a:r>
              <a:rPr lang="en-US" sz="2200" dirty="0">
                <a:solidFill>
                  <a:schemeClr val="accent1">
                    <a:lumMod val="50000"/>
                  </a:schemeClr>
                </a:solidFill>
              </a:rPr>
              <a:t> </a:t>
            </a:r>
            <a:r>
              <a:rPr lang="en-US" sz="2200" dirty="0" err="1">
                <a:solidFill>
                  <a:schemeClr val="accent1">
                    <a:lumMod val="50000"/>
                  </a:schemeClr>
                </a:solidFill>
              </a:rPr>
              <a:t>qutb</a:t>
            </a:r>
            <a:r>
              <a:rPr lang="en-US" sz="2200" dirty="0">
                <a:solidFill>
                  <a:schemeClr val="accent1">
                    <a:lumMod val="50000"/>
                  </a:schemeClr>
                </a:solidFill>
              </a:rPr>
              <a:t> </a:t>
            </a:r>
            <a:r>
              <a:rPr lang="en-US" sz="2200" dirty="0" err="1">
                <a:solidFill>
                  <a:schemeClr val="accent1">
                    <a:lumMod val="50000"/>
                  </a:schemeClr>
                </a:solidFill>
              </a:rPr>
              <a:t>koordinatalardagi</a:t>
            </a:r>
            <a:r>
              <a:rPr lang="en-US" sz="2200" dirty="0">
                <a:solidFill>
                  <a:schemeClr val="accent1">
                    <a:lumMod val="50000"/>
                  </a:schemeClr>
                </a:solidFill>
              </a:rPr>
              <a:t> </a:t>
            </a:r>
            <a:r>
              <a:rPr lang="en-US" sz="2200" dirty="0" err="1">
                <a:solidFill>
                  <a:schemeClr val="accent1">
                    <a:lumMod val="50000"/>
                  </a:schemeClr>
                </a:solidFill>
              </a:rPr>
              <a:t>tenglamasini</a:t>
            </a:r>
            <a:r>
              <a:rPr lang="en-US" sz="2200" dirty="0">
                <a:solidFill>
                  <a:schemeClr val="accent1">
                    <a:lumMod val="50000"/>
                  </a:schemeClr>
                </a:solidFill>
              </a:rPr>
              <a:t> </a:t>
            </a:r>
            <a:r>
              <a:rPr lang="en-US" sz="2200" dirty="0" err="1">
                <a:solidFill>
                  <a:schemeClr val="accent1">
                    <a:lumMod val="50000"/>
                  </a:schemeClr>
                </a:solidFill>
              </a:rPr>
              <a:t>keltirib</a:t>
            </a:r>
            <a:r>
              <a:rPr lang="en-US" sz="2200" dirty="0">
                <a:solidFill>
                  <a:schemeClr val="accent1">
                    <a:lumMod val="50000"/>
                  </a:schemeClr>
                </a:solidFill>
              </a:rPr>
              <a:t> </a:t>
            </a:r>
            <a:r>
              <a:rPr lang="en-US" sz="2200" dirty="0" err="1">
                <a:solidFill>
                  <a:schemeClr val="accent1">
                    <a:lumMod val="50000"/>
                  </a:schemeClr>
                </a:solidFill>
              </a:rPr>
              <a:t>chiqaramiz</a:t>
            </a:r>
            <a:r>
              <a:rPr lang="en-US" sz="2200" dirty="0">
                <a:solidFill>
                  <a:schemeClr val="accent1">
                    <a:lumMod val="50000"/>
                  </a:schemeClr>
                </a:solidFill>
              </a:rPr>
              <a:t>. </a:t>
            </a:r>
            <a:r>
              <a:rPr lang="en-US" sz="2200" dirty="0" err="1">
                <a:solidFill>
                  <a:schemeClr val="accent1">
                    <a:lumMod val="50000"/>
                  </a:schemeClr>
                </a:solidFill>
              </a:rPr>
              <a:t>Bizga</a:t>
            </a:r>
            <a:r>
              <a:rPr lang="en-US" sz="2200" dirty="0">
                <a:solidFill>
                  <a:schemeClr val="accent1">
                    <a:lumMod val="50000"/>
                  </a:schemeClr>
                </a:solidFill>
              </a:rPr>
              <a:t> </a:t>
            </a:r>
            <a:r>
              <a:rPr lang="en-US" sz="2200" dirty="0" err="1">
                <a:solidFill>
                  <a:schemeClr val="accent1">
                    <a:lumMod val="50000"/>
                  </a:schemeClr>
                </a:solidFill>
              </a:rPr>
              <a:t>aytilgan</a:t>
            </a:r>
            <a:r>
              <a:rPr lang="en-US" sz="2200" dirty="0">
                <a:solidFill>
                  <a:schemeClr val="accent1">
                    <a:lumMod val="50000"/>
                  </a:schemeClr>
                </a:solidFill>
              </a:rPr>
              <a:t> </a:t>
            </a:r>
            <a:r>
              <a:rPr lang="en-US" sz="2200" dirty="0" err="1">
                <a:solidFill>
                  <a:schemeClr val="accent1">
                    <a:lumMod val="50000"/>
                  </a:schemeClr>
                </a:solidFill>
              </a:rPr>
              <a:t>chiziqlardan</a:t>
            </a:r>
            <a:r>
              <a:rPr lang="en-US" sz="2200" dirty="0">
                <a:solidFill>
                  <a:schemeClr val="accent1">
                    <a:lumMod val="50000"/>
                  </a:schemeClr>
                </a:solidFill>
              </a:rPr>
              <a:t> </a:t>
            </a:r>
            <a:r>
              <a:rPr lang="en-US" sz="2200" dirty="0" err="1">
                <a:solidFill>
                  <a:schemeClr val="accent1">
                    <a:lumMod val="50000"/>
                  </a:schemeClr>
                </a:solidFill>
              </a:rPr>
              <a:t>birortasi</a:t>
            </a:r>
            <a:r>
              <a:rPr lang="en-US" sz="2200" dirty="0">
                <a:solidFill>
                  <a:schemeClr val="accent1">
                    <a:lumMod val="50000"/>
                  </a:schemeClr>
                </a:solidFill>
              </a:rPr>
              <a:t>: </a:t>
            </a:r>
            <a:r>
              <a:rPr lang="en-US" sz="2200" dirty="0" err="1">
                <a:solidFill>
                  <a:schemeClr val="accent1">
                    <a:lumMod val="50000"/>
                  </a:schemeClr>
                </a:solidFill>
              </a:rPr>
              <a:t>ellips</a:t>
            </a:r>
            <a:r>
              <a:rPr lang="en-US" sz="2200" dirty="0">
                <a:solidFill>
                  <a:schemeClr val="accent1">
                    <a:lumMod val="50000"/>
                  </a:schemeClr>
                </a:solidFill>
              </a:rPr>
              <a:t>, </a:t>
            </a:r>
            <a:r>
              <a:rPr lang="en-US" sz="2200" dirty="0" err="1">
                <a:solidFill>
                  <a:schemeClr val="accent1">
                    <a:lumMod val="50000"/>
                  </a:schemeClr>
                </a:solidFill>
              </a:rPr>
              <a:t>giperbola</a:t>
            </a:r>
            <a:r>
              <a:rPr lang="en-US" sz="2200" dirty="0">
                <a:solidFill>
                  <a:schemeClr val="accent1">
                    <a:lumMod val="50000"/>
                  </a:schemeClr>
                </a:solidFill>
              </a:rPr>
              <a:t> </a:t>
            </a:r>
            <a:r>
              <a:rPr lang="en-US" sz="2200" dirty="0" err="1">
                <a:solidFill>
                  <a:schemeClr val="accent1">
                    <a:lumMod val="50000"/>
                  </a:schemeClr>
                </a:solidFill>
              </a:rPr>
              <a:t>yoki</a:t>
            </a:r>
            <a:r>
              <a:rPr lang="en-US" sz="2200" dirty="0">
                <a:solidFill>
                  <a:schemeClr val="accent1">
                    <a:lumMod val="50000"/>
                  </a:schemeClr>
                </a:solidFill>
              </a:rPr>
              <a:t> parabola </a:t>
            </a:r>
            <a:r>
              <a:rPr lang="en-US" sz="2200" dirty="0" err="1">
                <a:solidFill>
                  <a:schemeClr val="accent1">
                    <a:lumMod val="50000"/>
                  </a:schemeClr>
                </a:solidFill>
              </a:rPr>
              <a:t>berilgan</a:t>
            </a:r>
            <a:r>
              <a:rPr lang="en-US" sz="2200" dirty="0">
                <a:solidFill>
                  <a:schemeClr val="accent1">
                    <a:lumMod val="50000"/>
                  </a:schemeClr>
                </a:solidFill>
              </a:rPr>
              <a:t> </a:t>
            </a:r>
            <a:r>
              <a:rPr lang="en-US" sz="2200" dirty="0" err="1">
                <a:solidFill>
                  <a:schemeClr val="accent1">
                    <a:lumMod val="50000"/>
                  </a:schemeClr>
                </a:solidFill>
              </a:rPr>
              <a:t>bo’lsin</a:t>
            </a:r>
            <a:r>
              <a:rPr lang="en-US" sz="2200" dirty="0">
                <a:solidFill>
                  <a:schemeClr val="accent1">
                    <a:lumMod val="50000"/>
                  </a:schemeClr>
                </a:solidFill>
              </a:rPr>
              <a:t> (agar </a:t>
            </a:r>
            <a:r>
              <a:rPr lang="en-US" sz="2200" dirty="0" err="1">
                <a:solidFill>
                  <a:schemeClr val="accent1">
                    <a:lumMod val="50000"/>
                  </a:schemeClr>
                </a:solidFill>
              </a:rPr>
              <a:t>berilgan</a:t>
            </a:r>
            <a:r>
              <a:rPr lang="en-US" sz="2200" dirty="0">
                <a:solidFill>
                  <a:schemeClr val="accent1">
                    <a:lumMod val="50000"/>
                  </a:schemeClr>
                </a:solidFill>
              </a:rPr>
              <a:t> </a:t>
            </a:r>
            <a:r>
              <a:rPr lang="en-US" sz="2200" dirty="0" err="1">
                <a:solidFill>
                  <a:schemeClr val="accent1">
                    <a:lumMod val="50000"/>
                  </a:schemeClr>
                </a:solidFill>
              </a:rPr>
              <a:t>chiziq</a:t>
            </a:r>
            <a:r>
              <a:rPr lang="en-US" sz="2200" dirty="0">
                <a:solidFill>
                  <a:schemeClr val="accent1">
                    <a:lumMod val="50000"/>
                  </a:schemeClr>
                </a:solidFill>
              </a:rPr>
              <a:t> </a:t>
            </a:r>
            <a:r>
              <a:rPr lang="en-US" sz="2200" dirty="0" err="1">
                <a:solidFill>
                  <a:schemeClr val="accent1">
                    <a:lumMod val="50000"/>
                  </a:schemeClr>
                </a:solidFill>
              </a:rPr>
              <a:t>giperbola</a:t>
            </a:r>
            <a:r>
              <a:rPr lang="en-US" sz="2200" dirty="0">
                <a:solidFill>
                  <a:schemeClr val="accent1">
                    <a:lumMod val="50000"/>
                  </a:schemeClr>
                </a:solidFill>
              </a:rPr>
              <a:t> </a:t>
            </a:r>
            <a:r>
              <a:rPr lang="en-US" sz="2200" dirty="0" err="1">
                <a:solidFill>
                  <a:schemeClr val="accent1">
                    <a:lumMod val="50000"/>
                  </a:schemeClr>
                </a:solidFill>
              </a:rPr>
              <a:t>bo’lsa</a:t>
            </a:r>
            <a:r>
              <a:rPr lang="en-US" sz="2200" dirty="0">
                <a:solidFill>
                  <a:schemeClr val="accent1">
                    <a:lumMod val="50000"/>
                  </a:schemeClr>
                </a:solidFill>
              </a:rPr>
              <a:t>, </a:t>
            </a:r>
            <a:r>
              <a:rPr lang="en-US" sz="2200" dirty="0" err="1">
                <a:solidFill>
                  <a:schemeClr val="accent1">
                    <a:lumMod val="50000"/>
                  </a:schemeClr>
                </a:solidFill>
              </a:rPr>
              <a:t>uning</a:t>
            </a:r>
            <a:r>
              <a:rPr lang="en-US" sz="2200" dirty="0">
                <a:solidFill>
                  <a:schemeClr val="accent1">
                    <a:lumMod val="50000"/>
                  </a:schemeClr>
                </a:solidFill>
              </a:rPr>
              <a:t> </a:t>
            </a:r>
            <a:r>
              <a:rPr lang="en-US" sz="2200" dirty="0" err="1">
                <a:solidFill>
                  <a:schemeClr val="accent1">
                    <a:lumMod val="50000"/>
                  </a:schemeClr>
                </a:solidFill>
              </a:rPr>
              <a:t>o’ng</a:t>
            </a:r>
            <a:r>
              <a:rPr lang="en-US" sz="2200" dirty="0">
                <a:solidFill>
                  <a:schemeClr val="accent1">
                    <a:lumMod val="50000"/>
                  </a:schemeClr>
                </a:solidFill>
              </a:rPr>
              <a:t> </a:t>
            </a:r>
            <a:r>
              <a:rPr lang="en-US" sz="2200" dirty="0" err="1">
                <a:solidFill>
                  <a:schemeClr val="accent1">
                    <a:lumMod val="50000"/>
                  </a:schemeClr>
                </a:solidFill>
              </a:rPr>
              <a:t>tarmog’ini</a:t>
            </a:r>
            <a:r>
              <a:rPr lang="en-US" sz="2200" dirty="0">
                <a:solidFill>
                  <a:schemeClr val="accent1">
                    <a:lumMod val="50000"/>
                  </a:schemeClr>
                </a:solidFill>
              </a:rPr>
              <a:t> </a:t>
            </a:r>
            <a:r>
              <a:rPr lang="en-US" sz="2200" dirty="0" err="1">
                <a:solidFill>
                  <a:schemeClr val="accent1">
                    <a:lumMod val="50000"/>
                  </a:schemeClr>
                </a:solidFill>
              </a:rPr>
              <a:t>qaraymiz</a:t>
            </a:r>
            <a:r>
              <a:rPr lang="en-US" sz="2200" dirty="0">
                <a:solidFill>
                  <a:schemeClr val="accent1">
                    <a:lumMod val="50000"/>
                  </a:schemeClr>
                </a:solidFill>
              </a:rPr>
              <a:t>, </a:t>
            </a:r>
            <a:r>
              <a:rPr lang="en-US" sz="2200" dirty="0" err="1">
                <a:solidFill>
                  <a:schemeClr val="accent1">
                    <a:lumMod val="50000"/>
                  </a:schemeClr>
                </a:solidFill>
              </a:rPr>
              <a:t>chunki</a:t>
            </a:r>
            <a:r>
              <a:rPr lang="en-US" sz="2200" dirty="0">
                <a:solidFill>
                  <a:schemeClr val="accent1">
                    <a:lumMod val="50000"/>
                  </a:schemeClr>
                </a:solidFill>
              </a:rPr>
              <a:t> </a:t>
            </a:r>
            <a:r>
              <a:rPr lang="en-US" sz="2200" dirty="0" err="1">
                <a:solidFill>
                  <a:schemeClr val="accent1">
                    <a:lumMod val="50000"/>
                  </a:schemeClr>
                </a:solidFill>
              </a:rPr>
              <a:t>keltirib</a:t>
            </a:r>
            <a:r>
              <a:rPr lang="en-US" sz="2200" dirty="0">
                <a:solidFill>
                  <a:schemeClr val="accent1">
                    <a:lumMod val="50000"/>
                  </a:schemeClr>
                </a:solidFill>
              </a:rPr>
              <a:t> </a:t>
            </a:r>
            <a:r>
              <a:rPr lang="en-US" sz="2200" dirty="0" err="1">
                <a:solidFill>
                  <a:schemeClr val="accent1">
                    <a:lumMod val="50000"/>
                  </a:schemeClr>
                </a:solidFill>
              </a:rPr>
              <a:t>chiqariladigan</a:t>
            </a:r>
            <a:r>
              <a:rPr lang="en-US" sz="2200" dirty="0">
                <a:solidFill>
                  <a:schemeClr val="accent1">
                    <a:lumMod val="50000"/>
                  </a:schemeClr>
                </a:solidFill>
              </a:rPr>
              <a:t> </a:t>
            </a:r>
            <a:r>
              <a:rPr lang="en-US" sz="2200" dirty="0" err="1">
                <a:solidFill>
                  <a:schemeClr val="accent1">
                    <a:lumMod val="50000"/>
                  </a:schemeClr>
                </a:solidFill>
              </a:rPr>
              <a:t>qutb</a:t>
            </a:r>
            <a:r>
              <a:rPr lang="en-US" sz="2200" dirty="0">
                <a:solidFill>
                  <a:schemeClr val="accent1">
                    <a:lumMod val="50000"/>
                  </a:schemeClr>
                </a:solidFill>
              </a:rPr>
              <a:t> </a:t>
            </a:r>
            <a:r>
              <a:rPr lang="en-US" sz="2200" dirty="0" err="1">
                <a:solidFill>
                  <a:schemeClr val="accent1">
                    <a:lumMod val="50000"/>
                  </a:schemeClr>
                </a:solidFill>
              </a:rPr>
              <a:t>tenglama</a:t>
            </a:r>
            <a:r>
              <a:rPr lang="en-US" sz="2200" dirty="0">
                <a:solidFill>
                  <a:schemeClr val="accent1">
                    <a:lumMod val="50000"/>
                  </a:schemeClr>
                </a:solidFill>
              </a:rPr>
              <a:t> biz </a:t>
            </a:r>
            <a:r>
              <a:rPr lang="en-US" sz="2200" dirty="0" err="1">
                <a:solidFill>
                  <a:schemeClr val="accent1">
                    <a:lumMod val="50000"/>
                  </a:schemeClr>
                </a:solidFill>
              </a:rPr>
              <a:t>qarayotgan</a:t>
            </a:r>
            <a:r>
              <a:rPr lang="en-US" sz="2200" dirty="0">
                <a:solidFill>
                  <a:schemeClr val="accent1">
                    <a:lumMod val="50000"/>
                  </a:schemeClr>
                </a:solidFill>
              </a:rPr>
              <a:t> </a:t>
            </a:r>
            <a:r>
              <a:rPr lang="en-US" sz="2200" dirty="0" err="1">
                <a:solidFill>
                  <a:schemeClr val="accent1">
                    <a:lumMod val="50000"/>
                  </a:schemeClr>
                </a:solidFill>
              </a:rPr>
              <a:t>holda</a:t>
            </a:r>
            <a:r>
              <a:rPr lang="en-US" sz="2200" dirty="0">
                <a:solidFill>
                  <a:schemeClr val="accent1">
                    <a:lumMod val="50000"/>
                  </a:schemeClr>
                </a:solidFill>
              </a:rPr>
              <a:t> </a:t>
            </a:r>
            <a:r>
              <a:rPr lang="en-US" sz="2200" dirty="0" err="1">
                <a:solidFill>
                  <a:schemeClr val="accent1">
                    <a:lumMod val="50000"/>
                  </a:schemeClr>
                </a:solidFill>
              </a:rPr>
              <a:t>giperbolaning</a:t>
            </a:r>
            <a:r>
              <a:rPr lang="en-US" sz="2200" dirty="0">
                <a:solidFill>
                  <a:schemeClr val="accent1">
                    <a:lumMod val="50000"/>
                  </a:schemeClr>
                </a:solidFill>
              </a:rPr>
              <a:t> </a:t>
            </a:r>
            <a:r>
              <a:rPr lang="en-US" sz="2200" dirty="0" err="1">
                <a:solidFill>
                  <a:schemeClr val="accent1">
                    <a:lumMod val="50000"/>
                  </a:schemeClr>
                </a:solidFill>
              </a:rPr>
              <a:t>faqat</a:t>
            </a:r>
            <a:r>
              <a:rPr lang="en-US" sz="2200" dirty="0">
                <a:solidFill>
                  <a:schemeClr val="accent1">
                    <a:lumMod val="50000"/>
                  </a:schemeClr>
                </a:solidFill>
              </a:rPr>
              <a:t> </a:t>
            </a:r>
            <a:r>
              <a:rPr lang="en-US" sz="2200" dirty="0" err="1">
                <a:solidFill>
                  <a:schemeClr val="accent1">
                    <a:lumMod val="50000"/>
                  </a:schemeClr>
                </a:solidFill>
              </a:rPr>
              <a:t>bitta</a:t>
            </a:r>
            <a:r>
              <a:rPr lang="en-US" sz="2200" dirty="0">
                <a:solidFill>
                  <a:schemeClr val="accent1">
                    <a:lumMod val="50000"/>
                  </a:schemeClr>
                </a:solidFill>
              </a:rPr>
              <a:t> </a:t>
            </a:r>
            <a:r>
              <a:rPr lang="en-US" sz="2200" dirty="0" err="1">
                <a:solidFill>
                  <a:schemeClr val="accent1">
                    <a:lumMod val="50000"/>
                  </a:schemeClr>
                </a:solidFill>
              </a:rPr>
              <a:t>tarmog’ini</a:t>
            </a:r>
            <a:r>
              <a:rPr lang="en-US" sz="2200" dirty="0">
                <a:solidFill>
                  <a:schemeClr val="accent1">
                    <a:lumMod val="50000"/>
                  </a:schemeClr>
                </a:solidFill>
              </a:rPr>
              <a:t> </a:t>
            </a:r>
            <a:r>
              <a:rPr lang="en-US" sz="2200" dirty="0" err="1">
                <a:solidFill>
                  <a:schemeClr val="accent1">
                    <a:lumMod val="50000"/>
                  </a:schemeClr>
                </a:solidFill>
              </a:rPr>
              <a:t>aniqlaydi</a:t>
            </a:r>
            <a:r>
              <a:rPr lang="en-US" sz="2200" dirty="0">
                <a:solidFill>
                  <a:schemeClr val="accent1">
                    <a:lumMod val="50000"/>
                  </a:schemeClr>
                </a:solidFill>
              </a:rPr>
              <a:t>).</a:t>
            </a:r>
            <a:r>
              <a:rPr lang="ru-RU" sz="2200" b="1" dirty="0">
                <a:solidFill>
                  <a:schemeClr val="accent1">
                    <a:lumMod val="50000"/>
                  </a:schemeClr>
                </a:solidFill>
              </a:rPr>
              <a:t/>
            </a:r>
            <a:br>
              <a:rPr lang="ru-RU" sz="2200" b="1" dirty="0">
                <a:solidFill>
                  <a:schemeClr val="accent1">
                    <a:lumMod val="50000"/>
                  </a:schemeClr>
                </a:solidFill>
              </a:rPr>
            </a:br>
            <a:r>
              <a:rPr lang="en-US" sz="2200" dirty="0" err="1">
                <a:solidFill>
                  <a:schemeClr val="accent1">
                    <a:lumMod val="50000"/>
                  </a:schemeClr>
                </a:solidFill>
              </a:rPr>
              <a:t>Berilgan</a:t>
            </a:r>
            <a:r>
              <a:rPr lang="en-US" sz="2200" dirty="0">
                <a:solidFill>
                  <a:schemeClr val="accent1">
                    <a:lumMod val="50000"/>
                  </a:schemeClr>
                </a:solidFill>
              </a:rPr>
              <a:t> </a:t>
            </a:r>
            <a:r>
              <a:rPr lang="en-US" sz="2200" dirty="0" err="1">
                <a:solidFill>
                  <a:schemeClr val="accent1">
                    <a:lumMod val="50000"/>
                  </a:schemeClr>
                </a:solidFill>
              </a:rPr>
              <a:t>chiziqni</a:t>
            </a:r>
            <a:r>
              <a:rPr lang="en-US" sz="2200" dirty="0">
                <a:solidFill>
                  <a:schemeClr val="accent1">
                    <a:lumMod val="50000"/>
                  </a:schemeClr>
                </a:solidFill>
              </a:rPr>
              <a:t> </a:t>
            </a:r>
            <a:r>
              <a:rPr lang="ru-RU" sz="2200" dirty="0">
                <a:solidFill>
                  <a:schemeClr val="accent1">
                    <a:lumMod val="50000"/>
                  </a:schemeClr>
                </a:solidFill>
                <a:sym typeface="Symbol"/>
              </a:rPr>
              <a:t></a:t>
            </a:r>
            <a:r>
              <a:rPr lang="en-US" sz="2200" dirty="0">
                <a:solidFill>
                  <a:schemeClr val="accent1">
                    <a:lumMod val="50000"/>
                  </a:schemeClr>
                </a:solidFill>
              </a:rPr>
              <a:t> </a:t>
            </a:r>
            <a:r>
              <a:rPr lang="en-US" sz="2200" dirty="0" err="1">
                <a:solidFill>
                  <a:schemeClr val="accent1">
                    <a:lumMod val="50000"/>
                  </a:schemeClr>
                </a:solidFill>
              </a:rPr>
              <a:t>bilan</a:t>
            </a:r>
            <a:r>
              <a:rPr lang="en-US" sz="2200" dirty="0">
                <a:solidFill>
                  <a:schemeClr val="accent1">
                    <a:lumMod val="50000"/>
                  </a:schemeClr>
                </a:solidFill>
              </a:rPr>
              <a:t> </a:t>
            </a:r>
            <a:r>
              <a:rPr lang="en-US" sz="2200" dirty="0" err="1">
                <a:solidFill>
                  <a:schemeClr val="accent1">
                    <a:lumMod val="50000"/>
                  </a:schemeClr>
                </a:solidFill>
              </a:rPr>
              <a:t>belgilaymiz</a:t>
            </a:r>
            <a:r>
              <a:rPr lang="en-US" sz="2200" dirty="0">
                <a:solidFill>
                  <a:schemeClr val="accent1">
                    <a:lumMod val="50000"/>
                  </a:schemeClr>
                </a:solidFill>
              </a:rPr>
              <a:t>. </a:t>
            </a:r>
            <a:r>
              <a:rPr lang="en-US" sz="2200" i="1" dirty="0">
                <a:solidFill>
                  <a:schemeClr val="accent1">
                    <a:lumMod val="50000"/>
                  </a:schemeClr>
                </a:solidFill>
              </a:rPr>
              <a:t>F </a:t>
            </a:r>
            <a:r>
              <a:rPr lang="en-US" sz="2200" dirty="0" err="1">
                <a:solidFill>
                  <a:schemeClr val="accent1">
                    <a:lumMod val="50000"/>
                  </a:schemeClr>
                </a:solidFill>
              </a:rPr>
              <a:t>bu</a:t>
            </a:r>
            <a:r>
              <a:rPr lang="en-US" sz="2200" dirty="0">
                <a:solidFill>
                  <a:schemeClr val="accent1">
                    <a:lumMod val="50000"/>
                  </a:schemeClr>
                </a:solidFill>
              </a:rPr>
              <a:t> </a:t>
            </a:r>
            <a:r>
              <a:rPr lang="ru-RU" sz="2200" dirty="0">
                <a:solidFill>
                  <a:schemeClr val="accent1">
                    <a:lumMod val="50000"/>
                  </a:schemeClr>
                </a:solidFill>
                <a:sym typeface="Symbol"/>
              </a:rPr>
              <a:t></a:t>
            </a:r>
            <a:r>
              <a:rPr lang="en-US" sz="2200" dirty="0">
                <a:solidFill>
                  <a:schemeClr val="accent1">
                    <a:lumMod val="50000"/>
                  </a:schemeClr>
                </a:solidFill>
              </a:rPr>
              <a:t> </a:t>
            </a:r>
            <a:r>
              <a:rPr lang="en-US" sz="2200" dirty="0" err="1">
                <a:solidFill>
                  <a:schemeClr val="accent1">
                    <a:lumMod val="50000"/>
                  </a:schemeClr>
                </a:solidFill>
              </a:rPr>
              <a:t>chiziqning</a:t>
            </a:r>
            <a:r>
              <a:rPr lang="en-US" sz="2200" dirty="0">
                <a:solidFill>
                  <a:schemeClr val="accent1">
                    <a:lumMod val="50000"/>
                  </a:schemeClr>
                </a:solidFill>
              </a:rPr>
              <a:t> </a:t>
            </a:r>
            <a:r>
              <a:rPr lang="en-US" sz="2200" dirty="0" err="1">
                <a:solidFill>
                  <a:schemeClr val="accent1">
                    <a:lumMod val="50000"/>
                  </a:schemeClr>
                </a:solidFill>
              </a:rPr>
              <a:t>fokusi</a:t>
            </a:r>
            <a:r>
              <a:rPr lang="en-US" sz="2200" dirty="0">
                <a:solidFill>
                  <a:schemeClr val="accent1">
                    <a:lumMod val="50000"/>
                  </a:schemeClr>
                </a:solidFill>
              </a:rPr>
              <a:t>, </a:t>
            </a:r>
            <a:r>
              <a:rPr lang="en-US" sz="2200" i="1" dirty="0">
                <a:solidFill>
                  <a:schemeClr val="accent1">
                    <a:lumMod val="50000"/>
                  </a:schemeClr>
                </a:solidFill>
              </a:rPr>
              <a:t>d </a:t>
            </a:r>
            <a:r>
              <a:rPr lang="en-US" sz="2200" dirty="0" err="1">
                <a:solidFill>
                  <a:schemeClr val="accent1">
                    <a:lumMod val="50000"/>
                  </a:schemeClr>
                </a:solidFill>
              </a:rPr>
              <a:t>shu</a:t>
            </a:r>
            <a:r>
              <a:rPr lang="en-US" sz="2200" dirty="0">
                <a:solidFill>
                  <a:schemeClr val="accent1">
                    <a:lumMod val="50000"/>
                  </a:schemeClr>
                </a:solidFill>
              </a:rPr>
              <a:t> </a:t>
            </a:r>
            <a:r>
              <a:rPr lang="en-US" sz="2200" dirty="0" err="1">
                <a:solidFill>
                  <a:schemeClr val="accent1">
                    <a:lumMod val="50000"/>
                  </a:schemeClr>
                </a:solidFill>
              </a:rPr>
              <a:t>fokusga</a:t>
            </a:r>
            <a:r>
              <a:rPr lang="en-US" sz="2200" dirty="0">
                <a:solidFill>
                  <a:schemeClr val="accent1">
                    <a:lumMod val="50000"/>
                  </a:schemeClr>
                </a:solidFill>
              </a:rPr>
              <a:t> </a:t>
            </a:r>
            <a:r>
              <a:rPr lang="en-US" sz="2200" dirty="0" err="1">
                <a:solidFill>
                  <a:schemeClr val="accent1">
                    <a:lumMod val="50000"/>
                  </a:schemeClr>
                </a:solidFill>
              </a:rPr>
              <a:t>mos</a:t>
            </a:r>
            <a:r>
              <a:rPr lang="en-US" sz="2200" dirty="0">
                <a:solidFill>
                  <a:schemeClr val="accent1">
                    <a:lumMod val="50000"/>
                  </a:schemeClr>
                </a:solidFill>
              </a:rPr>
              <a:t> </a:t>
            </a:r>
            <a:r>
              <a:rPr lang="en-US" sz="2200" dirty="0" err="1">
                <a:solidFill>
                  <a:schemeClr val="accent1">
                    <a:lumMod val="50000"/>
                  </a:schemeClr>
                </a:solidFill>
              </a:rPr>
              <a:t>direktrisasi</a:t>
            </a:r>
            <a:r>
              <a:rPr lang="en-US" sz="2200" dirty="0">
                <a:solidFill>
                  <a:schemeClr val="accent1">
                    <a:lumMod val="50000"/>
                  </a:schemeClr>
                </a:solidFill>
              </a:rPr>
              <a:t> </a:t>
            </a:r>
            <a:r>
              <a:rPr lang="en-US" sz="2200" dirty="0" err="1" smtClean="0">
                <a:solidFill>
                  <a:schemeClr val="accent1">
                    <a:lumMod val="50000"/>
                  </a:schemeClr>
                </a:solidFill>
              </a:rPr>
              <a:t>bo’lsin</a:t>
            </a:r>
            <a:r>
              <a:rPr lang="en-US" sz="2200" dirty="0" smtClean="0">
                <a:solidFill>
                  <a:schemeClr val="accent1">
                    <a:lumMod val="50000"/>
                  </a:schemeClr>
                </a:solidFill>
              </a:rPr>
              <a:t>.</a:t>
            </a:r>
            <a:r>
              <a:rPr lang="en-US" sz="1800" dirty="0" smtClean="0"/>
              <a:t/>
            </a:r>
            <a:br>
              <a:rPr lang="en-US" sz="1800" dirty="0" smtClean="0"/>
            </a:br>
            <a:endParaRPr lang="ru-RU" sz="2000" b="1" dirty="0"/>
          </a:p>
        </p:txBody>
      </p:sp>
    </p:spTree>
    <p:extLst>
      <p:ext uri="{BB962C8B-B14F-4D97-AF65-F5344CB8AC3E}">
        <p14:creationId xmlns:p14="http://schemas.microsoft.com/office/powerpoint/2010/main" xmlns="" val="37324640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Заголовок 1"/>
              <p:cNvSpPr>
                <a:spLocks noGrp="1"/>
              </p:cNvSpPr>
              <p:nvPr>
                <p:ph type="title"/>
              </p:nvPr>
            </p:nvSpPr>
            <p:spPr>
              <a:xfrm>
                <a:off x="1043490" y="1027664"/>
                <a:ext cx="7024744" cy="5425672"/>
              </a:xfrm>
            </p:spPr>
            <p:txBody>
              <a:bodyPr>
                <a:normAutofit fontScale="90000"/>
              </a:bodyPr>
              <a:lstStyle/>
              <a:p>
                <a:r>
                  <a:rPr lang="en-US" sz="2000" dirty="0"/>
                  <a:t/>
                </a:r>
                <a:br>
                  <a:rPr lang="en-US" sz="2000" dirty="0"/>
                </a:br>
                <a:r>
                  <a:rPr lang="en-US" sz="2000" dirty="0"/>
                  <a:t> </a:t>
                </a:r>
                <a:br>
                  <a:rPr lang="en-US" sz="2000" dirty="0"/>
                </a:br>
                <a:r>
                  <a:rPr lang="en-US" sz="2000" dirty="0"/>
                  <a:t/>
                </a:r>
                <a:br>
                  <a:rPr lang="en-US" sz="2000" dirty="0"/>
                </a:br>
                <a:r>
                  <a:rPr lang="en-US" sz="2000" dirty="0"/>
                  <a:t/>
                </a:r>
                <a:br>
                  <a:rPr lang="en-US" sz="2000" dirty="0"/>
                </a:br>
                <a:r>
                  <a:rPr lang="en-US" sz="2000" dirty="0"/>
                  <a:t/>
                </a:r>
                <a:br>
                  <a:rPr lang="en-US" sz="2000" dirty="0"/>
                </a:br>
                <a:r>
                  <a:rPr lang="en-US" sz="2000" dirty="0"/>
                  <a:t/>
                </a:r>
                <a:br>
                  <a:rPr lang="en-US" sz="2000" dirty="0"/>
                </a:br>
                <a:r>
                  <a:rPr lang="en-US" sz="2000" dirty="0"/>
                  <a:t/>
                </a:r>
                <a:br>
                  <a:rPr lang="en-US" sz="2000" dirty="0"/>
                </a:br>
                <a:r>
                  <a:rPr lang="en-US" sz="2000" dirty="0"/>
                  <a:t/>
                </a:r>
                <a:br>
                  <a:rPr lang="en-US" sz="2000" dirty="0"/>
                </a:br>
                <a:r>
                  <a:rPr lang="en-US" sz="2000" dirty="0" smtClean="0">
                    <a:solidFill>
                      <a:schemeClr val="accent1">
                        <a:lumMod val="50000"/>
                      </a:schemeClr>
                    </a:solidFill>
                  </a:rPr>
                  <a:t/>
                </a:r>
                <a:br>
                  <a:rPr lang="en-US" sz="2000" dirty="0" smtClean="0">
                    <a:solidFill>
                      <a:schemeClr val="accent1">
                        <a:lumMod val="50000"/>
                      </a:schemeClr>
                    </a:solidFill>
                  </a:rPr>
                </a:br>
                <a:r>
                  <a:rPr lang="en-US" sz="2000" dirty="0" smtClean="0">
                    <a:solidFill>
                      <a:schemeClr val="accent1">
                        <a:lumMod val="50000"/>
                      </a:schemeClr>
                    </a:solidFill>
                  </a:rPr>
                  <a:t>(</a:t>
                </a:r>
                <a:r>
                  <a:rPr lang="ru-RU" sz="2000" dirty="0">
                    <a:solidFill>
                      <a:schemeClr val="accent1">
                        <a:lumMod val="50000"/>
                      </a:schemeClr>
                    </a:solidFill>
                    <a:sym typeface="Symbol"/>
                  </a:rPr>
                  <a:t></a:t>
                </a:r>
                <a:r>
                  <a:rPr lang="en-US" sz="2000" dirty="0">
                    <a:solidFill>
                      <a:schemeClr val="accent1">
                        <a:lumMod val="50000"/>
                      </a:schemeClr>
                    </a:solidFill>
                  </a:rPr>
                  <a:t> </a:t>
                </a:r>
                <a:r>
                  <a:rPr lang="en-US" sz="2000" dirty="0" err="1">
                    <a:solidFill>
                      <a:schemeClr val="accent1">
                        <a:lumMod val="50000"/>
                      </a:schemeClr>
                    </a:solidFill>
                  </a:rPr>
                  <a:t>chiziq</a:t>
                </a:r>
                <a:r>
                  <a:rPr lang="en-US" sz="2000" dirty="0">
                    <a:solidFill>
                      <a:schemeClr val="accent1">
                        <a:lumMod val="50000"/>
                      </a:schemeClr>
                    </a:solidFill>
                  </a:rPr>
                  <a:t> </a:t>
                </a:r>
                <a:r>
                  <a:rPr lang="en-US" sz="2000" dirty="0" err="1">
                    <a:solidFill>
                      <a:schemeClr val="accent1">
                        <a:lumMod val="50000"/>
                      </a:schemeClr>
                    </a:solidFill>
                  </a:rPr>
                  <a:t>giperbola</a:t>
                </a:r>
                <a:r>
                  <a:rPr lang="en-US" sz="2000" dirty="0">
                    <a:solidFill>
                      <a:schemeClr val="accent1">
                        <a:lumMod val="50000"/>
                      </a:schemeClr>
                    </a:solidFill>
                  </a:rPr>
                  <a:t> </a:t>
                </a:r>
                <a:r>
                  <a:rPr lang="en-US" sz="2000" dirty="0" err="1">
                    <a:solidFill>
                      <a:schemeClr val="accent1">
                        <a:lumMod val="50000"/>
                      </a:schemeClr>
                    </a:solidFill>
                  </a:rPr>
                  <a:t>bo’lganda</a:t>
                </a:r>
                <a:r>
                  <a:rPr lang="en-US" sz="2000" dirty="0">
                    <a:solidFill>
                      <a:schemeClr val="accent1">
                        <a:lumMod val="50000"/>
                      </a:schemeClr>
                    </a:solidFill>
                  </a:rPr>
                  <a:t> </a:t>
                </a:r>
                <a:r>
                  <a:rPr lang="en-US" sz="2000" i="1" dirty="0">
                    <a:solidFill>
                      <a:schemeClr val="accent1">
                        <a:lumMod val="50000"/>
                      </a:schemeClr>
                    </a:solidFill>
                  </a:rPr>
                  <a:t>F </a:t>
                </a:r>
                <a:r>
                  <a:rPr lang="en-US" sz="2000" dirty="0" err="1">
                    <a:solidFill>
                      <a:schemeClr val="accent1">
                        <a:lumMod val="50000"/>
                      </a:schemeClr>
                    </a:solidFill>
                  </a:rPr>
                  <a:t>va</a:t>
                </a:r>
                <a:r>
                  <a:rPr lang="en-US" sz="2000" dirty="0">
                    <a:solidFill>
                      <a:schemeClr val="accent1">
                        <a:lumMod val="50000"/>
                      </a:schemeClr>
                    </a:solidFill>
                  </a:rPr>
                  <a:t> </a:t>
                </a:r>
                <a:r>
                  <a:rPr lang="en-US" sz="2000" i="1" dirty="0">
                    <a:solidFill>
                      <a:schemeClr val="accent1">
                        <a:lumMod val="50000"/>
                      </a:schemeClr>
                    </a:solidFill>
                  </a:rPr>
                  <a:t>d </a:t>
                </a:r>
                <a:r>
                  <a:rPr lang="en-US" sz="2000" dirty="0" err="1">
                    <a:solidFill>
                      <a:schemeClr val="accent1">
                        <a:lumMod val="50000"/>
                      </a:schemeClr>
                    </a:solidFill>
                  </a:rPr>
                  <a:t>uchun</a:t>
                </a:r>
                <a:r>
                  <a:rPr lang="en-US" sz="2000" dirty="0">
                    <a:solidFill>
                      <a:schemeClr val="accent1">
                        <a:lumMod val="50000"/>
                      </a:schemeClr>
                    </a:solidFill>
                  </a:rPr>
                  <a:t> </a:t>
                </a:r>
                <a:r>
                  <a:rPr lang="en-US" sz="2000" dirty="0" err="1">
                    <a:solidFill>
                      <a:schemeClr val="accent1">
                        <a:lumMod val="50000"/>
                      </a:schemeClr>
                    </a:solidFill>
                  </a:rPr>
                  <a:t>qaralayotgan</a:t>
                </a:r>
                <a:r>
                  <a:rPr lang="en-US" sz="2000" dirty="0">
                    <a:solidFill>
                      <a:schemeClr val="accent1">
                        <a:lumMod val="50000"/>
                      </a:schemeClr>
                    </a:solidFill>
                  </a:rPr>
                  <a:t> </a:t>
                </a:r>
                <a:r>
                  <a:rPr lang="en-US" sz="2000" dirty="0" err="1">
                    <a:solidFill>
                      <a:schemeClr val="accent1">
                        <a:lumMod val="50000"/>
                      </a:schemeClr>
                    </a:solidFill>
                  </a:rPr>
                  <a:t>tarmog’iga</a:t>
                </a:r>
                <a:r>
                  <a:rPr lang="en-US" sz="2000" dirty="0">
                    <a:solidFill>
                      <a:schemeClr val="accent1">
                        <a:lumMod val="50000"/>
                      </a:schemeClr>
                    </a:solidFill>
                  </a:rPr>
                  <a:t> </a:t>
                </a:r>
                <a:r>
                  <a:rPr lang="en-US" sz="2000" dirty="0" err="1">
                    <a:solidFill>
                      <a:schemeClr val="accent1">
                        <a:lumMod val="50000"/>
                      </a:schemeClr>
                    </a:solidFill>
                  </a:rPr>
                  <a:t>yaqin</a:t>
                </a:r>
                <a:r>
                  <a:rPr lang="en-US" sz="2000" dirty="0">
                    <a:solidFill>
                      <a:schemeClr val="accent1">
                        <a:lumMod val="50000"/>
                      </a:schemeClr>
                    </a:solidFill>
                  </a:rPr>
                  <a:t> </a:t>
                </a:r>
                <a:r>
                  <a:rPr lang="en-US" sz="2000" dirty="0" err="1">
                    <a:solidFill>
                      <a:schemeClr val="accent1">
                        <a:lumMod val="50000"/>
                      </a:schemeClr>
                    </a:solidFill>
                  </a:rPr>
                  <a:t>fokusi</a:t>
                </a:r>
                <a:r>
                  <a:rPr lang="en-US" sz="2000" dirty="0">
                    <a:solidFill>
                      <a:schemeClr val="accent1">
                        <a:lumMod val="50000"/>
                      </a:schemeClr>
                    </a:solidFill>
                  </a:rPr>
                  <a:t> </a:t>
                </a:r>
                <a:r>
                  <a:rPr lang="en-US" sz="2000" dirty="0" err="1">
                    <a:solidFill>
                      <a:schemeClr val="accent1">
                        <a:lumMod val="50000"/>
                      </a:schemeClr>
                    </a:solidFill>
                  </a:rPr>
                  <a:t>va</a:t>
                </a:r>
                <a:r>
                  <a:rPr lang="en-US" sz="2000" dirty="0">
                    <a:solidFill>
                      <a:schemeClr val="accent1">
                        <a:lumMod val="50000"/>
                      </a:schemeClr>
                    </a:solidFill>
                  </a:rPr>
                  <a:t> </a:t>
                </a:r>
                <a:r>
                  <a:rPr lang="en-US" sz="2000" dirty="0" err="1">
                    <a:solidFill>
                      <a:schemeClr val="accent1">
                        <a:lumMod val="50000"/>
                      </a:schemeClr>
                    </a:solidFill>
                  </a:rPr>
                  <a:t>direktrisasi</a:t>
                </a:r>
                <a:r>
                  <a:rPr lang="en-US" sz="2000" dirty="0">
                    <a:solidFill>
                      <a:schemeClr val="accent1">
                        <a:lumMod val="50000"/>
                      </a:schemeClr>
                    </a:solidFill>
                  </a:rPr>
                  <a:t> </a:t>
                </a:r>
                <a:r>
                  <a:rPr lang="en-US" sz="2000" dirty="0" err="1">
                    <a:solidFill>
                      <a:schemeClr val="accent1">
                        <a:lumMod val="50000"/>
                      </a:schemeClr>
                    </a:solidFill>
                  </a:rPr>
                  <a:t>olinadi</a:t>
                </a:r>
                <a:r>
                  <a:rPr lang="en-US" sz="2000" dirty="0">
                    <a:solidFill>
                      <a:schemeClr val="accent1">
                        <a:lumMod val="50000"/>
                      </a:schemeClr>
                    </a:solidFill>
                  </a:rPr>
                  <a:t>). </a:t>
                </a:r>
                <a:r>
                  <a:rPr lang="en-US" sz="2000" dirty="0" err="1">
                    <a:solidFill>
                      <a:schemeClr val="accent1">
                        <a:lumMod val="50000"/>
                      </a:schemeClr>
                    </a:solidFill>
                  </a:rPr>
                  <a:t>Qutb</a:t>
                </a:r>
                <a:r>
                  <a:rPr lang="en-US" sz="2000" dirty="0">
                    <a:solidFill>
                      <a:schemeClr val="accent1">
                        <a:lumMod val="50000"/>
                      </a:schemeClr>
                    </a:solidFill>
                  </a:rPr>
                  <a:t> </a:t>
                </a:r>
                <a:r>
                  <a:rPr lang="en-US" sz="2000" dirty="0" err="1">
                    <a:solidFill>
                      <a:schemeClr val="accent1">
                        <a:lumMod val="50000"/>
                      </a:schemeClr>
                    </a:solidFill>
                  </a:rPr>
                  <a:t>koordinatalar</a:t>
                </a:r>
                <a:r>
                  <a:rPr lang="en-US" sz="2000" dirty="0">
                    <a:solidFill>
                      <a:schemeClr val="accent1">
                        <a:lumMod val="50000"/>
                      </a:schemeClr>
                    </a:solidFill>
                  </a:rPr>
                  <a:t> </a:t>
                </a:r>
                <a:r>
                  <a:rPr lang="en-US" sz="2000" dirty="0" err="1">
                    <a:solidFill>
                      <a:schemeClr val="accent1">
                        <a:lumMod val="50000"/>
                      </a:schemeClr>
                    </a:solidFill>
                  </a:rPr>
                  <a:t>sistemasini</a:t>
                </a:r>
                <a:r>
                  <a:rPr lang="en-US" sz="2000" dirty="0">
                    <a:solidFill>
                      <a:schemeClr val="accent1">
                        <a:lumMod val="50000"/>
                      </a:schemeClr>
                    </a:solidFill>
                  </a:rPr>
                  <a:t> </a:t>
                </a:r>
                <a:r>
                  <a:rPr lang="en-US" sz="2000" dirty="0" err="1">
                    <a:solidFill>
                      <a:schemeClr val="accent1">
                        <a:lumMod val="50000"/>
                      </a:schemeClr>
                    </a:solidFill>
                  </a:rPr>
                  <a:t>quydagicha</a:t>
                </a:r>
                <a:r>
                  <a:rPr lang="en-US" sz="2000" dirty="0">
                    <a:solidFill>
                      <a:schemeClr val="accent1">
                        <a:lumMod val="50000"/>
                      </a:schemeClr>
                    </a:solidFill>
                  </a:rPr>
                  <a:t> </a:t>
                </a:r>
                <a:r>
                  <a:rPr lang="en-US" sz="2000" dirty="0" err="1">
                    <a:solidFill>
                      <a:schemeClr val="accent1">
                        <a:lumMod val="50000"/>
                      </a:schemeClr>
                    </a:solidFill>
                  </a:rPr>
                  <a:t>kiritamiz</a:t>
                </a:r>
                <a:r>
                  <a:rPr lang="en-US" sz="2000" dirty="0">
                    <a:solidFill>
                      <a:schemeClr val="accent1">
                        <a:lumMod val="50000"/>
                      </a:schemeClr>
                    </a:solidFill>
                  </a:rPr>
                  <a:t>. </a:t>
                </a:r>
                <a:r>
                  <a:rPr lang="en-US" sz="2000" i="1" dirty="0">
                    <a:solidFill>
                      <a:schemeClr val="accent1">
                        <a:lumMod val="50000"/>
                      </a:schemeClr>
                    </a:solidFill>
                  </a:rPr>
                  <a:t>FL </a:t>
                </a:r>
                <a:r>
                  <a:rPr lang="en-US" sz="2000" dirty="0">
                    <a:solidFill>
                      <a:schemeClr val="accent1">
                        <a:lumMod val="50000"/>
                      </a:schemeClr>
                    </a:solidFill>
                    <a:sym typeface="Symbol"/>
                  </a:rPr>
                  <a:t></a:t>
                </a:r>
                <a:r>
                  <a:rPr lang="en-US" sz="2000" i="1" dirty="0">
                    <a:solidFill>
                      <a:schemeClr val="accent1">
                        <a:lumMod val="50000"/>
                      </a:schemeClr>
                    </a:solidFill>
                  </a:rPr>
                  <a:t> d </a:t>
                </a:r>
                <a:r>
                  <a:rPr lang="en-US" sz="2000" dirty="0" err="1">
                    <a:solidFill>
                      <a:schemeClr val="accent1">
                        <a:lumMod val="50000"/>
                      </a:schemeClr>
                    </a:solidFill>
                  </a:rPr>
                  <a:t>to’g’ri</a:t>
                </a:r>
                <a:r>
                  <a:rPr lang="en-US" sz="2000" dirty="0">
                    <a:solidFill>
                      <a:schemeClr val="accent1">
                        <a:lumMod val="50000"/>
                      </a:schemeClr>
                    </a:solidFill>
                  </a:rPr>
                  <a:t> </a:t>
                </a:r>
                <a:r>
                  <a:rPr lang="en-US" sz="2000" dirty="0" err="1">
                    <a:solidFill>
                      <a:schemeClr val="accent1">
                        <a:lumMod val="50000"/>
                      </a:schemeClr>
                    </a:solidFill>
                  </a:rPr>
                  <a:t>chiziqni</a:t>
                </a:r>
                <a:r>
                  <a:rPr lang="en-US" sz="2000" dirty="0">
                    <a:solidFill>
                      <a:schemeClr val="accent1">
                        <a:lumMod val="50000"/>
                      </a:schemeClr>
                    </a:solidFill>
                  </a:rPr>
                  <a:t> </a:t>
                </a:r>
                <a:r>
                  <a:rPr lang="en-US" sz="2000" dirty="0" err="1">
                    <a:solidFill>
                      <a:schemeClr val="accent1">
                        <a:lumMod val="50000"/>
                      </a:schemeClr>
                    </a:solidFill>
                  </a:rPr>
                  <a:t>o’tkazamiz</a:t>
                </a:r>
                <a:r>
                  <a:rPr lang="en-US" sz="2000" dirty="0" smtClean="0">
                    <a:solidFill>
                      <a:schemeClr val="accent1">
                        <a:lumMod val="50000"/>
                      </a:schemeClr>
                    </a:solidFill>
                  </a:rPr>
                  <a:t>,</a:t>
                </a:r>
                <a:r>
                  <a:rPr lang="en-US" sz="2000" b="1" dirty="0" smtClean="0">
                    <a:solidFill>
                      <a:schemeClr val="accent1">
                        <a:lumMod val="50000"/>
                      </a:schemeClr>
                    </a:solidFill>
                  </a:rPr>
                  <a:t/>
                </a:r>
                <a:br>
                  <a:rPr lang="en-US" sz="2000" b="1" dirty="0" smtClean="0">
                    <a:solidFill>
                      <a:schemeClr val="accent1">
                        <a:lumMod val="50000"/>
                      </a:schemeClr>
                    </a:solidFill>
                  </a:rPr>
                </a:br>
                <a14:m>
                  <m:oMath xmlns:m="http://schemas.openxmlformats.org/officeDocument/2006/math">
                    <m:acc>
                      <m:accPr>
                        <m:chr m:val="̅"/>
                        <m:ctrlPr>
                          <a:rPr lang="en-US" sz="2000" i="1">
                            <a:solidFill>
                              <a:schemeClr val="accent1">
                                <a:lumMod val="50000"/>
                              </a:schemeClr>
                            </a:solidFill>
                            <a:latin typeface="Cambria Math"/>
                          </a:rPr>
                        </m:ctrlPr>
                      </m:accPr>
                      <m:e>
                        <m:r>
                          <a:rPr lang="en-US" sz="2000" i="1">
                            <a:solidFill>
                              <a:schemeClr val="accent1">
                                <a:lumMod val="50000"/>
                              </a:schemeClr>
                            </a:solidFill>
                            <a:latin typeface="Cambria Math"/>
                          </a:rPr>
                          <m:t>𝐹𝐸</m:t>
                        </m:r>
                      </m:e>
                    </m:acc>
                    <m:r>
                      <a:rPr lang="en-US" sz="2000" i="1">
                        <a:solidFill>
                          <a:schemeClr val="accent1">
                            <a:lumMod val="50000"/>
                          </a:schemeClr>
                        </a:solidFill>
                        <a:latin typeface="Cambria Math"/>
                      </a:rPr>
                      <m:t>=</m:t>
                    </m:r>
                    <m:acc>
                      <m:accPr>
                        <m:chr m:val="⃗"/>
                        <m:ctrlPr>
                          <a:rPr lang="en-US" sz="2000" i="1">
                            <a:solidFill>
                              <a:schemeClr val="accent1">
                                <a:lumMod val="50000"/>
                              </a:schemeClr>
                            </a:solidFill>
                            <a:latin typeface="Cambria Math"/>
                          </a:rPr>
                        </m:ctrlPr>
                      </m:accPr>
                      <m:e>
                        <m:r>
                          <a:rPr lang="en-US" sz="2000" i="1">
                            <a:solidFill>
                              <a:schemeClr val="accent1">
                                <a:lumMod val="50000"/>
                              </a:schemeClr>
                            </a:solidFill>
                            <a:latin typeface="Cambria Math"/>
                          </a:rPr>
                          <m:t>𝑖</m:t>
                        </m:r>
                      </m:e>
                    </m:acc>
                  </m:oMath>
                </a14:m>
                <a:r>
                  <a:rPr lang="en-US" sz="2000" dirty="0">
                    <a:solidFill>
                      <a:schemeClr val="accent1">
                        <a:lumMod val="50000"/>
                      </a:schemeClr>
                    </a:solidFill>
                  </a:rPr>
                  <a:t>, </a:t>
                </a:r>
                <a:r>
                  <a:rPr lang="en-US" sz="2000" i="1" dirty="0">
                    <a:solidFill>
                      <a:schemeClr val="accent1">
                        <a:lumMod val="50000"/>
                      </a:schemeClr>
                    </a:solidFill>
                  </a:rPr>
                  <a:t>L=FL </a:t>
                </a:r>
                <a:r>
                  <a:rPr lang="en-US" sz="2000" dirty="0">
                    <a:solidFill>
                      <a:schemeClr val="accent1">
                        <a:lumMod val="50000"/>
                      </a:schemeClr>
                    </a:solidFill>
                    <a:sym typeface="Symbol"/>
                  </a:rPr>
                  <a:t></a:t>
                </a:r>
                <a:r>
                  <a:rPr lang="en-US" sz="2000" dirty="0">
                    <a:solidFill>
                      <a:schemeClr val="accent1">
                        <a:lumMod val="50000"/>
                      </a:schemeClr>
                    </a:solidFill>
                  </a:rPr>
                  <a:t> </a:t>
                </a:r>
                <a:r>
                  <a:rPr lang="en-US" sz="2000" i="1" dirty="0">
                    <a:solidFill>
                      <a:schemeClr val="accent1">
                        <a:lumMod val="50000"/>
                      </a:schemeClr>
                    </a:solidFill>
                  </a:rPr>
                  <a:t>d </a:t>
                </a:r>
                <a:r>
                  <a:rPr lang="en-US" sz="2000" dirty="0" err="1">
                    <a:solidFill>
                      <a:schemeClr val="accent1">
                        <a:lumMod val="50000"/>
                      </a:schemeClr>
                    </a:solidFill>
                  </a:rPr>
                  <a:t>bo’lsin</a:t>
                </a:r>
                <a:r>
                  <a:rPr lang="en-US" sz="2000" dirty="0">
                    <a:solidFill>
                      <a:schemeClr val="accent1">
                        <a:lumMod val="50000"/>
                      </a:schemeClr>
                    </a:solidFill>
                  </a:rPr>
                  <a:t>, </a:t>
                </a:r>
                <a:r>
                  <a:rPr lang="en-US" sz="2000" dirty="0" err="1">
                    <a:solidFill>
                      <a:schemeClr val="accent1">
                        <a:lumMod val="50000"/>
                      </a:schemeClr>
                    </a:solidFill>
                  </a:rPr>
                  <a:t>bunda</a:t>
                </a:r>
                <a:r>
                  <a:rPr lang="en-US" sz="2000" dirty="0">
                    <a:solidFill>
                      <a:schemeClr val="accent1">
                        <a:lumMod val="50000"/>
                      </a:schemeClr>
                    </a:solidFill>
                  </a:rPr>
                  <a:t> </a:t>
                </a:r>
                <a:r>
                  <a:rPr lang="en-US" sz="2000" i="1" dirty="0">
                    <a:solidFill>
                      <a:schemeClr val="accent1">
                        <a:lumMod val="50000"/>
                      </a:schemeClr>
                    </a:solidFill>
                  </a:rPr>
                  <a:t>E </a:t>
                </a:r>
                <a:r>
                  <a:rPr lang="en-US" sz="2000" dirty="0" err="1">
                    <a:solidFill>
                      <a:schemeClr val="accent1">
                        <a:lumMod val="50000"/>
                      </a:schemeClr>
                    </a:solidFill>
                  </a:rPr>
                  <a:t>nuqta</a:t>
                </a:r>
                <a:r>
                  <a:rPr lang="en-US" sz="2000" dirty="0">
                    <a:solidFill>
                      <a:schemeClr val="accent1">
                        <a:lumMod val="50000"/>
                      </a:schemeClr>
                    </a:solidFill>
                  </a:rPr>
                  <a:t> </a:t>
                </a:r>
                <a:r>
                  <a:rPr lang="en-US" sz="2000" i="1" dirty="0">
                    <a:solidFill>
                      <a:schemeClr val="accent1">
                        <a:lumMod val="50000"/>
                      </a:schemeClr>
                    </a:solidFill>
                  </a:rPr>
                  <a:t>FL </a:t>
                </a:r>
                <a:r>
                  <a:rPr lang="en-US" sz="2000" dirty="0" err="1">
                    <a:solidFill>
                      <a:schemeClr val="accent1">
                        <a:lumMod val="50000"/>
                      </a:schemeClr>
                    </a:solidFill>
                  </a:rPr>
                  <a:t>to’g’ri</a:t>
                </a:r>
                <a:r>
                  <a:rPr lang="en-US" sz="2000" dirty="0">
                    <a:solidFill>
                      <a:schemeClr val="accent1">
                        <a:lumMod val="50000"/>
                      </a:schemeClr>
                    </a:solidFill>
                  </a:rPr>
                  <a:t> </a:t>
                </a:r>
                <a:r>
                  <a:rPr lang="en-US" sz="2000" dirty="0" err="1">
                    <a:solidFill>
                      <a:schemeClr val="accent1">
                        <a:lumMod val="50000"/>
                      </a:schemeClr>
                    </a:solidFill>
                  </a:rPr>
                  <a:t>chiziqda</a:t>
                </a:r>
                <a:r>
                  <a:rPr lang="en-US" sz="2000" dirty="0">
                    <a:solidFill>
                      <a:schemeClr val="accent1">
                        <a:lumMod val="50000"/>
                      </a:schemeClr>
                    </a:solidFill>
                  </a:rPr>
                  <a:t> </a:t>
                </a:r>
                <a:r>
                  <a:rPr lang="en-US" sz="2000" dirty="0" err="1">
                    <a:solidFill>
                      <a:schemeClr val="accent1">
                        <a:lumMod val="50000"/>
                      </a:schemeClr>
                    </a:solidFill>
                  </a:rPr>
                  <a:t>va</a:t>
                </a:r>
                <a:r>
                  <a:rPr lang="en-US" sz="2000" dirty="0">
                    <a:solidFill>
                      <a:schemeClr val="accent1">
                        <a:lumMod val="50000"/>
                      </a:schemeClr>
                    </a:solidFill>
                  </a:rPr>
                  <a:t> </a:t>
                </a:r>
                <a:r>
                  <a:rPr lang="en-US" sz="2000" i="1" dirty="0">
                    <a:solidFill>
                      <a:schemeClr val="accent1">
                        <a:lumMod val="50000"/>
                      </a:schemeClr>
                    </a:solidFill>
                  </a:rPr>
                  <a:t>F </a:t>
                </a:r>
                <a:r>
                  <a:rPr lang="en-US" sz="2000" dirty="0" err="1">
                    <a:solidFill>
                      <a:schemeClr val="accent1">
                        <a:lumMod val="50000"/>
                      </a:schemeClr>
                    </a:solidFill>
                  </a:rPr>
                  <a:t>nuqtadan</a:t>
                </a:r>
                <a:r>
                  <a:rPr lang="en-US" sz="2000" dirty="0">
                    <a:solidFill>
                      <a:schemeClr val="accent1">
                        <a:lumMod val="50000"/>
                      </a:schemeClr>
                    </a:solidFill>
                  </a:rPr>
                  <a:t> </a:t>
                </a:r>
                <a:r>
                  <a:rPr lang="en-US" sz="2000" i="1" dirty="0">
                    <a:solidFill>
                      <a:schemeClr val="accent1">
                        <a:lumMod val="50000"/>
                      </a:schemeClr>
                    </a:solidFill>
                  </a:rPr>
                  <a:t>L </a:t>
                </a:r>
                <a:r>
                  <a:rPr lang="en-US" sz="2000" dirty="0" err="1">
                    <a:solidFill>
                      <a:schemeClr val="accent1">
                        <a:lumMod val="50000"/>
                      </a:schemeClr>
                    </a:solidFill>
                  </a:rPr>
                  <a:t>nuqta</a:t>
                </a:r>
                <a:r>
                  <a:rPr lang="en-US" sz="2000" dirty="0">
                    <a:solidFill>
                      <a:schemeClr val="accent1">
                        <a:lumMod val="50000"/>
                      </a:schemeClr>
                    </a:solidFill>
                  </a:rPr>
                  <a:t> </a:t>
                </a:r>
                <a:r>
                  <a:rPr lang="en-US" sz="2000" dirty="0" err="1">
                    <a:solidFill>
                      <a:schemeClr val="accent1">
                        <a:lumMod val="50000"/>
                      </a:schemeClr>
                    </a:solidFill>
                  </a:rPr>
                  <a:t>yotmagan</a:t>
                </a:r>
                <a:r>
                  <a:rPr lang="en-US" sz="2000" dirty="0">
                    <a:solidFill>
                      <a:schemeClr val="accent1">
                        <a:lumMod val="50000"/>
                      </a:schemeClr>
                    </a:solidFill>
                  </a:rPr>
                  <a:t> </a:t>
                </a:r>
                <a:r>
                  <a:rPr lang="en-US" sz="2000" dirty="0" err="1">
                    <a:solidFill>
                      <a:schemeClr val="accent1">
                        <a:lumMod val="50000"/>
                      </a:schemeClr>
                    </a:solidFill>
                  </a:rPr>
                  <a:t>tomonida</a:t>
                </a:r>
                <a:r>
                  <a:rPr lang="en-US" sz="2000" dirty="0">
                    <a:solidFill>
                      <a:schemeClr val="accent1">
                        <a:lumMod val="50000"/>
                      </a:schemeClr>
                    </a:solidFill>
                  </a:rPr>
                  <a:t> </a:t>
                </a:r>
                <a:r>
                  <a:rPr lang="en-US" sz="2000" dirty="0" err="1">
                    <a:solidFill>
                      <a:schemeClr val="accent1">
                        <a:lumMod val="50000"/>
                      </a:schemeClr>
                    </a:solidFill>
                  </a:rPr>
                  <a:t>yotadi</a:t>
                </a:r>
                <a:r>
                  <a:rPr lang="en-US" sz="2000" dirty="0">
                    <a:solidFill>
                      <a:schemeClr val="accent1">
                        <a:lumMod val="50000"/>
                      </a:schemeClr>
                    </a:solidFill>
                  </a:rPr>
                  <a:t>. </a:t>
                </a:r>
                <a:r>
                  <a:rPr lang="en-US" sz="2000" i="1" dirty="0">
                    <a:solidFill>
                      <a:schemeClr val="accent1">
                        <a:lumMod val="50000"/>
                      </a:schemeClr>
                    </a:solidFill>
                  </a:rPr>
                  <a:t>F </a:t>
                </a:r>
                <a:r>
                  <a:rPr lang="en-US" sz="2000" dirty="0" err="1">
                    <a:solidFill>
                      <a:schemeClr val="accent1">
                        <a:lumMod val="50000"/>
                      </a:schemeClr>
                    </a:solidFill>
                  </a:rPr>
                  <a:t>nuqtani</a:t>
                </a:r>
                <a:r>
                  <a:rPr lang="en-US" sz="2000" dirty="0">
                    <a:solidFill>
                      <a:schemeClr val="accent1">
                        <a:lumMod val="50000"/>
                      </a:schemeClr>
                    </a:solidFill>
                  </a:rPr>
                  <a:t> </a:t>
                </a:r>
                <a:r>
                  <a:rPr lang="en-US" sz="2000" dirty="0" err="1">
                    <a:solidFill>
                      <a:schemeClr val="accent1">
                        <a:lumMod val="50000"/>
                      </a:schemeClr>
                    </a:solidFill>
                  </a:rPr>
                  <a:t>qutb</a:t>
                </a:r>
                <a:r>
                  <a:rPr lang="en-US" sz="2000" dirty="0">
                    <a:solidFill>
                      <a:schemeClr val="accent1">
                        <a:lumMod val="50000"/>
                      </a:schemeClr>
                    </a:solidFill>
                  </a:rPr>
                  <a:t>, </a:t>
                </a:r>
                <a:r>
                  <a:rPr lang="en-US" sz="2000" i="1" dirty="0">
                    <a:solidFill>
                      <a:schemeClr val="accent1">
                        <a:lumMod val="50000"/>
                      </a:schemeClr>
                    </a:solidFill>
                  </a:rPr>
                  <a:t>FE </a:t>
                </a:r>
                <a:r>
                  <a:rPr lang="en-US" sz="2000" dirty="0" err="1">
                    <a:solidFill>
                      <a:schemeClr val="accent1">
                        <a:lumMod val="50000"/>
                      </a:schemeClr>
                    </a:solidFill>
                  </a:rPr>
                  <a:t>nurni</a:t>
                </a:r>
                <a:r>
                  <a:rPr lang="en-US" sz="2000" dirty="0">
                    <a:solidFill>
                      <a:schemeClr val="accent1">
                        <a:lumMod val="50000"/>
                      </a:schemeClr>
                    </a:solidFill>
                  </a:rPr>
                  <a:t> </a:t>
                </a:r>
                <a:r>
                  <a:rPr lang="en-US" sz="2000" dirty="0" err="1">
                    <a:solidFill>
                      <a:schemeClr val="accent1">
                        <a:lumMod val="50000"/>
                      </a:schemeClr>
                    </a:solidFill>
                  </a:rPr>
                  <a:t>qutb</a:t>
                </a:r>
                <a:r>
                  <a:rPr lang="en-US" sz="2000" dirty="0">
                    <a:solidFill>
                      <a:schemeClr val="accent1">
                        <a:lumMod val="50000"/>
                      </a:schemeClr>
                    </a:solidFill>
                  </a:rPr>
                  <a:t> </a:t>
                </a:r>
                <a:r>
                  <a:rPr lang="en-US" sz="2000" dirty="0" err="1">
                    <a:solidFill>
                      <a:schemeClr val="accent1">
                        <a:lumMod val="50000"/>
                      </a:schemeClr>
                    </a:solidFill>
                  </a:rPr>
                  <a:t>o’qi</a:t>
                </a:r>
                <a:r>
                  <a:rPr lang="en-US" sz="2000" dirty="0">
                    <a:solidFill>
                      <a:schemeClr val="accent1">
                        <a:lumMod val="50000"/>
                      </a:schemeClr>
                    </a:solidFill>
                  </a:rPr>
                  <a:t> deb </a:t>
                </a:r>
                <a:r>
                  <a:rPr lang="en-US" sz="2000" dirty="0" err="1">
                    <a:solidFill>
                      <a:schemeClr val="accent1">
                        <a:lumMod val="50000"/>
                      </a:schemeClr>
                    </a:solidFill>
                  </a:rPr>
                  <a:t>qabul</a:t>
                </a:r>
                <a:r>
                  <a:rPr lang="en-US" sz="2000" dirty="0">
                    <a:solidFill>
                      <a:schemeClr val="accent1">
                        <a:lumMod val="50000"/>
                      </a:schemeClr>
                    </a:solidFill>
                  </a:rPr>
                  <a:t> </a:t>
                </a:r>
                <a:r>
                  <a:rPr lang="en-US" sz="2000" dirty="0" err="1">
                    <a:solidFill>
                      <a:schemeClr val="accent1">
                        <a:lumMod val="50000"/>
                      </a:schemeClr>
                    </a:solidFill>
                  </a:rPr>
                  <a:t>qilamiz</a:t>
                </a:r>
                <a:r>
                  <a:rPr lang="en-US" sz="2000" dirty="0">
                    <a:solidFill>
                      <a:schemeClr val="accent1">
                        <a:lumMod val="50000"/>
                      </a:schemeClr>
                    </a:solidFill>
                  </a:rPr>
                  <a:t>. </a:t>
                </a:r>
                <a:r>
                  <a:rPr lang="en-US" sz="2000" i="1" dirty="0">
                    <a:solidFill>
                      <a:schemeClr val="accent1">
                        <a:lumMod val="50000"/>
                      </a:schemeClr>
                    </a:solidFill>
                  </a:rPr>
                  <a:t>M</a:t>
                </a:r>
                <a:r>
                  <a:rPr lang="en-US" sz="2000" i="1" baseline="-25000" dirty="0">
                    <a:solidFill>
                      <a:schemeClr val="accent1">
                        <a:lumMod val="50000"/>
                      </a:schemeClr>
                    </a:solidFill>
                  </a:rPr>
                  <a:t>0 </a:t>
                </a:r>
                <a:r>
                  <a:rPr lang="en-US" sz="2000" dirty="0" err="1">
                    <a:solidFill>
                      <a:schemeClr val="accent1">
                        <a:lumMod val="50000"/>
                      </a:schemeClr>
                    </a:solidFill>
                  </a:rPr>
                  <a:t>nuqta</a:t>
                </a:r>
                <a:r>
                  <a:rPr lang="en-US" sz="2000" dirty="0">
                    <a:solidFill>
                      <a:schemeClr val="accent1">
                        <a:lumMod val="50000"/>
                      </a:schemeClr>
                    </a:solidFill>
                  </a:rPr>
                  <a:t> </a:t>
                </a:r>
                <a:r>
                  <a:rPr lang="en-US" sz="2000" i="1" dirty="0">
                    <a:solidFill>
                      <a:schemeClr val="accent1">
                        <a:lumMod val="50000"/>
                      </a:schemeClr>
                    </a:solidFill>
                  </a:rPr>
                  <a:t>F </a:t>
                </a:r>
                <a:r>
                  <a:rPr lang="en-US" sz="2000" dirty="0" err="1">
                    <a:solidFill>
                      <a:schemeClr val="accent1">
                        <a:lumMod val="50000"/>
                      </a:schemeClr>
                    </a:solidFill>
                  </a:rPr>
                  <a:t>nuqtada</a:t>
                </a:r>
                <a:r>
                  <a:rPr lang="en-US" sz="2000" dirty="0">
                    <a:solidFill>
                      <a:schemeClr val="accent1">
                        <a:lumMod val="50000"/>
                      </a:schemeClr>
                    </a:solidFill>
                  </a:rPr>
                  <a:t> </a:t>
                </a:r>
                <a:r>
                  <a:rPr lang="en-US" sz="2000" dirty="0" err="1">
                    <a:solidFill>
                      <a:schemeClr val="accent1">
                        <a:lumMod val="50000"/>
                      </a:schemeClr>
                    </a:solidFill>
                  </a:rPr>
                  <a:t>qutb</a:t>
                </a:r>
                <a:r>
                  <a:rPr lang="en-US" sz="2000" dirty="0">
                    <a:solidFill>
                      <a:schemeClr val="accent1">
                        <a:lumMod val="50000"/>
                      </a:schemeClr>
                    </a:solidFill>
                  </a:rPr>
                  <a:t> </a:t>
                </a:r>
                <a:r>
                  <a:rPr lang="en-US" sz="2000" dirty="0" err="1">
                    <a:solidFill>
                      <a:schemeClr val="accent1">
                        <a:lumMod val="50000"/>
                      </a:schemeClr>
                    </a:solidFill>
                  </a:rPr>
                  <a:t>o’qiga</a:t>
                </a:r>
                <a:r>
                  <a:rPr lang="en-US" sz="2000" dirty="0">
                    <a:solidFill>
                      <a:schemeClr val="accent1">
                        <a:lumMod val="50000"/>
                      </a:schemeClr>
                    </a:solidFill>
                  </a:rPr>
                  <a:t> </a:t>
                </a:r>
                <a:r>
                  <a:rPr lang="en-US" sz="2000" dirty="0" err="1">
                    <a:solidFill>
                      <a:schemeClr val="accent1">
                        <a:lumMod val="50000"/>
                      </a:schemeClr>
                    </a:solidFill>
                  </a:rPr>
                  <a:t>o’tkazilgan</a:t>
                </a:r>
                <a:r>
                  <a:rPr lang="en-US" sz="2000" dirty="0">
                    <a:solidFill>
                      <a:schemeClr val="accent1">
                        <a:lumMod val="50000"/>
                      </a:schemeClr>
                    </a:solidFill>
                  </a:rPr>
                  <a:t> </a:t>
                </a:r>
                <a:r>
                  <a:rPr lang="en-US" sz="2000" dirty="0" err="1">
                    <a:solidFill>
                      <a:schemeClr val="accent1">
                        <a:lumMod val="50000"/>
                      </a:schemeClr>
                    </a:solidFill>
                  </a:rPr>
                  <a:t>perpendikulyarning</a:t>
                </a:r>
                <a:r>
                  <a:rPr lang="en-US" sz="2000" dirty="0">
                    <a:solidFill>
                      <a:schemeClr val="accent1">
                        <a:lumMod val="50000"/>
                      </a:schemeClr>
                    </a:solidFill>
                  </a:rPr>
                  <a:t> </a:t>
                </a:r>
                <a:r>
                  <a:rPr lang="ru-RU" sz="2000" dirty="0">
                    <a:solidFill>
                      <a:schemeClr val="accent1">
                        <a:lumMod val="50000"/>
                      </a:schemeClr>
                    </a:solidFill>
                    <a:sym typeface="Symbol"/>
                  </a:rPr>
                  <a:t></a:t>
                </a:r>
                <a:r>
                  <a:rPr lang="en-US" sz="2000" dirty="0">
                    <a:solidFill>
                      <a:schemeClr val="accent1">
                        <a:lumMod val="50000"/>
                      </a:schemeClr>
                    </a:solidFill>
                  </a:rPr>
                  <a:t> </a:t>
                </a:r>
                <a:r>
                  <a:rPr lang="en-US" sz="2000" dirty="0" err="1">
                    <a:solidFill>
                      <a:schemeClr val="accent1">
                        <a:lumMod val="50000"/>
                      </a:schemeClr>
                    </a:solidFill>
                  </a:rPr>
                  <a:t>bilan</a:t>
                </a:r>
                <a:r>
                  <a:rPr lang="en-US" sz="2000" dirty="0">
                    <a:solidFill>
                      <a:schemeClr val="accent1">
                        <a:lumMod val="50000"/>
                      </a:schemeClr>
                    </a:solidFill>
                  </a:rPr>
                  <a:t> </a:t>
                </a:r>
                <a:r>
                  <a:rPr lang="en-US" sz="2000" dirty="0" err="1">
                    <a:solidFill>
                      <a:schemeClr val="accent1">
                        <a:lumMod val="50000"/>
                      </a:schemeClr>
                    </a:solidFill>
                  </a:rPr>
                  <a:t>kesishgan</a:t>
                </a:r>
                <a:r>
                  <a:rPr lang="en-US" sz="2000" dirty="0">
                    <a:solidFill>
                      <a:schemeClr val="accent1">
                        <a:lumMod val="50000"/>
                      </a:schemeClr>
                    </a:solidFill>
                  </a:rPr>
                  <a:t> </a:t>
                </a:r>
                <a:r>
                  <a:rPr lang="en-US" sz="2000" dirty="0" err="1">
                    <a:solidFill>
                      <a:schemeClr val="accent1">
                        <a:lumMod val="50000"/>
                      </a:schemeClr>
                    </a:solidFill>
                  </a:rPr>
                  <a:t>nuqtasi</a:t>
                </a:r>
                <a:r>
                  <a:rPr lang="en-US" sz="2000" dirty="0">
                    <a:solidFill>
                      <a:schemeClr val="accent1">
                        <a:lumMod val="50000"/>
                      </a:schemeClr>
                    </a:solidFill>
                  </a:rPr>
                  <a:t> </a:t>
                </a:r>
                <a:r>
                  <a:rPr lang="en-US" sz="2000" dirty="0" err="1">
                    <a:solidFill>
                      <a:schemeClr val="accent1">
                        <a:lumMod val="50000"/>
                      </a:schemeClr>
                    </a:solidFill>
                  </a:rPr>
                  <a:t>bo’lsin</a:t>
                </a:r>
                <a:r>
                  <a:rPr lang="en-US" sz="2000" dirty="0">
                    <a:solidFill>
                      <a:schemeClr val="accent1">
                        <a:lumMod val="50000"/>
                      </a:schemeClr>
                    </a:solidFill>
                  </a:rPr>
                  <a:t>. </a:t>
                </a:r>
                <a:r>
                  <a:rPr lang="ru-RU" sz="2000" i="1" dirty="0">
                    <a:solidFill>
                      <a:schemeClr val="accent1">
                        <a:lumMod val="50000"/>
                      </a:schemeClr>
                    </a:solidFill>
                    <a:sym typeface="Symbol"/>
                  </a:rPr>
                  <a:t></a:t>
                </a:r>
                <a:r>
                  <a:rPr lang="en-US" sz="2000" i="1" dirty="0">
                    <a:solidFill>
                      <a:schemeClr val="accent1">
                        <a:lumMod val="50000"/>
                      </a:schemeClr>
                    </a:solidFill>
                  </a:rPr>
                  <a:t> (M</a:t>
                </a:r>
                <a:r>
                  <a:rPr lang="en-US" sz="2000" i="1" baseline="-25000" dirty="0">
                    <a:solidFill>
                      <a:schemeClr val="accent1">
                        <a:lumMod val="50000"/>
                      </a:schemeClr>
                    </a:solidFill>
                  </a:rPr>
                  <a:t>0</a:t>
                </a:r>
                <a:r>
                  <a:rPr lang="en-US" sz="2000" i="1" dirty="0">
                    <a:solidFill>
                      <a:schemeClr val="accent1">
                        <a:lumMod val="50000"/>
                      </a:schemeClr>
                    </a:solidFill>
                  </a:rPr>
                  <a:t>, F) </a:t>
                </a:r>
                <a:r>
                  <a:rPr lang="en-US" sz="2000" dirty="0" err="1">
                    <a:solidFill>
                      <a:schemeClr val="accent1">
                        <a:lumMod val="50000"/>
                      </a:schemeClr>
                    </a:solidFill>
                  </a:rPr>
                  <a:t>masofani</a:t>
                </a:r>
                <a:r>
                  <a:rPr lang="en-US" sz="2000" dirty="0">
                    <a:solidFill>
                      <a:schemeClr val="accent1">
                        <a:lumMod val="50000"/>
                      </a:schemeClr>
                    </a:solidFill>
                  </a:rPr>
                  <a:t> p </a:t>
                </a:r>
                <a:r>
                  <a:rPr lang="en-US" sz="2000" dirty="0" err="1">
                    <a:solidFill>
                      <a:schemeClr val="accent1">
                        <a:lumMod val="50000"/>
                      </a:schemeClr>
                    </a:solidFill>
                  </a:rPr>
                  <a:t>bilan</a:t>
                </a:r>
                <a:r>
                  <a:rPr lang="en-US" sz="2000" dirty="0">
                    <a:solidFill>
                      <a:schemeClr val="accent1">
                        <a:lumMod val="50000"/>
                      </a:schemeClr>
                    </a:solidFill>
                  </a:rPr>
                  <a:t> </a:t>
                </a:r>
                <a:r>
                  <a:rPr lang="en-US" sz="2000" dirty="0" err="1">
                    <a:solidFill>
                      <a:schemeClr val="accent1">
                        <a:lumMod val="50000"/>
                      </a:schemeClr>
                    </a:solidFill>
                  </a:rPr>
                  <a:t>belgilaymiz</a:t>
                </a:r>
                <a:r>
                  <a:rPr lang="en-US" sz="2000" dirty="0">
                    <a:solidFill>
                      <a:schemeClr val="accent1">
                        <a:lumMod val="50000"/>
                      </a:schemeClr>
                    </a:solidFill>
                  </a:rPr>
                  <a:t> </a:t>
                </a:r>
                <a:r>
                  <a:rPr lang="en-US" sz="2000" dirty="0" err="1">
                    <a:solidFill>
                      <a:schemeClr val="accent1">
                        <a:lumMod val="50000"/>
                      </a:schemeClr>
                    </a:solidFill>
                  </a:rPr>
                  <a:t>va</a:t>
                </a:r>
                <a:r>
                  <a:rPr lang="en-US" sz="2000" dirty="0">
                    <a:solidFill>
                      <a:schemeClr val="accent1">
                        <a:lumMod val="50000"/>
                      </a:schemeClr>
                    </a:solidFill>
                  </a:rPr>
                  <a:t> </a:t>
                </a:r>
                <a:r>
                  <a:rPr lang="ru-RU" sz="2000" dirty="0">
                    <a:solidFill>
                      <a:schemeClr val="accent1">
                        <a:lumMod val="50000"/>
                      </a:schemeClr>
                    </a:solidFill>
                    <a:sym typeface="Symbol"/>
                  </a:rPr>
                  <a:t></a:t>
                </a:r>
                <a:r>
                  <a:rPr lang="en-US" sz="2000" dirty="0">
                    <a:solidFill>
                      <a:schemeClr val="accent1">
                        <a:lumMod val="50000"/>
                      </a:schemeClr>
                    </a:solidFill>
                  </a:rPr>
                  <a:t> </a:t>
                </a:r>
                <a:r>
                  <a:rPr lang="en-US" sz="2000" dirty="0" err="1">
                    <a:solidFill>
                      <a:schemeClr val="accent1">
                        <a:lumMod val="50000"/>
                      </a:schemeClr>
                    </a:solidFill>
                  </a:rPr>
                  <a:t>chiziqning</a:t>
                </a:r>
                <a:r>
                  <a:rPr lang="en-US" sz="2000" dirty="0">
                    <a:solidFill>
                      <a:schemeClr val="accent1">
                        <a:lumMod val="50000"/>
                      </a:schemeClr>
                    </a:solidFill>
                  </a:rPr>
                  <a:t> </a:t>
                </a:r>
                <a:r>
                  <a:rPr lang="en-US" sz="2000" i="1" dirty="0" err="1">
                    <a:solidFill>
                      <a:schemeClr val="accent1">
                        <a:lumMod val="50000"/>
                      </a:schemeClr>
                    </a:solidFill>
                  </a:rPr>
                  <a:t>fokal</a:t>
                </a:r>
                <a:r>
                  <a:rPr lang="en-US" sz="2000" i="1" dirty="0">
                    <a:solidFill>
                      <a:schemeClr val="accent1">
                        <a:lumMod val="50000"/>
                      </a:schemeClr>
                    </a:solidFill>
                  </a:rPr>
                  <a:t> </a:t>
                </a:r>
                <a:r>
                  <a:rPr lang="en-US" sz="2000" i="1" dirty="0" err="1">
                    <a:solidFill>
                      <a:schemeClr val="accent1">
                        <a:lumMod val="50000"/>
                      </a:schemeClr>
                    </a:solidFill>
                  </a:rPr>
                  <a:t>parametri</a:t>
                </a:r>
                <a:r>
                  <a:rPr lang="en-US" sz="2000" i="1" dirty="0">
                    <a:solidFill>
                      <a:schemeClr val="accent1">
                        <a:lumMod val="50000"/>
                      </a:schemeClr>
                    </a:solidFill>
                  </a:rPr>
                  <a:t> </a:t>
                </a:r>
                <a:r>
                  <a:rPr lang="en-US" sz="2000" dirty="0">
                    <a:solidFill>
                      <a:schemeClr val="accent1">
                        <a:lumMod val="50000"/>
                      </a:schemeClr>
                    </a:solidFill>
                  </a:rPr>
                  <a:t>deb </a:t>
                </a:r>
                <a:r>
                  <a:rPr lang="en-US" sz="2000" dirty="0" err="1">
                    <a:solidFill>
                      <a:schemeClr val="accent1">
                        <a:lumMod val="50000"/>
                      </a:schemeClr>
                    </a:solidFill>
                  </a:rPr>
                  <a:t>ataymiz</a:t>
                </a:r>
                <a:r>
                  <a:rPr lang="en-US" sz="2000" dirty="0">
                    <a:solidFill>
                      <a:schemeClr val="accent1">
                        <a:lumMod val="50000"/>
                      </a:schemeClr>
                    </a:solidFill>
                  </a:rPr>
                  <a:t>. </a:t>
                </a:r>
                <a:r>
                  <a:rPr lang="en-US" sz="2000" dirty="0" err="1">
                    <a:solidFill>
                      <a:schemeClr val="accent1">
                        <a:lumMod val="50000"/>
                      </a:schemeClr>
                    </a:solidFill>
                  </a:rPr>
                  <a:t>Tanlangan</a:t>
                </a:r>
                <a:r>
                  <a:rPr lang="en-US" sz="2000" dirty="0">
                    <a:solidFill>
                      <a:schemeClr val="accent1">
                        <a:lumMod val="50000"/>
                      </a:schemeClr>
                    </a:solidFill>
                  </a:rPr>
                  <a:t> </a:t>
                </a:r>
                <a:r>
                  <a:rPr lang="en-US" sz="2000" dirty="0" err="1">
                    <a:solidFill>
                      <a:schemeClr val="accent1">
                        <a:lumMod val="50000"/>
                      </a:schemeClr>
                    </a:solidFill>
                  </a:rPr>
                  <a:t>qutb</a:t>
                </a:r>
                <a:r>
                  <a:rPr lang="en-US" sz="2000" dirty="0">
                    <a:solidFill>
                      <a:schemeClr val="accent1">
                        <a:lumMod val="50000"/>
                      </a:schemeClr>
                    </a:solidFill>
                  </a:rPr>
                  <a:t> </a:t>
                </a:r>
                <a:r>
                  <a:rPr lang="en-US" sz="2000" dirty="0" err="1">
                    <a:solidFill>
                      <a:schemeClr val="accent1">
                        <a:lumMod val="50000"/>
                      </a:schemeClr>
                    </a:solidFill>
                  </a:rPr>
                  <a:t>koordinatalar</a:t>
                </a:r>
                <a:r>
                  <a:rPr lang="en-US" sz="2000" dirty="0">
                    <a:solidFill>
                      <a:schemeClr val="accent1">
                        <a:lumMod val="50000"/>
                      </a:schemeClr>
                    </a:solidFill>
                  </a:rPr>
                  <a:t> </a:t>
                </a:r>
                <a:r>
                  <a:rPr lang="en-US" sz="2000" dirty="0" err="1">
                    <a:solidFill>
                      <a:schemeClr val="accent1">
                        <a:lumMod val="50000"/>
                      </a:schemeClr>
                    </a:solidFill>
                  </a:rPr>
                  <a:t>sistemasiga</a:t>
                </a:r>
                <a:r>
                  <a:rPr lang="en-US" sz="2000" dirty="0">
                    <a:solidFill>
                      <a:schemeClr val="accent1">
                        <a:lumMod val="50000"/>
                      </a:schemeClr>
                    </a:solidFill>
                  </a:rPr>
                  <a:t> </a:t>
                </a:r>
                <a:r>
                  <a:rPr lang="en-US" sz="2000" dirty="0" err="1">
                    <a:solidFill>
                      <a:schemeClr val="accent1">
                        <a:lumMod val="50000"/>
                      </a:schemeClr>
                    </a:solidFill>
                  </a:rPr>
                  <a:t>nisbatan</a:t>
                </a:r>
                <a:r>
                  <a:rPr lang="en-US" sz="2000" dirty="0">
                    <a:solidFill>
                      <a:schemeClr val="accent1">
                        <a:lumMod val="50000"/>
                      </a:schemeClr>
                    </a:solidFill>
                  </a:rPr>
                  <a:t> </a:t>
                </a:r>
                <a:r>
                  <a:rPr lang="ru-RU" sz="2000" dirty="0">
                    <a:solidFill>
                      <a:schemeClr val="accent1">
                        <a:lumMod val="50000"/>
                      </a:schemeClr>
                    </a:solidFill>
                    <a:sym typeface="Symbol"/>
                  </a:rPr>
                  <a:t></a:t>
                </a:r>
                <a:r>
                  <a:rPr lang="en-US" sz="2000" dirty="0">
                    <a:solidFill>
                      <a:schemeClr val="accent1">
                        <a:lumMod val="50000"/>
                      </a:schemeClr>
                    </a:solidFill>
                  </a:rPr>
                  <a:t> </a:t>
                </a:r>
                <a:r>
                  <a:rPr lang="en-US" sz="2000" dirty="0" err="1">
                    <a:solidFill>
                      <a:schemeClr val="accent1">
                        <a:lumMod val="50000"/>
                      </a:schemeClr>
                    </a:solidFill>
                  </a:rPr>
                  <a:t>chiziqning</a:t>
                </a:r>
                <a:r>
                  <a:rPr lang="en-US" sz="2000" dirty="0">
                    <a:solidFill>
                      <a:schemeClr val="accent1">
                        <a:lumMod val="50000"/>
                      </a:schemeClr>
                    </a:solidFill>
                  </a:rPr>
                  <a:t> </a:t>
                </a:r>
                <a:r>
                  <a:rPr lang="en-US" sz="2000" dirty="0" err="1">
                    <a:solidFill>
                      <a:schemeClr val="accent1">
                        <a:lumMod val="50000"/>
                      </a:schemeClr>
                    </a:solidFill>
                  </a:rPr>
                  <a:t>ixtiyoriy</a:t>
                </a:r>
                <a:r>
                  <a:rPr lang="en-US" sz="2000" dirty="0">
                    <a:solidFill>
                      <a:schemeClr val="accent1">
                        <a:lumMod val="50000"/>
                      </a:schemeClr>
                    </a:solidFill>
                  </a:rPr>
                  <a:t> </a:t>
                </a:r>
                <a:r>
                  <a:rPr lang="en-US" sz="2000" i="1" dirty="0">
                    <a:solidFill>
                      <a:schemeClr val="accent1">
                        <a:lumMod val="50000"/>
                      </a:schemeClr>
                    </a:solidFill>
                  </a:rPr>
                  <a:t>M </a:t>
                </a:r>
                <a:r>
                  <a:rPr lang="en-US" sz="2000" dirty="0" err="1">
                    <a:solidFill>
                      <a:schemeClr val="accent1">
                        <a:lumMod val="50000"/>
                      </a:schemeClr>
                    </a:solidFill>
                  </a:rPr>
                  <a:t>nuqtasining</a:t>
                </a:r>
                <a:r>
                  <a:rPr lang="en-US" sz="2000" dirty="0">
                    <a:solidFill>
                      <a:schemeClr val="accent1">
                        <a:lumMod val="50000"/>
                      </a:schemeClr>
                    </a:solidFill>
                  </a:rPr>
                  <a:t> </a:t>
                </a:r>
                <a:r>
                  <a:rPr lang="en-US" sz="2000" dirty="0" err="1">
                    <a:solidFill>
                      <a:schemeClr val="accent1">
                        <a:lumMod val="50000"/>
                      </a:schemeClr>
                    </a:solidFill>
                  </a:rPr>
                  <a:t>koordinatalarini</a:t>
                </a:r>
                <a:r>
                  <a:rPr lang="en-US" sz="2000" dirty="0">
                    <a:solidFill>
                      <a:schemeClr val="accent1">
                        <a:lumMod val="50000"/>
                      </a:schemeClr>
                    </a:solidFill>
                  </a:rPr>
                  <a:t> </a:t>
                </a:r>
                <a:r>
                  <a:rPr lang="en-US" sz="2000" i="1" dirty="0">
                    <a:solidFill>
                      <a:schemeClr val="accent1">
                        <a:lumMod val="50000"/>
                      </a:schemeClr>
                    </a:solidFill>
                  </a:rPr>
                  <a:t>r, </a:t>
                </a:r>
                <a:r>
                  <a:rPr lang="ru-RU" sz="2000" i="1" dirty="0">
                    <a:solidFill>
                      <a:schemeClr val="accent1">
                        <a:lumMod val="50000"/>
                      </a:schemeClr>
                    </a:solidFill>
                    <a:sym typeface="Symbol"/>
                  </a:rPr>
                  <a:t></a:t>
                </a:r>
                <a:r>
                  <a:rPr lang="ru-RU" sz="2000" i="1" dirty="0">
                    <a:solidFill>
                      <a:schemeClr val="accent1">
                        <a:lumMod val="50000"/>
                      </a:schemeClr>
                    </a:solidFill>
                  </a:rPr>
                  <a:t> </a:t>
                </a:r>
                <a:r>
                  <a:rPr lang="en-US" sz="2000" dirty="0" err="1">
                    <a:solidFill>
                      <a:schemeClr val="accent1">
                        <a:lumMod val="50000"/>
                      </a:schemeClr>
                    </a:solidFill>
                  </a:rPr>
                  <a:t>bilan</a:t>
                </a:r>
                <a:r>
                  <a:rPr lang="en-US" sz="2000" dirty="0">
                    <a:solidFill>
                      <a:schemeClr val="accent1">
                        <a:lumMod val="50000"/>
                      </a:schemeClr>
                    </a:solidFill>
                  </a:rPr>
                  <a:t> </a:t>
                </a:r>
                <a:r>
                  <a:rPr lang="en-US" sz="2000" dirty="0" err="1">
                    <a:solidFill>
                      <a:schemeClr val="accent1">
                        <a:lumMod val="50000"/>
                      </a:schemeClr>
                    </a:solidFill>
                  </a:rPr>
                  <a:t>belgilaymiz</a:t>
                </a:r>
                <a:r>
                  <a:rPr lang="en-US" sz="2000" dirty="0">
                    <a:solidFill>
                      <a:schemeClr val="accent1">
                        <a:lumMod val="50000"/>
                      </a:schemeClr>
                    </a:solidFill>
                  </a:rPr>
                  <a:t>: </a:t>
                </a:r>
                <a:r>
                  <a:rPr lang="en-US" sz="2000" dirty="0" smtClean="0">
                    <a:solidFill>
                      <a:schemeClr val="accent1">
                        <a:lumMod val="50000"/>
                      </a:schemeClr>
                    </a:solidFill>
                  </a:rPr>
                  <a:t>   </a:t>
                </a:r>
                <a:r>
                  <a:rPr lang="en-US" sz="2000" i="1" dirty="0" smtClean="0">
                    <a:solidFill>
                      <a:schemeClr val="accent1">
                        <a:lumMod val="50000"/>
                      </a:schemeClr>
                    </a:solidFill>
                  </a:rPr>
                  <a:t>r</a:t>
                </a:r>
                <a:r>
                  <a:rPr lang="en-US" sz="2000" i="1" dirty="0">
                    <a:solidFill>
                      <a:schemeClr val="accent1">
                        <a:lumMod val="50000"/>
                      </a:schemeClr>
                    </a:solidFill>
                  </a:rPr>
                  <a:t>=</a:t>
                </a:r>
                <a:r>
                  <a:rPr lang="ru-RU" sz="2000" i="1" dirty="0">
                    <a:solidFill>
                      <a:schemeClr val="accent1">
                        <a:lumMod val="50000"/>
                      </a:schemeClr>
                    </a:solidFill>
                    <a:sym typeface="Symbol"/>
                  </a:rPr>
                  <a:t></a:t>
                </a:r>
                <a:r>
                  <a:rPr lang="en-US" sz="2000" i="1" dirty="0">
                    <a:solidFill>
                      <a:schemeClr val="accent1">
                        <a:lumMod val="50000"/>
                      </a:schemeClr>
                    </a:solidFill>
                  </a:rPr>
                  <a:t> (F, M</a:t>
                </a:r>
                <a:r>
                  <a:rPr lang="en-US" sz="2000" i="1" dirty="0" smtClean="0">
                    <a:solidFill>
                      <a:schemeClr val="accent1">
                        <a:lumMod val="50000"/>
                      </a:schemeClr>
                    </a:solidFill>
                  </a:rPr>
                  <a:t>),   </a:t>
                </a:r>
                <a:r>
                  <a:rPr lang="ru-RU" sz="2000" i="1" dirty="0">
                    <a:solidFill>
                      <a:schemeClr val="accent1">
                        <a:lumMod val="50000"/>
                      </a:schemeClr>
                    </a:solidFill>
                    <a:sym typeface="Symbol"/>
                  </a:rPr>
                  <a:t></a:t>
                </a:r>
                <a:r>
                  <a:rPr lang="en-US" sz="2000" i="1" dirty="0">
                    <a:solidFill>
                      <a:schemeClr val="accent1">
                        <a:lumMod val="50000"/>
                      </a:schemeClr>
                    </a:solidFill>
                  </a:rPr>
                  <a:t>=(</a:t>
                </a:r>
                <a14:m>
                  <m:oMath xmlns:m="http://schemas.openxmlformats.org/officeDocument/2006/math">
                    <m:acc>
                      <m:accPr>
                        <m:chr m:val="̂"/>
                        <m:ctrlPr>
                          <a:rPr lang="en-US" sz="2000" i="1">
                            <a:solidFill>
                              <a:schemeClr val="accent1">
                                <a:lumMod val="50000"/>
                              </a:schemeClr>
                            </a:solidFill>
                            <a:latin typeface="Cambria Math"/>
                          </a:rPr>
                        </m:ctrlPr>
                      </m:accPr>
                      <m:e>
                        <m:r>
                          <a:rPr lang="en-US" sz="2000" i="1">
                            <a:solidFill>
                              <a:schemeClr val="accent1">
                                <a:lumMod val="50000"/>
                              </a:schemeClr>
                            </a:solidFill>
                            <a:latin typeface="Cambria Math"/>
                          </a:rPr>
                          <m:t>𝐸𝐹𝑀</m:t>
                        </m:r>
                      </m:e>
                    </m:acc>
                  </m:oMath>
                </a14:m>
                <a:r>
                  <a:rPr lang="en-US" sz="2000" i="1" dirty="0">
                    <a:solidFill>
                      <a:schemeClr val="accent1">
                        <a:lumMod val="50000"/>
                      </a:schemeClr>
                    </a:solidFill>
                  </a:rPr>
                  <a:t>)</a:t>
                </a:r>
                <a:r>
                  <a:rPr lang="ru-RU" sz="2000" i="1" dirty="0">
                    <a:solidFill>
                      <a:schemeClr val="accent1">
                        <a:lumMod val="50000"/>
                      </a:schemeClr>
                    </a:solidFill>
                  </a:rPr>
                  <a:t> </a:t>
                </a:r>
                <a:r>
                  <a:rPr lang="en-US" sz="2000" dirty="0">
                    <a:solidFill>
                      <a:schemeClr val="accent1">
                        <a:lumMod val="50000"/>
                      </a:schemeClr>
                    </a:solidFill>
                  </a:rPr>
                  <a:t>. </a:t>
                </a:r>
                <a:r>
                  <a:rPr lang="ru-RU" sz="2000" dirty="0">
                    <a:solidFill>
                      <a:schemeClr val="accent1">
                        <a:lumMod val="50000"/>
                      </a:schemeClr>
                    </a:solidFill>
                    <a:sym typeface="Symbol"/>
                  </a:rPr>
                  <a:t></a:t>
                </a:r>
                <a:r>
                  <a:rPr lang="ru-RU" sz="2000" dirty="0">
                    <a:solidFill>
                      <a:schemeClr val="accent1">
                        <a:lumMod val="50000"/>
                      </a:schemeClr>
                    </a:solidFill>
                  </a:rPr>
                  <a:t> </a:t>
                </a:r>
                <a:r>
                  <a:rPr lang="ru-RU" sz="2000" dirty="0" err="1" smtClean="0">
                    <a:solidFill>
                      <a:schemeClr val="accent1">
                        <a:lumMod val="50000"/>
                      </a:schemeClr>
                    </a:solidFill>
                  </a:rPr>
                  <a:t>chiziq</a:t>
                </a:r>
                <a:r>
                  <a:rPr lang="en-US" sz="2000" dirty="0" smtClean="0">
                    <a:solidFill>
                      <a:schemeClr val="accent1">
                        <a:lumMod val="50000"/>
                      </a:schemeClr>
                    </a:solidFill>
                  </a:rPr>
                  <a:t>    </a:t>
                </a:r>
                <a14:m>
                  <m:oMath xmlns:m="http://schemas.openxmlformats.org/officeDocument/2006/math">
                    <m:f>
                      <m:fPr>
                        <m:ctrlPr>
                          <a:rPr lang="ru-RU" sz="2000" i="1">
                            <a:solidFill>
                              <a:schemeClr val="accent1">
                                <a:lumMod val="50000"/>
                              </a:schemeClr>
                            </a:solidFill>
                            <a:latin typeface="Cambria Math"/>
                          </a:rPr>
                        </m:ctrlPr>
                      </m:fPr>
                      <m:num>
                        <m:r>
                          <a:rPr lang="ru-RU" sz="2000" i="1">
                            <a:solidFill>
                              <a:schemeClr val="accent1">
                                <a:lumMod val="50000"/>
                              </a:schemeClr>
                            </a:solidFill>
                            <a:latin typeface="Cambria Math"/>
                            <a:ea typeface="Cambria Math"/>
                          </a:rPr>
                          <m:t>𝜌</m:t>
                        </m:r>
                        <m:r>
                          <a:rPr lang="en-US" sz="2000" i="1">
                            <a:solidFill>
                              <a:schemeClr val="accent1">
                                <a:lumMod val="50000"/>
                              </a:schemeClr>
                            </a:solidFill>
                            <a:latin typeface="Cambria Math"/>
                            <a:ea typeface="Cambria Math"/>
                          </a:rPr>
                          <m:t>(</m:t>
                        </m:r>
                        <m:r>
                          <a:rPr lang="en-US" sz="2000" i="1">
                            <a:solidFill>
                              <a:schemeClr val="accent1">
                                <a:lumMod val="50000"/>
                              </a:schemeClr>
                            </a:solidFill>
                            <a:latin typeface="Cambria Math"/>
                            <a:ea typeface="Cambria Math"/>
                          </a:rPr>
                          <m:t>𝐹</m:t>
                        </m:r>
                        <m:r>
                          <a:rPr lang="en-US" sz="2000" i="1">
                            <a:solidFill>
                              <a:schemeClr val="accent1">
                                <a:lumMod val="50000"/>
                              </a:schemeClr>
                            </a:solidFill>
                            <a:latin typeface="Cambria Math"/>
                            <a:ea typeface="Cambria Math"/>
                          </a:rPr>
                          <m:t>,</m:t>
                        </m:r>
                        <m:r>
                          <a:rPr lang="en-US" sz="2000" i="1">
                            <a:solidFill>
                              <a:schemeClr val="accent1">
                                <a:lumMod val="50000"/>
                              </a:schemeClr>
                            </a:solidFill>
                            <a:latin typeface="Cambria Math"/>
                            <a:ea typeface="Cambria Math"/>
                          </a:rPr>
                          <m:t>𝑀</m:t>
                        </m:r>
                        <m:r>
                          <a:rPr lang="en-US" sz="2000" i="1">
                            <a:solidFill>
                              <a:schemeClr val="accent1">
                                <a:lumMod val="50000"/>
                              </a:schemeClr>
                            </a:solidFill>
                            <a:latin typeface="Cambria Math"/>
                            <a:ea typeface="Cambria Math"/>
                          </a:rPr>
                          <m:t>)</m:t>
                        </m:r>
                      </m:num>
                      <m:den>
                        <m:r>
                          <a:rPr lang="ru-RU" sz="2000" i="1">
                            <a:solidFill>
                              <a:schemeClr val="accent1">
                                <a:lumMod val="50000"/>
                              </a:schemeClr>
                            </a:solidFill>
                            <a:latin typeface="Cambria Math"/>
                            <a:ea typeface="Cambria Math"/>
                          </a:rPr>
                          <m:t>𝜌</m:t>
                        </m:r>
                        <m:r>
                          <a:rPr lang="en-US" sz="2000" i="1">
                            <a:solidFill>
                              <a:schemeClr val="accent1">
                                <a:lumMod val="50000"/>
                              </a:schemeClr>
                            </a:solidFill>
                            <a:latin typeface="Cambria Math"/>
                            <a:ea typeface="Cambria Math"/>
                          </a:rPr>
                          <m:t>(</m:t>
                        </m:r>
                        <m:r>
                          <a:rPr lang="en-US" sz="2000" i="1">
                            <a:solidFill>
                              <a:schemeClr val="accent1">
                                <a:lumMod val="50000"/>
                              </a:schemeClr>
                            </a:solidFill>
                            <a:latin typeface="Cambria Math"/>
                            <a:ea typeface="Cambria Math"/>
                          </a:rPr>
                          <m:t>𝑑</m:t>
                        </m:r>
                        <m:r>
                          <a:rPr lang="en-US" sz="2000" i="1">
                            <a:solidFill>
                              <a:schemeClr val="accent1">
                                <a:lumMod val="50000"/>
                              </a:schemeClr>
                            </a:solidFill>
                            <a:latin typeface="Cambria Math"/>
                            <a:ea typeface="Cambria Math"/>
                          </a:rPr>
                          <m:t>,</m:t>
                        </m:r>
                        <m:r>
                          <a:rPr lang="en-US" sz="2000" i="1">
                            <a:solidFill>
                              <a:schemeClr val="accent1">
                                <a:lumMod val="50000"/>
                              </a:schemeClr>
                            </a:solidFill>
                            <a:latin typeface="Cambria Math"/>
                            <a:ea typeface="Cambria Math"/>
                          </a:rPr>
                          <m:t>𝑀</m:t>
                        </m:r>
                        <m:r>
                          <a:rPr lang="en-US" sz="2000" i="1">
                            <a:solidFill>
                              <a:schemeClr val="accent1">
                                <a:lumMod val="50000"/>
                              </a:schemeClr>
                            </a:solidFill>
                            <a:latin typeface="Cambria Math"/>
                            <a:ea typeface="Cambria Math"/>
                          </a:rPr>
                          <m:t>)</m:t>
                        </m:r>
                      </m:den>
                    </m:f>
                    <m:r>
                      <a:rPr lang="en-US" sz="2000" i="1">
                        <a:solidFill>
                          <a:schemeClr val="accent1">
                            <a:lumMod val="50000"/>
                          </a:schemeClr>
                        </a:solidFill>
                        <a:latin typeface="Cambria Math"/>
                      </a:rPr>
                      <m:t>=</m:t>
                    </m:r>
                    <m:r>
                      <a:rPr lang="en-US" sz="2000" i="1">
                        <a:solidFill>
                          <a:schemeClr val="accent1">
                            <a:lumMod val="50000"/>
                          </a:schemeClr>
                        </a:solidFill>
                        <a:latin typeface="Cambria Math"/>
                      </a:rPr>
                      <m:t>𝑒</m:t>
                    </m:r>
                  </m:oMath>
                </a14:m>
                <a:endParaRPr lang="ru-RU" sz="2000" dirty="0">
                  <a:solidFill>
                    <a:schemeClr val="accent1">
                      <a:lumMod val="50000"/>
                    </a:schemeClr>
                  </a:solidFill>
                </a:endParaRPr>
              </a:p>
            </p:txBody>
          </p:sp>
        </mc:Choice>
        <mc:Fallback>
          <p:sp>
            <p:nvSpPr>
              <p:cNvPr id="2" name="Заголовок 1"/>
              <p:cNvSpPr>
                <a:spLocks noGrp="1" noRot="1" noChangeAspect="1" noMove="1" noResize="1" noEditPoints="1" noAdjustHandles="1" noChangeArrowheads="1" noChangeShapeType="1" noTextEdit="1"/>
              </p:cNvSpPr>
              <p:nvPr>
                <p:ph type="title"/>
              </p:nvPr>
            </p:nvSpPr>
            <p:spPr>
              <a:xfrm>
                <a:off x="1043490" y="1027664"/>
                <a:ext cx="7024744" cy="5425672"/>
              </a:xfrm>
              <a:blipFill rotWithShape="1">
                <a:blip r:embed="rId2"/>
                <a:stretch>
                  <a:fillRect l="-694" r="-1127" b="-674"/>
                </a:stretch>
              </a:blipFill>
            </p:spPr>
            <p:txBody>
              <a:bodyPr/>
              <a:lstStyle/>
              <a:p>
                <a:r>
                  <a:rPr lang="ru-RU">
                    <a:noFill/>
                  </a:rPr>
                  <a:t> </a:t>
                </a:r>
              </a:p>
            </p:txBody>
          </p:sp>
        </mc:Fallback>
      </mc:AlternateContent>
      <p:pic>
        <p:nvPicPr>
          <p:cNvPr id="3"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59971" t="33960" r="15667" b="36249"/>
          <a:stretch/>
        </p:blipFill>
        <p:spPr bwMode="auto">
          <a:xfrm>
            <a:off x="1113264" y="476672"/>
            <a:ext cx="3169920" cy="2179320"/>
          </a:xfrm>
          <a:prstGeom prst="rect">
            <a:avLst/>
          </a:prstGeom>
          <a:noFill/>
          <a:ln>
            <a:noFill/>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254502176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Заголовок 1"/>
              <p:cNvSpPr>
                <a:spLocks noGrp="1"/>
              </p:cNvSpPr>
              <p:nvPr>
                <p:ph type="title"/>
              </p:nvPr>
            </p:nvSpPr>
            <p:spPr>
              <a:xfrm>
                <a:off x="1023658" y="692696"/>
                <a:ext cx="7024744" cy="5760640"/>
              </a:xfrm>
            </p:spPr>
            <p:txBody>
              <a:bodyPr>
                <a:normAutofit/>
              </a:bodyPr>
              <a:lstStyle/>
              <a:p>
                <a:pPr/>
                <a14:m>
                  <m:oMath xmlns:m="http://schemas.openxmlformats.org/officeDocument/2006/math">
                    <m:r>
                      <a:rPr lang="ru-RU" sz="1800" i="1" smtClean="0">
                        <a:solidFill>
                          <a:schemeClr val="accent1">
                            <a:lumMod val="50000"/>
                          </a:schemeClr>
                        </a:solidFill>
                        <a:latin typeface="Cambria Math"/>
                        <a:ea typeface="Cambria Math"/>
                      </a:rPr>
                      <m:t>𝜌</m:t>
                    </m:r>
                    <m:r>
                      <a:rPr lang="en-US" sz="1800" i="1">
                        <a:solidFill>
                          <a:schemeClr val="accent1">
                            <a:lumMod val="50000"/>
                          </a:schemeClr>
                        </a:solidFill>
                        <a:latin typeface="Cambria Math"/>
                        <a:ea typeface="Cambria Math"/>
                      </a:rPr>
                      <m:t>(</m:t>
                    </m:r>
                    <m:r>
                      <a:rPr lang="en-US" sz="1800" i="1">
                        <a:solidFill>
                          <a:schemeClr val="accent1">
                            <a:lumMod val="50000"/>
                          </a:schemeClr>
                        </a:solidFill>
                        <a:latin typeface="Cambria Math"/>
                        <a:ea typeface="Cambria Math"/>
                      </a:rPr>
                      <m:t>𝑑</m:t>
                    </m:r>
                    <m:r>
                      <a:rPr lang="en-US" sz="1800" i="1">
                        <a:solidFill>
                          <a:schemeClr val="accent1">
                            <a:lumMod val="50000"/>
                          </a:schemeClr>
                        </a:solidFill>
                        <a:latin typeface="Cambria Math"/>
                        <a:ea typeface="Cambria Math"/>
                      </a:rPr>
                      <m:t>,</m:t>
                    </m:r>
                    <m:r>
                      <a:rPr lang="en-US" sz="1800" i="1">
                        <a:solidFill>
                          <a:schemeClr val="accent1">
                            <a:lumMod val="50000"/>
                          </a:schemeClr>
                        </a:solidFill>
                        <a:latin typeface="Cambria Math"/>
                        <a:ea typeface="Cambria Math"/>
                      </a:rPr>
                      <m:t>𝑀</m:t>
                    </m:r>
                    <m:r>
                      <a:rPr lang="en-US" sz="1800" i="1">
                        <a:solidFill>
                          <a:schemeClr val="accent1">
                            <a:lumMod val="50000"/>
                          </a:schemeClr>
                        </a:solidFill>
                        <a:latin typeface="Cambria Math"/>
                        <a:ea typeface="Cambria Math"/>
                      </a:rPr>
                      <m:t>)</m:t>
                    </m:r>
                  </m:oMath>
                </a14:m>
                <a:r>
                  <a:rPr lang="en-US" sz="1800" dirty="0">
                    <a:solidFill>
                      <a:schemeClr val="accent1">
                        <a:lumMod val="50000"/>
                      </a:schemeClr>
                    </a:solidFill>
                  </a:rPr>
                  <a:t>   </a:t>
                </a:r>
                <a:r>
                  <a:rPr lang="en-US" sz="1800" dirty="0" err="1">
                    <a:solidFill>
                      <a:schemeClr val="accent1">
                        <a:lumMod val="50000"/>
                      </a:schemeClr>
                    </a:solidFill>
                  </a:rPr>
                  <a:t>ning</a:t>
                </a:r>
                <a:r>
                  <a:rPr lang="en-US" sz="1800" dirty="0">
                    <a:solidFill>
                      <a:schemeClr val="accent1">
                        <a:lumMod val="50000"/>
                      </a:schemeClr>
                    </a:solidFill>
                  </a:rPr>
                  <a:t>  </a:t>
                </a:r>
                <a:r>
                  <a:rPr lang="en-US" sz="1800" dirty="0" err="1">
                    <a:solidFill>
                      <a:schemeClr val="accent1">
                        <a:lumMod val="50000"/>
                      </a:schemeClr>
                    </a:solidFill>
                  </a:rPr>
                  <a:t>bu</a:t>
                </a:r>
                <a:r>
                  <a:rPr lang="en-US" sz="1800" dirty="0">
                    <a:solidFill>
                      <a:schemeClr val="accent1">
                        <a:lumMod val="50000"/>
                      </a:schemeClr>
                    </a:solidFill>
                  </a:rPr>
                  <a:t>  </a:t>
                </a:r>
                <a:r>
                  <a:rPr lang="en-US" sz="1800" dirty="0" err="1">
                    <a:solidFill>
                      <a:schemeClr val="accent1">
                        <a:lumMod val="50000"/>
                      </a:schemeClr>
                    </a:solidFill>
                  </a:rPr>
                  <a:t>qiymatini</a:t>
                </a:r>
                <a:r>
                  <a:rPr lang="en-US" sz="1800" dirty="0">
                    <a:solidFill>
                      <a:schemeClr val="accent1">
                        <a:lumMod val="50000"/>
                      </a:schemeClr>
                    </a:solidFill>
                  </a:rPr>
                  <a:t>  (6.1)  </a:t>
                </a:r>
                <a:r>
                  <a:rPr lang="en-US" sz="1800" dirty="0" err="1">
                    <a:solidFill>
                      <a:schemeClr val="accent1">
                        <a:lumMod val="50000"/>
                      </a:schemeClr>
                    </a:solidFill>
                  </a:rPr>
                  <a:t>ga</a:t>
                </a:r>
                <a:r>
                  <a:rPr lang="en-US" sz="1800" dirty="0">
                    <a:solidFill>
                      <a:schemeClr val="accent1">
                        <a:lumMod val="50000"/>
                      </a:schemeClr>
                    </a:solidFill>
                  </a:rPr>
                  <a:t> </a:t>
                </a:r>
                <a:r>
                  <a:rPr lang="en-US" sz="1800" dirty="0" err="1">
                    <a:solidFill>
                      <a:schemeClr val="accent1">
                        <a:lumMod val="50000"/>
                      </a:schemeClr>
                    </a:solidFill>
                  </a:rPr>
                  <a:t>qo`ysak</a:t>
                </a:r>
                <a:r>
                  <a:rPr lang="en-US" sz="1800" dirty="0">
                    <a:solidFill>
                      <a:schemeClr val="accent1">
                        <a:lumMod val="50000"/>
                      </a:schemeClr>
                    </a:solidFill>
                  </a:rPr>
                  <a:t>,</a:t>
                </a:r>
                <a:br>
                  <a:rPr lang="en-US" sz="1800" dirty="0">
                    <a:solidFill>
                      <a:schemeClr val="accent1">
                        <a:lumMod val="50000"/>
                      </a:schemeClr>
                    </a:solidFill>
                  </a:rPr>
                </a:br>
                <a14:m>
                  <m:oMathPara xmlns:m="http://schemas.openxmlformats.org/officeDocument/2006/math">
                    <m:oMathParaPr>
                      <m:jc m:val="centerGroup"/>
                    </m:oMathParaPr>
                    <m:oMath xmlns:m="http://schemas.openxmlformats.org/officeDocument/2006/math">
                      <m:f>
                        <m:fPr>
                          <m:ctrlPr>
                            <a:rPr lang="ru-RU" sz="1800" i="1">
                              <a:solidFill>
                                <a:schemeClr val="accent1">
                                  <a:lumMod val="50000"/>
                                </a:schemeClr>
                              </a:solidFill>
                              <a:latin typeface="Cambria Math"/>
                            </a:rPr>
                          </m:ctrlPr>
                        </m:fPr>
                        <m:num>
                          <m:r>
                            <a:rPr lang="en-US" sz="1800" i="1">
                              <a:solidFill>
                                <a:schemeClr val="accent1">
                                  <a:lumMod val="50000"/>
                                </a:schemeClr>
                              </a:solidFill>
                              <a:latin typeface="Cambria Math"/>
                            </a:rPr>
                            <m:t>𝑟</m:t>
                          </m:r>
                        </m:num>
                        <m:den>
                          <m:f>
                            <m:fPr>
                              <m:ctrlPr>
                                <a:rPr lang="ru-RU" sz="1800" i="1">
                                  <a:solidFill>
                                    <a:schemeClr val="accent1">
                                      <a:lumMod val="50000"/>
                                    </a:schemeClr>
                                  </a:solidFill>
                                  <a:latin typeface="Cambria Math"/>
                                </a:rPr>
                              </m:ctrlPr>
                            </m:fPr>
                            <m:num>
                              <m:r>
                                <a:rPr lang="en-US" sz="1800" i="1">
                                  <a:solidFill>
                                    <a:schemeClr val="accent1">
                                      <a:lumMod val="50000"/>
                                    </a:schemeClr>
                                  </a:solidFill>
                                  <a:latin typeface="Cambria Math"/>
                                </a:rPr>
                                <m:t>𝑝</m:t>
                              </m:r>
                            </m:num>
                            <m:den>
                              <m:r>
                                <a:rPr lang="en-US" sz="1800" i="1">
                                  <a:solidFill>
                                    <a:schemeClr val="accent1">
                                      <a:lumMod val="50000"/>
                                    </a:schemeClr>
                                  </a:solidFill>
                                  <a:latin typeface="Cambria Math"/>
                                </a:rPr>
                                <m:t>2</m:t>
                              </m:r>
                            </m:den>
                          </m:f>
                          <m:r>
                            <a:rPr lang="en-US" sz="1800" i="1">
                              <a:solidFill>
                                <a:schemeClr val="accent1">
                                  <a:lumMod val="50000"/>
                                </a:schemeClr>
                              </a:solidFill>
                              <a:latin typeface="Cambria Math"/>
                            </a:rPr>
                            <m:t>+</m:t>
                          </m:r>
                          <m:r>
                            <a:rPr lang="en-US" sz="1800" i="1">
                              <a:solidFill>
                                <a:schemeClr val="accent1">
                                  <a:lumMod val="50000"/>
                                </a:schemeClr>
                              </a:solidFill>
                              <a:latin typeface="Cambria Math"/>
                            </a:rPr>
                            <m:t>𝑟</m:t>
                          </m:r>
                          <m:r>
                            <a:rPr lang="en-US" sz="1800" i="1">
                              <a:solidFill>
                                <a:schemeClr val="accent1">
                                  <a:lumMod val="50000"/>
                                </a:schemeClr>
                              </a:solidFill>
                              <a:latin typeface="Cambria Math"/>
                            </a:rPr>
                            <m:t> </m:t>
                          </m:r>
                          <m:r>
                            <a:rPr lang="en-US" sz="1800" i="1">
                              <a:solidFill>
                                <a:schemeClr val="accent1">
                                  <a:lumMod val="50000"/>
                                </a:schemeClr>
                              </a:solidFill>
                              <a:latin typeface="Cambria Math"/>
                            </a:rPr>
                            <m:t>𝑐𝑜𝑠</m:t>
                          </m:r>
                          <m:r>
                            <a:rPr lang="en-US" sz="1800" i="1">
                              <a:solidFill>
                                <a:schemeClr val="accent1">
                                  <a:lumMod val="50000"/>
                                </a:schemeClr>
                              </a:solidFill>
                              <a:latin typeface="Cambria Math"/>
                              <a:ea typeface="Cambria Math"/>
                            </a:rPr>
                            <m:t>𝜑</m:t>
                          </m:r>
                        </m:den>
                      </m:f>
                      <m:r>
                        <a:rPr lang="en-US" sz="1800" i="1">
                          <a:solidFill>
                            <a:schemeClr val="accent1">
                              <a:lumMod val="50000"/>
                            </a:schemeClr>
                          </a:solidFill>
                          <a:latin typeface="Cambria Math"/>
                        </a:rPr>
                        <m:t>=</m:t>
                      </m:r>
                      <m:r>
                        <a:rPr lang="en-US" sz="1800" i="1">
                          <a:solidFill>
                            <a:schemeClr val="accent1">
                              <a:lumMod val="50000"/>
                            </a:schemeClr>
                          </a:solidFill>
                          <a:latin typeface="Cambria Math"/>
                        </a:rPr>
                        <m:t>𝑒</m:t>
                      </m:r>
                    </m:oMath>
                  </m:oMathPara>
                </a14:m>
                <a:r>
                  <a:rPr lang="en-US" sz="1800" dirty="0">
                    <a:solidFill>
                      <a:schemeClr val="accent1">
                        <a:lumMod val="50000"/>
                      </a:schemeClr>
                    </a:solidFill>
                  </a:rPr>
                  <a:t/>
                </a:r>
                <a:br>
                  <a:rPr lang="en-US" sz="1800" dirty="0">
                    <a:solidFill>
                      <a:schemeClr val="accent1">
                        <a:lumMod val="50000"/>
                      </a:schemeClr>
                    </a:solidFill>
                  </a:rPr>
                </a:br>
                <a:r>
                  <a:rPr lang="en-US" sz="1800" dirty="0" err="1">
                    <a:solidFill>
                      <a:schemeClr val="accent1">
                        <a:lumMod val="50000"/>
                      </a:schemeClr>
                    </a:solidFill>
                  </a:rPr>
                  <a:t>tenglikka</a:t>
                </a:r>
                <a:r>
                  <a:rPr lang="en-US" sz="1800" dirty="0">
                    <a:solidFill>
                      <a:schemeClr val="accent1">
                        <a:lumMod val="50000"/>
                      </a:schemeClr>
                    </a:solidFill>
                  </a:rPr>
                  <a:t>  </a:t>
                </a:r>
                <a:r>
                  <a:rPr lang="en-US" sz="1800" dirty="0" err="1">
                    <a:solidFill>
                      <a:schemeClr val="accent1">
                        <a:lumMod val="50000"/>
                      </a:schemeClr>
                    </a:solidFill>
                  </a:rPr>
                  <a:t>ega</a:t>
                </a:r>
                <a:r>
                  <a:rPr lang="en-US" sz="1800" dirty="0">
                    <a:solidFill>
                      <a:schemeClr val="accent1">
                        <a:lumMod val="50000"/>
                      </a:schemeClr>
                    </a:solidFill>
                  </a:rPr>
                  <a:t>  </a:t>
                </a:r>
                <a:r>
                  <a:rPr lang="en-US" sz="1800" dirty="0" err="1">
                    <a:solidFill>
                      <a:schemeClr val="accent1">
                        <a:lumMod val="50000"/>
                      </a:schemeClr>
                    </a:solidFill>
                  </a:rPr>
                  <a:t>bo`lamiz</a:t>
                </a:r>
                <a:r>
                  <a:rPr lang="en-US" sz="1800" dirty="0">
                    <a:solidFill>
                      <a:schemeClr val="accent1">
                        <a:lumMod val="50000"/>
                      </a:schemeClr>
                    </a:solidFill>
                  </a:rPr>
                  <a:t>. </a:t>
                </a:r>
                <a:r>
                  <a:rPr lang="en-US" sz="1800" dirty="0" err="1">
                    <a:solidFill>
                      <a:schemeClr val="accent1">
                        <a:lumMod val="50000"/>
                      </a:schemeClr>
                    </a:solidFill>
                  </a:rPr>
                  <a:t>Bundan</a:t>
                </a:r>
                <a:r>
                  <a:rPr lang="en-US" sz="1800" dirty="0">
                    <a:solidFill>
                      <a:schemeClr val="accent1">
                        <a:lumMod val="50000"/>
                      </a:schemeClr>
                    </a:solidFill>
                  </a:rPr>
                  <a:t/>
                </a:r>
                <a:br>
                  <a:rPr lang="en-US" sz="1800" dirty="0">
                    <a:solidFill>
                      <a:schemeClr val="accent1">
                        <a:lumMod val="50000"/>
                      </a:schemeClr>
                    </a:solidFill>
                  </a:rPr>
                </a:br>
                <a:r>
                  <a:rPr lang="en-US" sz="1800" dirty="0">
                    <a:solidFill>
                      <a:schemeClr val="accent1">
                        <a:lumMod val="50000"/>
                      </a:schemeClr>
                    </a:solidFill>
                  </a:rPr>
                  <a:t>                     </a:t>
                </a:r>
                <a14:m>
                  <m:oMath xmlns:m="http://schemas.openxmlformats.org/officeDocument/2006/math">
                    <m:r>
                      <a:rPr lang="en-US" sz="1800" i="1">
                        <a:solidFill>
                          <a:schemeClr val="accent1">
                            <a:lumMod val="50000"/>
                          </a:schemeClr>
                        </a:solidFill>
                        <a:latin typeface="Cambria Math"/>
                      </a:rPr>
                      <m:t>𝑟</m:t>
                    </m:r>
                    <m:r>
                      <a:rPr lang="en-US" sz="1800" i="1">
                        <a:solidFill>
                          <a:schemeClr val="accent1">
                            <a:lumMod val="50000"/>
                          </a:schemeClr>
                        </a:solidFill>
                        <a:latin typeface="Cambria Math"/>
                      </a:rPr>
                      <m:t>=</m:t>
                    </m:r>
                    <m:f>
                      <m:fPr>
                        <m:ctrlPr>
                          <a:rPr lang="en-US" sz="1800" i="1">
                            <a:solidFill>
                              <a:schemeClr val="accent1">
                                <a:lumMod val="50000"/>
                              </a:schemeClr>
                            </a:solidFill>
                            <a:latin typeface="Cambria Math"/>
                          </a:rPr>
                        </m:ctrlPr>
                      </m:fPr>
                      <m:num>
                        <m:r>
                          <a:rPr lang="en-US" sz="1800" i="1">
                            <a:solidFill>
                              <a:schemeClr val="accent1">
                                <a:lumMod val="50000"/>
                              </a:schemeClr>
                            </a:solidFill>
                            <a:latin typeface="Cambria Math"/>
                          </a:rPr>
                          <m:t>𝑝</m:t>
                        </m:r>
                      </m:num>
                      <m:den>
                        <m:r>
                          <a:rPr lang="en-US" sz="1800" i="1">
                            <a:solidFill>
                              <a:schemeClr val="accent1">
                                <a:lumMod val="50000"/>
                              </a:schemeClr>
                            </a:solidFill>
                            <a:latin typeface="Cambria Math"/>
                          </a:rPr>
                          <m:t>1−</m:t>
                        </m:r>
                        <m:r>
                          <a:rPr lang="en-US" sz="1800" i="1">
                            <a:solidFill>
                              <a:schemeClr val="accent1">
                                <a:lumMod val="50000"/>
                              </a:schemeClr>
                            </a:solidFill>
                            <a:latin typeface="Cambria Math"/>
                          </a:rPr>
                          <m:t>𝑒</m:t>
                        </m:r>
                        <m:r>
                          <a:rPr lang="en-US" sz="1800" i="1">
                            <a:solidFill>
                              <a:schemeClr val="accent1">
                                <a:lumMod val="50000"/>
                              </a:schemeClr>
                            </a:solidFill>
                            <a:latin typeface="Cambria Math"/>
                          </a:rPr>
                          <m:t> </m:t>
                        </m:r>
                        <m:r>
                          <a:rPr lang="en-US" sz="1800" i="1">
                            <a:solidFill>
                              <a:schemeClr val="accent1">
                                <a:lumMod val="50000"/>
                              </a:schemeClr>
                            </a:solidFill>
                            <a:latin typeface="Cambria Math"/>
                          </a:rPr>
                          <m:t>𝑐𝑜𝑠</m:t>
                        </m:r>
                        <m:r>
                          <a:rPr lang="en-US" sz="1800" i="1">
                            <a:solidFill>
                              <a:schemeClr val="accent1">
                                <a:lumMod val="50000"/>
                              </a:schemeClr>
                            </a:solidFill>
                            <a:latin typeface="Cambria Math"/>
                            <a:ea typeface="Cambria Math"/>
                          </a:rPr>
                          <m:t>𝜑</m:t>
                        </m:r>
                      </m:den>
                    </m:f>
                  </m:oMath>
                </a14:m>
                <a:r>
                  <a:rPr lang="en-US" sz="1800" dirty="0">
                    <a:solidFill>
                      <a:schemeClr val="accent1">
                        <a:lumMod val="50000"/>
                      </a:schemeClr>
                    </a:solidFill>
                  </a:rPr>
                  <a:t>                   (6.2)</a:t>
                </a:r>
                <a:br>
                  <a:rPr lang="en-US" sz="1800" dirty="0">
                    <a:solidFill>
                      <a:schemeClr val="accent1">
                        <a:lumMod val="50000"/>
                      </a:schemeClr>
                    </a:solidFill>
                  </a:rPr>
                </a:br>
                <a:r>
                  <a:rPr lang="en-US" sz="1800" dirty="0">
                    <a:solidFill>
                      <a:schemeClr val="accent1">
                        <a:lumMod val="50000"/>
                      </a:schemeClr>
                    </a:solidFill>
                  </a:rPr>
                  <a:t>(6.2) </a:t>
                </a:r>
                <a:r>
                  <a:rPr lang="en-US" sz="1800" dirty="0" err="1">
                    <a:solidFill>
                      <a:schemeClr val="accent1">
                        <a:lumMod val="50000"/>
                      </a:schemeClr>
                    </a:solidFill>
                  </a:rPr>
                  <a:t>tenglama</a:t>
                </a:r>
                <a:r>
                  <a:rPr lang="en-US" sz="1800" dirty="0">
                    <a:solidFill>
                      <a:schemeClr val="accent1">
                        <a:lumMod val="50000"/>
                      </a:schemeClr>
                    </a:solidFill>
                  </a:rPr>
                  <a:t> </a:t>
                </a:r>
                <a:r>
                  <a:rPr lang="ru-RU" sz="1800" dirty="0">
                    <a:solidFill>
                      <a:schemeClr val="accent1">
                        <a:lumMod val="50000"/>
                      </a:schemeClr>
                    </a:solidFill>
                    <a:sym typeface="Symbol"/>
                  </a:rPr>
                  <a:t></a:t>
                </a:r>
                <a:r>
                  <a:rPr lang="en-US" sz="1800" dirty="0">
                    <a:solidFill>
                      <a:schemeClr val="accent1">
                        <a:lumMod val="50000"/>
                      </a:schemeClr>
                    </a:solidFill>
                  </a:rPr>
                  <a:t> </a:t>
                </a:r>
                <a:r>
                  <a:rPr lang="en-US" sz="1800" dirty="0" err="1">
                    <a:solidFill>
                      <a:schemeClr val="accent1">
                        <a:lumMod val="50000"/>
                      </a:schemeClr>
                    </a:solidFill>
                  </a:rPr>
                  <a:t>chiziqning</a:t>
                </a:r>
                <a:r>
                  <a:rPr lang="en-US" sz="1800" dirty="0">
                    <a:solidFill>
                      <a:schemeClr val="accent1">
                        <a:lumMod val="50000"/>
                      </a:schemeClr>
                    </a:solidFill>
                  </a:rPr>
                  <a:t> </a:t>
                </a:r>
                <a:r>
                  <a:rPr lang="en-US" sz="1800" i="1" dirty="0" err="1">
                    <a:solidFill>
                      <a:schemeClr val="accent1">
                        <a:lumMod val="50000"/>
                      </a:schemeClr>
                    </a:solidFill>
                  </a:rPr>
                  <a:t>qutb</a:t>
                </a:r>
                <a:r>
                  <a:rPr lang="en-US" sz="1800" i="1" dirty="0">
                    <a:solidFill>
                      <a:schemeClr val="accent1">
                        <a:lumMod val="50000"/>
                      </a:schemeClr>
                    </a:solidFill>
                  </a:rPr>
                  <a:t> </a:t>
                </a:r>
                <a:r>
                  <a:rPr lang="en-US" sz="1800" i="1" dirty="0" err="1">
                    <a:solidFill>
                      <a:schemeClr val="accent1">
                        <a:lumMod val="50000"/>
                      </a:schemeClr>
                    </a:solidFill>
                  </a:rPr>
                  <a:t>koordinatalaridagi</a:t>
                </a:r>
                <a:r>
                  <a:rPr lang="en-US" sz="1800" i="1" dirty="0">
                    <a:solidFill>
                      <a:schemeClr val="accent1">
                        <a:lumMod val="50000"/>
                      </a:schemeClr>
                    </a:solidFill>
                  </a:rPr>
                  <a:t> </a:t>
                </a:r>
                <a:r>
                  <a:rPr lang="en-US" sz="1800" i="1" dirty="0" err="1">
                    <a:solidFill>
                      <a:schemeClr val="accent1">
                        <a:lumMod val="50000"/>
                      </a:schemeClr>
                    </a:solidFill>
                  </a:rPr>
                  <a:t>tenglamasidir</a:t>
                </a:r>
                <a:r>
                  <a:rPr lang="en-US" sz="1800" i="1" dirty="0" smtClean="0">
                    <a:solidFill>
                      <a:schemeClr val="accent1">
                        <a:lumMod val="50000"/>
                      </a:schemeClr>
                    </a:solidFill>
                  </a:rPr>
                  <a:t>.</a:t>
                </a:r>
                <a:endParaRPr lang="ru-RU" sz="1800" dirty="0">
                  <a:solidFill>
                    <a:schemeClr val="accent1">
                      <a:lumMod val="50000"/>
                    </a:schemeClr>
                  </a:solidFill>
                </a:endParaRPr>
              </a:p>
            </p:txBody>
          </p:sp>
        </mc:Choice>
        <mc:Fallback>
          <p:sp>
            <p:nvSpPr>
              <p:cNvPr id="2" name="Заголовок 1"/>
              <p:cNvSpPr>
                <a:spLocks noGrp="1" noRot="1" noChangeAspect="1" noMove="1" noResize="1" noEditPoints="1" noAdjustHandles="1" noChangeArrowheads="1" noChangeShapeType="1" noTextEdit="1"/>
              </p:cNvSpPr>
              <p:nvPr>
                <p:ph type="title"/>
              </p:nvPr>
            </p:nvSpPr>
            <p:spPr>
              <a:xfrm>
                <a:off x="1023658" y="692696"/>
                <a:ext cx="7024744" cy="5760640"/>
              </a:xfrm>
              <a:blipFill rotWithShape="1">
                <a:blip r:embed="rId2"/>
                <a:stretch>
                  <a:fillRect l="-781" b="-1587"/>
                </a:stretch>
              </a:blipFill>
            </p:spPr>
            <p:txBody>
              <a:bodyPr/>
              <a:lstStyle/>
              <a:p>
                <a:r>
                  <a:rPr lang="ru-RU">
                    <a:noFill/>
                  </a:rPr>
                  <a:t> </a:t>
                </a:r>
              </a:p>
            </p:txBody>
          </p:sp>
        </mc:Fallback>
      </mc:AlternateContent>
      <mc:AlternateContent xmlns:mc="http://schemas.openxmlformats.org/markup-compatibility/2006">
        <mc:Choice xmlns:a14="http://schemas.microsoft.com/office/drawing/2010/main" xmlns="" Requires="a14">
          <p:sp>
            <p:nvSpPr>
              <p:cNvPr id="3" name="Прямоугольник 2"/>
              <p:cNvSpPr/>
              <p:nvPr/>
            </p:nvSpPr>
            <p:spPr>
              <a:xfrm>
                <a:off x="1043608" y="836712"/>
                <a:ext cx="7056784" cy="3211905"/>
              </a:xfrm>
              <a:prstGeom prst="rect">
                <a:avLst/>
              </a:prstGeom>
            </p:spPr>
            <p:txBody>
              <a:bodyPr wrap="square">
                <a:spAutoFit/>
              </a:bodyPr>
              <a:lstStyle/>
              <a:p>
                <a:pPr algn="ctr"/>
                <a14:m>
                  <m:oMath xmlns:m="http://schemas.openxmlformats.org/officeDocument/2006/math">
                    <m:f>
                      <m:fPr>
                        <m:ctrlPr>
                          <a:rPr lang="ru-RU" i="1" smtClean="0">
                            <a:solidFill>
                              <a:schemeClr val="accent1">
                                <a:lumMod val="50000"/>
                              </a:schemeClr>
                            </a:solidFill>
                            <a:latin typeface="Cambria Math"/>
                          </a:rPr>
                        </m:ctrlPr>
                      </m:fPr>
                      <m:num>
                        <m:r>
                          <a:rPr lang="ru-RU" i="1">
                            <a:solidFill>
                              <a:schemeClr val="accent1">
                                <a:lumMod val="50000"/>
                              </a:schemeClr>
                            </a:solidFill>
                            <a:latin typeface="Cambria Math"/>
                            <a:ea typeface="Cambria Math"/>
                          </a:rPr>
                          <m:t>𝜌</m:t>
                        </m:r>
                        <m:r>
                          <a:rPr lang="en-US" i="1">
                            <a:solidFill>
                              <a:schemeClr val="accent1">
                                <a:lumMod val="50000"/>
                              </a:schemeClr>
                            </a:solidFill>
                            <a:latin typeface="Cambria Math"/>
                            <a:ea typeface="Cambria Math"/>
                          </a:rPr>
                          <m:t>(</m:t>
                        </m:r>
                        <m:r>
                          <a:rPr lang="en-US" i="1">
                            <a:solidFill>
                              <a:schemeClr val="accent1">
                                <a:lumMod val="50000"/>
                              </a:schemeClr>
                            </a:solidFill>
                            <a:latin typeface="Cambria Math"/>
                            <a:ea typeface="Cambria Math"/>
                          </a:rPr>
                          <m:t>𝐹</m:t>
                        </m:r>
                        <m:r>
                          <a:rPr lang="en-US" i="1">
                            <a:solidFill>
                              <a:schemeClr val="accent1">
                                <a:lumMod val="50000"/>
                              </a:schemeClr>
                            </a:solidFill>
                            <a:latin typeface="Cambria Math"/>
                            <a:ea typeface="Cambria Math"/>
                          </a:rPr>
                          <m:t>,</m:t>
                        </m:r>
                        <m:r>
                          <a:rPr lang="en-US" i="1">
                            <a:solidFill>
                              <a:schemeClr val="accent1">
                                <a:lumMod val="50000"/>
                              </a:schemeClr>
                            </a:solidFill>
                            <a:latin typeface="Cambria Math"/>
                            <a:ea typeface="Cambria Math"/>
                          </a:rPr>
                          <m:t>𝑀</m:t>
                        </m:r>
                        <m:r>
                          <a:rPr lang="en-US" i="1">
                            <a:solidFill>
                              <a:schemeClr val="accent1">
                                <a:lumMod val="50000"/>
                              </a:schemeClr>
                            </a:solidFill>
                            <a:latin typeface="Cambria Math"/>
                            <a:ea typeface="Cambria Math"/>
                          </a:rPr>
                          <m:t>)</m:t>
                        </m:r>
                      </m:num>
                      <m:den>
                        <m:r>
                          <a:rPr lang="ru-RU" i="1">
                            <a:solidFill>
                              <a:schemeClr val="accent1">
                                <a:lumMod val="50000"/>
                              </a:schemeClr>
                            </a:solidFill>
                            <a:latin typeface="Cambria Math"/>
                            <a:ea typeface="Cambria Math"/>
                          </a:rPr>
                          <m:t>𝜌</m:t>
                        </m:r>
                        <m:r>
                          <a:rPr lang="en-US" i="1">
                            <a:solidFill>
                              <a:schemeClr val="accent1">
                                <a:lumMod val="50000"/>
                              </a:schemeClr>
                            </a:solidFill>
                            <a:latin typeface="Cambria Math"/>
                            <a:ea typeface="Cambria Math"/>
                          </a:rPr>
                          <m:t>(</m:t>
                        </m:r>
                        <m:r>
                          <a:rPr lang="en-US" i="1">
                            <a:solidFill>
                              <a:schemeClr val="accent1">
                                <a:lumMod val="50000"/>
                              </a:schemeClr>
                            </a:solidFill>
                            <a:latin typeface="Cambria Math"/>
                            <a:ea typeface="Cambria Math"/>
                          </a:rPr>
                          <m:t>𝑑</m:t>
                        </m:r>
                        <m:r>
                          <a:rPr lang="en-US" i="1">
                            <a:solidFill>
                              <a:schemeClr val="accent1">
                                <a:lumMod val="50000"/>
                              </a:schemeClr>
                            </a:solidFill>
                            <a:latin typeface="Cambria Math"/>
                            <a:ea typeface="Cambria Math"/>
                          </a:rPr>
                          <m:t>,</m:t>
                        </m:r>
                        <m:r>
                          <a:rPr lang="en-US" i="1">
                            <a:solidFill>
                              <a:schemeClr val="accent1">
                                <a:lumMod val="50000"/>
                              </a:schemeClr>
                            </a:solidFill>
                            <a:latin typeface="Cambria Math"/>
                            <a:ea typeface="Cambria Math"/>
                          </a:rPr>
                          <m:t>𝑀</m:t>
                        </m:r>
                        <m:r>
                          <a:rPr lang="en-US" i="1">
                            <a:solidFill>
                              <a:schemeClr val="accent1">
                                <a:lumMod val="50000"/>
                              </a:schemeClr>
                            </a:solidFill>
                            <a:latin typeface="Cambria Math"/>
                            <a:ea typeface="Cambria Math"/>
                          </a:rPr>
                          <m:t>)</m:t>
                        </m:r>
                      </m:den>
                    </m:f>
                    <m:r>
                      <a:rPr lang="en-US" i="1">
                        <a:solidFill>
                          <a:schemeClr val="accent1">
                            <a:lumMod val="50000"/>
                          </a:schemeClr>
                        </a:solidFill>
                        <a:latin typeface="Cambria Math"/>
                      </a:rPr>
                      <m:t>=</m:t>
                    </m:r>
                    <m:r>
                      <a:rPr lang="en-US" i="1">
                        <a:solidFill>
                          <a:schemeClr val="accent1">
                            <a:lumMod val="50000"/>
                          </a:schemeClr>
                        </a:solidFill>
                        <a:latin typeface="Cambria Math"/>
                      </a:rPr>
                      <m:t>𝑒</m:t>
                    </m:r>
                    <m:r>
                      <a:rPr lang="en-US" i="1" smtClean="0">
                        <a:solidFill>
                          <a:schemeClr val="accent1">
                            <a:lumMod val="50000"/>
                          </a:schemeClr>
                        </a:solidFill>
                        <a:latin typeface="Cambria Math"/>
                        <a:ea typeface="Cambria Math"/>
                      </a:rPr>
                      <m:t>⟹</m:t>
                    </m:r>
                    <m:r>
                      <a:rPr lang="en-US" i="1" smtClean="0">
                        <a:solidFill>
                          <a:schemeClr val="accent1">
                            <a:lumMod val="50000"/>
                          </a:schemeClr>
                        </a:solidFill>
                        <a:latin typeface="Cambria Math"/>
                        <a:ea typeface="Cambria Math"/>
                      </a:rPr>
                      <m:t>𝜌</m:t>
                    </m:r>
                    <m:d>
                      <m:dPr>
                        <m:ctrlPr>
                          <a:rPr lang="en-US" b="0" i="1" smtClean="0">
                            <a:solidFill>
                              <a:schemeClr val="accent1">
                                <a:lumMod val="50000"/>
                              </a:schemeClr>
                            </a:solidFill>
                            <a:latin typeface="Cambria Math"/>
                            <a:ea typeface="Cambria Math"/>
                          </a:rPr>
                        </m:ctrlPr>
                      </m:dPr>
                      <m:e>
                        <m:r>
                          <a:rPr lang="en-US" b="0" i="1" smtClean="0">
                            <a:solidFill>
                              <a:schemeClr val="accent1">
                                <a:lumMod val="50000"/>
                              </a:schemeClr>
                            </a:solidFill>
                            <a:latin typeface="Cambria Math"/>
                            <a:ea typeface="Cambria Math"/>
                          </a:rPr>
                          <m:t>𝑑</m:t>
                        </m:r>
                        <m:r>
                          <a:rPr lang="en-US" b="0" i="1" smtClean="0">
                            <a:solidFill>
                              <a:schemeClr val="accent1">
                                <a:lumMod val="50000"/>
                              </a:schemeClr>
                            </a:solidFill>
                            <a:latin typeface="Cambria Math"/>
                            <a:ea typeface="Cambria Math"/>
                          </a:rPr>
                          <m:t>,</m:t>
                        </m:r>
                        <m:sSub>
                          <m:sSubPr>
                            <m:ctrlPr>
                              <a:rPr lang="en-US" b="0" i="1" smtClean="0">
                                <a:solidFill>
                                  <a:schemeClr val="accent1">
                                    <a:lumMod val="50000"/>
                                  </a:schemeClr>
                                </a:solidFill>
                                <a:latin typeface="Cambria Math"/>
                                <a:ea typeface="Cambria Math"/>
                              </a:rPr>
                            </m:ctrlPr>
                          </m:sSubPr>
                          <m:e>
                            <m:r>
                              <a:rPr lang="en-US" b="0" i="1" smtClean="0">
                                <a:solidFill>
                                  <a:schemeClr val="accent1">
                                    <a:lumMod val="50000"/>
                                  </a:schemeClr>
                                </a:solidFill>
                                <a:latin typeface="Cambria Math"/>
                                <a:ea typeface="Cambria Math"/>
                              </a:rPr>
                              <m:t>𝑀</m:t>
                            </m:r>
                          </m:e>
                          <m:sub>
                            <m:r>
                              <a:rPr lang="en-US" b="0" i="1" smtClean="0">
                                <a:solidFill>
                                  <a:schemeClr val="accent1">
                                    <a:lumMod val="50000"/>
                                  </a:schemeClr>
                                </a:solidFill>
                                <a:latin typeface="Cambria Math"/>
                                <a:ea typeface="Cambria Math"/>
                              </a:rPr>
                              <m:t>𝑜</m:t>
                            </m:r>
                          </m:sub>
                        </m:sSub>
                      </m:e>
                    </m:d>
                    <m:r>
                      <a:rPr lang="en-US" b="0" i="1" smtClean="0">
                        <a:solidFill>
                          <a:schemeClr val="accent1">
                            <a:lumMod val="50000"/>
                          </a:schemeClr>
                        </a:solidFill>
                        <a:latin typeface="Cambria Math"/>
                        <a:ea typeface="Cambria Math"/>
                      </a:rPr>
                      <m:t>=</m:t>
                    </m:r>
                    <m:f>
                      <m:fPr>
                        <m:ctrlPr>
                          <a:rPr lang="en-US" b="0" i="1" smtClean="0">
                            <a:solidFill>
                              <a:schemeClr val="accent1">
                                <a:lumMod val="50000"/>
                              </a:schemeClr>
                            </a:solidFill>
                            <a:latin typeface="Cambria Math"/>
                            <a:ea typeface="Cambria Math"/>
                          </a:rPr>
                        </m:ctrlPr>
                      </m:fPr>
                      <m:num>
                        <m:r>
                          <a:rPr lang="en-US" b="0" i="1" smtClean="0">
                            <a:solidFill>
                              <a:schemeClr val="accent1">
                                <a:lumMod val="50000"/>
                              </a:schemeClr>
                            </a:solidFill>
                            <a:latin typeface="Cambria Math"/>
                            <a:ea typeface="Cambria Math"/>
                          </a:rPr>
                          <m:t>𝜌</m:t>
                        </m:r>
                        <m:d>
                          <m:dPr>
                            <m:ctrlPr>
                              <a:rPr lang="en-US" b="0" i="1" smtClean="0">
                                <a:solidFill>
                                  <a:schemeClr val="accent1">
                                    <a:lumMod val="50000"/>
                                  </a:schemeClr>
                                </a:solidFill>
                                <a:latin typeface="Cambria Math"/>
                                <a:ea typeface="Cambria Math"/>
                              </a:rPr>
                            </m:ctrlPr>
                          </m:dPr>
                          <m:e>
                            <m:r>
                              <a:rPr lang="en-US" b="0" i="1" smtClean="0">
                                <a:solidFill>
                                  <a:schemeClr val="accent1">
                                    <a:lumMod val="50000"/>
                                  </a:schemeClr>
                                </a:solidFill>
                                <a:latin typeface="Cambria Math"/>
                                <a:ea typeface="Cambria Math"/>
                              </a:rPr>
                              <m:t>𝐹</m:t>
                            </m:r>
                            <m:r>
                              <a:rPr lang="en-US" b="0" i="1" smtClean="0">
                                <a:solidFill>
                                  <a:schemeClr val="accent1">
                                    <a:lumMod val="50000"/>
                                  </a:schemeClr>
                                </a:solidFill>
                                <a:latin typeface="Cambria Math"/>
                                <a:ea typeface="Cambria Math"/>
                              </a:rPr>
                              <m:t>,</m:t>
                            </m:r>
                            <m:sSub>
                              <m:sSubPr>
                                <m:ctrlPr>
                                  <a:rPr lang="en-US" b="0" i="1" smtClean="0">
                                    <a:solidFill>
                                      <a:schemeClr val="accent1">
                                        <a:lumMod val="50000"/>
                                      </a:schemeClr>
                                    </a:solidFill>
                                    <a:latin typeface="Cambria Math"/>
                                    <a:ea typeface="Cambria Math"/>
                                  </a:rPr>
                                </m:ctrlPr>
                              </m:sSubPr>
                              <m:e>
                                <m:r>
                                  <a:rPr lang="en-US" b="0" i="1" smtClean="0">
                                    <a:solidFill>
                                      <a:schemeClr val="accent1">
                                        <a:lumMod val="50000"/>
                                      </a:schemeClr>
                                    </a:solidFill>
                                    <a:latin typeface="Cambria Math"/>
                                    <a:ea typeface="Cambria Math"/>
                                  </a:rPr>
                                  <m:t>𝑀</m:t>
                                </m:r>
                              </m:e>
                              <m:sub>
                                <m:r>
                                  <a:rPr lang="en-US" b="0" i="1" smtClean="0">
                                    <a:solidFill>
                                      <a:schemeClr val="accent1">
                                        <a:lumMod val="50000"/>
                                      </a:schemeClr>
                                    </a:solidFill>
                                    <a:latin typeface="Cambria Math"/>
                                    <a:ea typeface="Cambria Math"/>
                                  </a:rPr>
                                  <m:t>𝑜</m:t>
                                </m:r>
                              </m:sub>
                            </m:sSub>
                          </m:e>
                        </m:d>
                      </m:num>
                      <m:den>
                        <m:r>
                          <a:rPr lang="en-US" b="0" i="1" smtClean="0">
                            <a:solidFill>
                              <a:schemeClr val="accent1">
                                <a:lumMod val="50000"/>
                              </a:schemeClr>
                            </a:solidFill>
                            <a:latin typeface="Cambria Math"/>
                            <a:ea typeface="Cambria Math"/>
                          </a:rPr>
                          <m:t>𝑒</m:t>
                        </m:r>
                      </m:den>
                    </m:f>
                    <m:r>
                      <a:rPr lang="en-US" b="0" i="1" smtClean="0">
                        <a:solidFill>
                          <a:schemeClr val="accent1">
                            <a:lumMod val="50000"/>
                          </a:schemeClr>
                        </a:solidFill>
                        <a:latin typeface="Cambria Math"/>
                        <a:ea typeface="Cambria Math"/>
                      </a:rPr>
                      <m:t>=</m:t>
                    </m:r>
                    <m:f>
                      <m:fPr>
                        <m:ctrlPr>
                          <a:rPr lang="en-US" b="0" i="1" smtClean="0">
                            <a:solidFill>
                              <a:schemeClr val="accent1">
                                <a:lumMod val="50000"/>
                              </a:schemeClr>
                            </a:solidFill>
                            <a:latin typeface="Cambria Math"/>
                            <a:ea typeface="Cambria Math"/>
                          </a:rPr>
                        </m:ctrlPr>
                      </m:fPr>
                      <m:num>
                        <m:r>
                          <a:rPr lang="en-US" b="0" i="1" smtClean="0">
                            <a:solidFill>
                              <a:schemeClr val="accent1">
                                <a:lumMod val="50000"/>
                              </a:schemeClr>
                            </a:solidFill>
                            <a:latin typeface="Cambria Math"/>
                            <a:ea typeface="Cambria Math"/>
                          </a:rPr>
                          <m:t>𝜌</m:t>
                        </m:r>
                      </m:num>
                      <m:den>
                        <m:r>
                          <a:rPr lang="en-US" b="0" i="1" smtClean="0">
                            <a:solidFill>
                              <a:schemeClr val="accent1">
                                <a:lumMod val="50000"/>
                              </a:schemeClr>
                            </a:solidFill>
                            <a:latin typeface="Cambria Math"/>
                            <a:ea typeface="Cambria Math"/>
                          </a:rPr>
                          <m:t>𝑒</m:t>
                        </m:r>
                      </m:den>
                    </m:f>
                  </m:oMath>
                </a14:m>
                <a:r>
                  <a:rPr lang="en-US" dirty="0" smtClean="0">
                    <a:solidFill>
                      <a:schemeClr val="accent1">
                        <a:lumMod val="50000"/>
                      </a:schemeClr>
                    </a:solidFill>
                  </a:rPr>
                  <a:t>          (6.1)</a:t>
                </a:r>
              </a:p>
              <a:p>
                <a:r>
                  <a:rPr lang="en-US" dirty="0" smtClean="0">
                    <a:solidFill>
                      <a:schemeClr val="accent1">
                        <a:lumMod val="50000"/>
                      </a:schemeClr>
                    </a:solidFill>
                  </a:rPr>
                  <a:t>Agar  </a:t>
                </a:r>
                <a14:m>
                  <m:oMath xmlns:m="http://schemas.openxmlformats.org/officeDocument/2006/math">
                    <m:r>
                      <a:rPr lang="en-US" i="1" smtClean="0">
                        <a:solidFill>
                          <a:schemeClr val="accent1">
                            <a:lumMod val="50000"/>
                          </a:schemeClr>
                        </a:solidFill>
                        <a:latin typeface="Cambria Math"/>
                        <a:ea typeface="Cambria Math"/>
                      </a:rPr>
                      <m:t>𝜑</m:t>
                    </m:r>
                    <m:r>
                      <a:rPr lang="en-US" i="1" smtClean="0">
                        <a:solidFill>
                          <a:schemeClr val="accent1">
                            <a:lumMod val="50000"/>
                          </a:schemeClr>
                        </a:solidFill>
                        <a:latin typeface="Cambria Math"/>
                        <a:ea typeface="Cambria Math"/>
                      </a:rPr>
                      <m:t>&gt;</m:t>
                    </m:r>
                    <m:f>
                      <m:fPr>
                        <m:ctrlPr>
                          <a:rPr lang="el-GR" i="1" smtClean="0">
                            <a:solidFill>
                              <a:schemeClr val="accent1">
                                <a:lumMod val="50000"/>
                              </a:schemeClr>
                            </a:solidFill>
                            <a:latin typeface="Cambria Math"/>
                            <a:ea typeface="Cambria Math"/>
                          </a:rPr>
                        </m:ctrlPr>
                      </m:fPr>
                      <m:num>
                        <m:r>
                          <a:rPr lang="el-GR" i="1" smtClean="0">
                            <a:solidFill>
                              <a:schemeClr val="accent1">
                                <a:lumMod val="50000"/>
                              </a:schemeClr>
                            </a:solidFill>
                            <a:latin typeface="Cambria Math"/>
                            <a:ea typeface="Cambria Math"/>
                          </a:rPr>
                          <m:t>𝜋</m:t>
                        </m:r>
                      </m:num>
                      <m:den>
                        <m:r>
                          <a:rPr lang="el-GR" i="1" smtClean="0">
                            <a:solidFill>
                              <a:schemeClr val="accent1">
                                <a:lumMod val="50000"/>
                              </a:schemeClr>
                            </a:solidFill>
                            <a:latin typeface="Cambria Math"/>
                            <a:ea typeface="Cambria Math"/>
                          </a:rPr>
                          <m:t>2</m:t>
                        </m:r>
                      </m:den>
                    </m:f>
                    <m:r>
                      <a:rPr lang="en-US" b="0" i="1" smtClean="0">
                        <a:solidFill>
                          <a:schemeClr val="accent1">
                            <a:lumMod val="50000"/>
                          </a:schemeClr>
                        </a:solidFill>
                        <a:latin typeface="Cambria Math"/>
                        <a:ea typeface="Cambria Math"/>
                      </a:rPr>
                      <m:t> </m:t>
                    </m:r>
                  </m:oMath>
                </a14:m>
                <a:r>
                  <a:rPr lang="en-US" dirty="0" smtClean="0">
                    <a:solidFill>
                      <a:schemeClr val="accent1">
                        <a:lumMod val="50000"/>
                      </a:schemeClr>
                    </a:solidFill>
                  </a:rPr>
                  <a:t>  </a:t>
                </a:r>
                <a:r>
                  <a:rPr lang="en-US" dirty="0" err="1" smtClean="0">
                    <a:solidFill>
                      <a:schemeClr val="accent1">
                        <a:lumMod val="50000"/>
                      </a:schemeClr>
                    </a:solidFill>
                  </a:rPr>
                  <a:t>bo`lsa</a:t>
                </a:r>
                <a:r>
                  <a:rPr lang="en-US" dirty="0" smtClean="0">
                    <a:solidFill>
                      <a:schemeClr val="accent1">
                        <a:lumMod val="50000"/>
                      </a:schemeClr>
                    </a:solidFill>
                  </a:rPr>
                  <a:t>,</a:t>
                </a:r>
              </a:p>
              <a:p>
                <a:pPr algn="ctr"/>
                <a14:m>
                  <m:oMathPara xmlns:m="http://schemas.openxmlformats.org/officeDocument/2006/math">
                    <m:oMathParaPr>
                      <m:jc m:val="centerGroup"/>
                    </m:oMathParaPr>
                    <m:oMath xmlns:m="http://schemas.openxmlformats.org/officeDocument/2006/math">
                      <m:r>
                        <a:rPr lang="en-US" i="1" smtClean="0">
                          <a:solidFill>
                            <a:schemeClr val="accent1">
                              <a:lumMod val="50000"/>
                            </a:schemeClr>
                          </a:solidFill>
                          <a:latin typeface="Cambria Math"/>
                          <a:ea typeface="Cambria Math"/>
                        </a:rPr>
                        <m:t>𝜌</m:t>
                      </m:r>
                      <m:d>
                        <m:dPr>
                          <m:ctrlPr>
                            <a:rPr lang="en-US" b="0" i="1" smtClean="0">
                              <a:solidFill>
                                <a:schemeClr val="accent1">
                                  <a:lumMod val="50000"/>
                                </a:schemeClr>
                              </a:solidFill>
                              <a:latin typeface="Cambria Math"/>
                              <a:ea typeface="Cambria Math"/>
                            </a:rPr>
                          </m:ctrlPr>
                        </m:dPr>
                        <m:e>
                          <m:r>
                            <a:rPr lang="en-US" b="0" i="1" smtClean="0">
                              <a:solidFill>
                                <a:schemeClr val="accent1">
                                  <a:lumMod val="50000"/>
                                </a:schemeClr>
                              </a:solidFill>
                              <a:latin typeface="Cambria Math"/>
                              <a:ea typeface="Cambria Math"/>
                            </a:rPr>
                            <m:t>𝑑</m:t>
                          </m:r>
                          <m:r>
                            <a:rPr lang="en-US" b="0" i="1" smtClean="0">
                              <a:solidFill>
                                <a:schemeClr val="accent1">
                                  <a:lumMod val="50000"/>
                                </a:schemeClr>
                              </a:solidFill>
                              <a:latin typeface="Cambria Math"/>
                              <a:ea typeface="Cambria Math"/>
                            </a:rPr>
                            <m:t>,</m:t>
                          </m:r>
                          <m:r>
                            <a:rPr lang="en-US" b="0" i="1" smtClean="0">
                              <a:solidFill>
                                <a:schemeClr val="accent1">
                                  <a:lumMod val="50000"/>
                                </a:schemeClr>
                              </a:solidFill>
                              <a:latin typeface="Cambria Math"/>
                              <a:ea typeface="Cambria Math"/>
                            </a:rPr>
                            <m:t>𝑀</m:t>
                          </m:r>
                        </m:e>
                      </m:d>
                      <m:r>
                        <a:rPr lang="en-US" b="0" i="1" smtClean="0">
                          <a:solidFill>
                            <a:schemeClr val="accent1">
                              <a:lumMod val="50000"/>
                            </a:schemeClr>
                          </a:solidFill>
                          <a:latin typeface="Cambria Math"/>
                          <a:ea typeface="Cambria Math"/>
                        </a:rPr>
                        <m:t>=</m:t>
                      </m:r>
                      <m:r>
                        <a:rPr lang="en-US" b="0" i="1" smtClean="0">
                          <a:solidFill>
                            <a:schemeClr val="accent1">
                              <a:lumMod val="50000"/>
                            </a:schemeClr>
                          </a:solidFill>
                          <a:latin typeface="Cambria Math"/>
                          <a:ea typeface="Cambria Math"/>
                        </a:rPr>
                        <m:t>𝜌</m:t>
                      </m:r>
                      <m:d>
                        <m:dPr>
                          <m:ctrlPr>
                            <a:rPr lang="en-US" b="0" i="1" smtClean="0">
                              <a:solidFill>
                                <a:schemeClr val="accent1">
                                  <a:lumMod val="50000"/>
                                </a:schemeClr>
                              </a:solidFill>
                              <a:latin typeface="Cambria Math"/>
                              <a:ea typeface="Cambria Math"/>
                            </a:rPr>
                          </m:ctrlPr>
                        </m:dPr>
                        <m:e>
                          <m:r>
                            <a:rPr lang="en-US" b="0" i="1" smtClean="0">
                              <a:solidFill>
                                <a:schemeClr val="accent1">
                                  <a:lumMod val="50000"/>
                                </a:schemeClr>
                              </a:solidFill>
                              <a:latin typeface="Cambria Math"/>
                              <a:ea typeface="Cambria Math"/>
                            </a:rPr>
                            <m:t>𝑑</m:t>
                          </m:r>
                          <m:r>
                            <a:rPr lang="en-US" b="0" i="1" smtClean="0">
                              <a:solidFill>
                                <a:schemeClr val="accent1">
                                  <a:lumMod val="50000"/>
                                </a:schemeClr>
                              </a:solidFill>
                              <a:latin typeface="Cambria Math"/>
                              <a:ea typeface="Cambria Math"/>
                            </a:rPr>
                            <m:t>,</m:t>
                          </m:r>
                          <m:sSub>
                            <m:sSubPr>
                              <m:ctrlPr>
                                <a:rPr lang="en-US" b="0" i="1" smtClean="0">
                                  <a:solidFill>
                                    <a:schemeClr val="accent1">
                                      <a:lumMod val="50000"/>
                                    </a:schemeClr>
                                  </a:solidFill>
                                  <a:latin typeface="Cambria Math"/>
                                  <a:ea typeface="Cambria Math"/>
                                </a:rPr>
                              </m:ctrlPr>
                            </m:sSubPr>
                            <m:e>
                              <m:r>
                                <a:rPr lang="en-US" b="0" i="1" smtClean="0">
                                  <a:solidFill>
                                    <a:schemeClr val="accent1">
                                      <a:lumMod val="50000"/>
                                    </a:schemeClr>
                                  </a:solidFill>
                                  <a:latin typeface="Cambria Math"/>
                                  <a:ea typeface="Cambria Math"/>
                                </a:rPr>
                                <m:t>𝑀</m:t>
                              </m:r>
                            </m:e>
                            <m:sub>
                              <m:r>
                                <a:rPr lang="en-US" b="0" i="1" smtClean="0">
                                  <a:solidFill>
                                    <a:schemeClr val="accent1">
                                      <a:lumMod val="50000"/>
                                    </a:schemeClr>
                                  </a:solidFill>
                                  <a:latin typeface="Cambria Math"/>
                                  <a:ea typeface="Cambria Math"/>
                                </a:rPr>
                                <m:t>𝑜</m:t>
                              </m:r>
                            </m:sub>
                          </m:sSub>
                        </m:e>
                      </m:d>
                      <m:r>
                        <a:rPr lang="en-US" b="0" i="1" smtClean="0">
                          <a:solidFill>
                            <a:schemeClr val="accent1">
                              <a:lumMod val="50000"/>
                            </a:schemeClr>
                          </a:solidFill>
                          <a:latin typeface="Cambria Math"/>
                          <a:ea typeface="Cambria Math"/>
                        </a:rPr>
                        <m:t>−</m:t>
                      </m:r>
                      <m:r>
                        <a:rPr lang="en-US" b="0" i="1" smtClean="0">
                          <a:solidFill>
                            <a:schemeClr val="accent1">
                              <a:lumMod val="50000"/>
                            </a:schemeClr>
                          </a:solidFill>
                          <a:latin typeface="Cambria Math"/>
                          <a:ea typeface="Cambria Math"/>
                        </a:rPr>
                        <m:t>𝑟</m:t>
                      </m:r>
                      <m:func>
                        <m:funcPr>
                          <m:ctrlPr>
                            <a:rPr lang="en-US" b="0" i="1" smtClean="0">
                              <a:solidFill>
                                <a:schemeClr val="accent1">
                                  <a:lumMod val="50000"/>
                                </a:schemeClr>
                              </a:solidFill>
                              <a:latin typeface="Cambria Math"/>
                              <a:ea typeface="Cambria Math"/>
                            </a:rPr>
                          </m:ctrlPr>
                        </m:funcPr>
                        <m:fName>
                          <m:r>
                            <m:rPr>
                              <m:sty m:val="p"/>
                            </m:rPr>
                            <a:rPr lang="en-US" b="0" i="0" smtClean="0">
                              <a:solidFill>
                                <a:schemeClr val="accent1">
                                  <a:lumMod val="50000"/>
                                </a:schemeClr>
                              </a:solidFill>
                              <a:latin typeface="Cambria Math"/>
                              <a:ea typeface="Cambria Math"/>
                            </a:rPr>
                            <m:t>cos</m:t>
                          </m:r>
                        </m:fName>
                        <m:e>
                          <m:d>
                            <m:dPr>
                              <m:ctrlPr>
                                <a:rPr lang="en-US" b="0" i="1" smtClean="0">
                                  <a:solidFill>
                                    <a:schemeClr val="accent1">
                                      <a:lumMod val="50000"/>
                                    </a:schemeClr>
                                  </a:solidFill>
                                  <a:latin typeface="Cambria Math"/>
                                  <a:ea typeface="Cambria Math"/>
                                </a:rPr>
                              </m:ctrlPr>
                            </m:dPr>
                            <m:e>
                              <m:r>
                                <a:rPr lang="en-US" b="0" i="1" smtClean="0">
                                  <a:solidFill>
                                    <a:schemeClr val="accent1">
                                      <a:lumMod val="50000"/>
                                    </a:schemeClr>
                                  </a:solidFill>
                                  <a:latin typeface="Cambria Math"/>
                                  <a:ea typeface="Cambria Math"/>
                                </a:rPr>
                                <m:t>180°−</m:t>
                              </m:r>
                              <m:r>
                                <a:rPr lang="en-US" b="0" i="1" smtClean="0">
                                  <a:solidFill>
                                    <a:schemeClr val="accent1">
                                      <a:lumMod val="50000"/>
                                    </a:schemeClr>
                                  </a:solidFill>
                                  <a:latin typeface="Cambria Math"/>
                                  <a:ea typeface="Cambria Math"/>
                                </a:rPr>
                                <m:t>𝜑</m:t>
                              </m:r>
                            </m:e>
                          </m:d>
                        </m:e>
                      </m:func>
                      <m:r>
                        <a:rPr lang="en-US" b="0" i="1" smtClean="0">
                          <a:solidFill>
                            <a:schemeClr val="accent1">
                              <a:lumMod val="50000"/>
                            </a:schemeClr>
                          </a:solidFill>
                          <a:latin typeface="Cambria Math"/>
                          <a:ea typeface="Cambria Math"/>
                        </a:rPr>
                        <m:t>=</m:t>
                      </m:r>
                      <m:f>
                        <m:fPr>
                          <m:ctrlPr>
                            <a:rPr lang="en-US" b="0" i="1" smtClean="0">
                              <a:solidFill>
                                <a:schemeClr val="accent1">
                                  <a:lumMod val="50000"/>
                                </a:schemeClr>
                              </a:solidFill>
                              <a:latin typeface="Cambria Math"/>
                              <a:ea typeface="Cambria Math"/>
                            </a:rPr>
                          </m:ctrlPr>
                        </m:fPr>
                        <m:num>
                          <m:r>
                            <a:rPr lang="en-US" b="0" i="1" smtClean="0">
                              <a:solidFill>
                                <a:schemeClr val="accent1">
                                  <a:lumMod val="50000"/>
                                </a:schemeClr>
                              </a:solidFill>
                              <a:latin typeface="Cambria Math"/>
                              <a:ea typeface="Cambria Math"/>
                            </a:rPr>
                            <m:t>𝜌</m:t>
                          </m:r>
                          <m:d>
                            <m:dPr>
                              <m:ctrlPr>
                                <a:rPr lang="en-US" b="0" i="1" smtClean="0">
                                  <a:solidFill>
                                    <a:schemeClr val="accent1">
                                      <a:lumMod val="50000"/>
                                    </a:schemeClr>
                                  </a:solidFill>
                                  <a:latin typeface="Cambria Math"/>
                                  <a:ea typeface="Cambria Math"/>
                                </a:rPr>
                              </m:ctrlPr>
                            </m:dPr>
                            <m:e>
                              <m:r>
                                <a:rPr lang="en-US" b="0" i="1" smtClean="0">
                                  <a:solidFill>
                                    <a:schemeClr val="accent1">
                                      <a:lumMod val="50000"/>
                                    </a:schemeClr>
                                  </a:solidFill>
                                  <a:latin typeface="Cambria Math"/>
                                  <a:ea typeface="Cambria Math"/>
                                </a:rPr>
                                <m:t>𝐹</m:t>
                              </m:r>
                              <m:r>
                                <a:rPr lang="en-US" b="0" i="1" smtClean="0">
                                  <a:solidFill>
                                    <a:schemeClr val="accent1">
                                      <a:lumMod val="50000"/>
                                    </a:schemeClr>
                                  </a:solidFill>
                                  <a:latin typeface="Cambria Math"/>
                                  <a:ea typeface="Cambria Math"/>
                                </a:rPr>
                                <m:t>,</m:t>
                              </m:r>
                              <m:sSub>
                                <m:sSubPr>
                                  <m:ctrlPr>
                                    <a:rPr lang="en-US" b="0" i="1" smtClean="0">
                                      <a:solidFill>
                                        <a:schemeClr val="accent1">
                                          <a:lumMod val="50000"/>
                                        </a:schemeClr>
                                      </a:solidFill>
                                      <a:latin typeface="Cambria Math"/>
                                      <a:ea typeface="Cambria Math"/>
                                    </a:rPr>
                                  </m:ctrlPr>
                                </m:sSubPr>
                                <m:e>
                                  <m:r>
                                    <a:rPr lang="en-US" b="0" i="1" smtClean="0">
                                      <a:solidFill>
                                        <a:schemeClr val="accent1">
                                          <a:lumMod val="50000"/>
                                        </a:schemeClr>
                                      </a:solidFill>
                                      <a:latin typeface="Cambria Math"/>
                                      <a:ea typeface="Cambria Math"/>
                                    </a:rPr>
                                    <m:t>𝑀</m:t>
                                  </m:r>
                                </m:e>
                                <m:sub>
                                  <m:r>
                                    <a:rPr lang="en-US" b="0" i="1" smtClean="0">
                                      <a:solidFill>
                                        <a:schemeClr val="accent1">
                                          <a:lumMod val="50000"/>
                                        </a:schemeClr>
                                      </a:solidFill>
                                      <a:latin typeface="Cambria Math"/>
                                      <a:ea typeface="Cambria Math"/>
                                    </a:rPr>
                                    <m:t>𝑜</m:t>
                                  </m:r>
                                </m:sub>
                              </m:sSub>
                            </m:e>
                          </m:d>
                        </m:num>
                        <m:den>
                          <m:r>
                            <a:rPr lang="en-US" b="0" i="1" smtClean="0">
                              <a:solidFill>
                                <a:schemeClr val="accent1">
                                  <a:lumMod val="50000"/>
                                </a:schemeClr>
                              </a:solidFill>
                              <a:latin typeface="Cambria Math"/>
                              <a:ea typeface="Cambria Math"/>
                            </a:rPr>
                            <m:t>𝑒</m:t>
                          </m:r>
                        </m:den>
                      </m:f>
                      <m:r>
                        <a:rPr lang="en-US" b="0" i="1" smtClean="0">
                          <a:solidFill>
                            <a:schemeClr val="accent1">
                              <a:lumMod val="50000"/>
                            </a:schemeClr>
                          </a:solidFill>
                          <a:latin typeface="Cambria Math"/>
                          <a:ea typeface="Cambria Math"/>
                        </a:rPr>
                        <m:t>=</m:t>
                      </m:r>
                      <m:f>
                        <m:fPr>
                          <m:ctrlPr>
                            <a:rPr lang="en-US" b="0" i="1" smtClean="0">
                              <a:solidFill>
                                <a:schemeClr val="accent1">
                                  <a:lumMod val="50000"/>
                                </a:schemeClr>
                              </a:solidFill>
                              <a:latin typeface="Cambria Math"/>
                              <a:ea typeface="Cambria Math"/>
                            </a:rPr>
                          </m:ctrlPr>
                        </m:fPr>
                        <m:num>
                          <m:r>
                            <a:rPr lang="en-US" b="0" i="1" smtClean="0">
                              <a:solidFill>
                                <a:schemeClr val="accent1">
                                  <a:lumMod val="50000"/>
                                </a:schemeClr>
                              </a:solidFill>
                              <a:latin typeface="Cambria Math"/>
                              <a:ea typeface="Cambria Math"/>
                            </a:rPr>
                            <m:t>𝜌</m:t>
                          </m:r>
                        </m:num>
                        <m:den>
                          <m:r>
                            <a:rPr lang="en-US" b="0" i="1" smtClean="0">
                              <a:solidFill>
                                <a:schemeClr val="accent1">
                                  <a:lumMod val="50000"/>
                                </a:schemeClr>
                              </a:solidFill>
                              <a:latin typeface="Cambria Math"/>
                              <a:ea typeface="Cambria Math"/>
                            </a:rPr>
                            <m:t>𝑒</m:t>
                          </m:r>
                        </m:den>
                      </m:f>
                      <m:r>
                        <a:rPr lang="en-US" b="0" i="1" smtClean="0">
                          <a:solidFill>
                            <a:schemeClr val="accent1">
                              <a:lumMod val="50000"/>
                            </a:schemeClr>
                          </a:solidFill>
                          <a:latin typeface="Cambria Math"/>
                          <a:ea typeface="Cambria Math"/>
                        </a:rPr>
                        <m:t>+</m:t>
                      </m:r>
                      <m:r>
                        <a:rPr lang="en-US" b="0" i="1" smtClean="0">
                          <a:solidFill>
                            <a:schemeClr val="accent1">
                              <a:lumMod val="50000"/>
                            </a:schemeClr>
                          </a:solidFill>
                          <a:latin typeface="Cambria Math"/>
                          <a:ea typeface="Cambria Math"/>
                        </a:rPr>
                        <m:t>𝑟</m:t>
                      </m:r>
                      <m:r>
                        <a:rPr lang="en-US" b="0" i="1" smtClean="0">
                          <a:solidFill>
                            <a:schemeClr val="accent1">
                              <a:lumMod val="50000"/>
                            </a:schemeClr>
                          </a:solidFill>
                          <a:latin typeface="Cambria Math"/>
                          <a:ea typeface="Cambria Math"/>
                        </a:rPr>
                        <m:t> </m:t>
                      </m:r>
                      <m:r>
                        <a:rPr lang="en-US" b="0" i="1" smtClean="0">
                          <a:solidFill>
                            <a:schemeClr val="accent1">
                              <a:lumMod val="50000"/>
                            </a:schemeClr>
                          </a:solidFill>
                          <a:latin typeface="Cambria Math"/>
                          <a:ea typeface="Cambria Math"/>
                        </a:rPr>
                        <m:t>𝑐𝑜𝑠</m:t>
                      </m:r>
                      <m:r>
                        <a:rPr lang="en-US" b="0" i="1" smtClean="0">
                          <a:solidFill>
                            <a:schemeClr val="accent1">
                              <a:lumMod val="50000"/>
                            </a:schemeClr>
                          </a:solidFill>
                          <a:latin typeface="Cambria Math"/>
                          <a:ea typeface="Cambria Math"/>
                        </a:rPr>
                        <m:t>𝜑</m:t>
                      </m:r>
                    </m:oMath>
                  </m:oMathPara>
                </a14:m>
                <a:endParaRPr lang="en-US" dirty="0">
                  <a:solidFill>
                    <a:schemeClr val="accent1">
                      <a:lumMod val="50000"/>
                    </a:schemeClr>
                  </a:solidFill>
                </a:endParaRPr>
              </a:p>
              <a:p>
                <a:r>
                  <a:rPr lang="en-US" dirty="0">
                    <a:solidFill>
                      <a:schemeClr val="accent1">
                        <a:lumMod val="50000"/>
                      </a:schemeClr>
                    </a:solidFill>
                  </a:rPr>
                  <a:t>Agar  </a:t>
                </a:r>
                <a14:m>
                  <m:oMath xmlns:m="http://schemas.openxmlformats.org/officeDocument/2006/math">
                    <m:r>
                      <a:rPr lang="en-US" i="1">
                        <a:solidFill>
                          <a:schemeClr val="accent1">
                            <a:lumMod val="50000"/>
                          </a:schemeClr>
                        </a:solidFill>
                        <a:latin typeface="Cambria Math"/>
                        <a:ea typeface="Cambria Math"/>
                      </a:rPr>
                      <m:t>𝜑</m:t>
                    </m:r>
                    <m:r>
                      <a:rPr lang="en-US" i="1">
                        <a:solidFill>
                          <a:schemeClr val="accent1">
                            <a:lumMod val="50000"/>
                          </a:schemeClr>
                        </a:solidFill>
                        <a:latin typeface="Cambria Math"/>
                        <a:ea typeface="Cambria Math"/>
                      </a:rPr>
                      <m:t>&lt;</m:t>
                    </m:r>
                    <m:f>
                      <m:fPr>
                        <m:ctrlPr>
                          <a:rPr lang="el-GR" i="1">
                            <a:solidFill>
                              <a:schemeClr val="accent1">
                                <a:lumMod val="50000"/>
                              </a:schemeClr>
                            </a:solidFill>
                            <a:latin typeface="Cambria Math"/>
                            <a:ea typeface="Cambria Math"/>
                          </a:rPr>
                        </m:ctrlPr>
                      </m:fPr>
                      <m:num>
                        <m:r>
                          <a:rPr lang="el-GR" i="1">
                            <a:solidFill>
                              <a:schemeClr val="accent1">
                                <a:lumMod val="50000"/>
                              </a:schemeClr>
                            </a:solidFill>
                            <a:latin typeface="Cambria Math"/>
                            <a:ea typeface="Cambria Math"/>
                          </a:rPr>
                          <m:t>𝜋</m:t>
                        </m:r>
                      </m:num>
                      <m:den>
                        <m:r>
                          <a:rPr lang="el-GR" i="1">
                            <a:solidFill>
                              <a:schemeClr val="accent1">
                                <a:lumMod val="50000"/>
                              </a:schemeClr>
                            </a:solidFill>
                            <a:latin typeface="Cambria Math"/>
                            <a:ea typeface="Cambria Math"/>
                          </a:rPr>
                          <m:t>2</m:t>
                        </m:r>
                      </m:den>
                    </m:f>
                    <m:r>
                      <a:rPr lang="en-US" i="1">
                        <a:solidFill>
                          <a:schemeClr val="accent1">
                            <a:lumMod val="50000"/>
                          </a:schemeClr>
                        </a:solidFill>
                        <a:latin typeface="Cambria Math"/>
                        <a:ea typeface="Cambria Math"/>
                      </a:rPr>
                      <m:t> </m:t>
                    </m:r>
                  </m:oMath>
                </a14:m>
                <a:r>
                  <a:rPr lang="en-US" dirty="0">
                    <a:solidFill>
                      <a:schemeClr val="accent1">
                        <a:lumMod val="50000"/>
                      </a:schemeClr>
                    </a:solidFill>
                  </a:rPr>
                  <a:t>  </a:t>
                </a:r>
                <a:r>
                  <a:rPr lang="en-US" dirty="0" err="1">
                    <a:solidFill>
                      <a:schemeClr val="accent1">
                        <a:lumMod val="50000"/>
                      </a:schemeClr>
                    </a:solidFill>
                  </a:rPr>
                  <a:t>bo`lsa</a:t>
                </a:r>
                <a:r>
                  <a:rPr lang="en-US" dirty="0" smtClean="0">
                    <a:solidFill>
                      <a:schemeClr val="accent1">
                        <a:lumMod val="50000"/>
                      </a:schemeClr>
                    </a:solidFill>
                  </a:rPr>
                  <a:t>,</a:t>
                </a:r>
              </a:p>
              <a:p>
                <a:pPr algn="ctr"/>
                <a14:m>
                  <m:oMathPara xmlns:m="http://schemas.openxmlformats.org/officeDocument/2006/math">
                    <m:oMathParaPr>
                      <m:jc m:val="centerGroup"/>
                    </m:oMathParaPr>
                    <m:oMath xmlns:m="http://schemas.openxmlformats.org/officeDocument/2006/math">
                      <m:r>
                        <a:rPr lang="en-US" i="1">
                          <a:solidFill>
                            <a:schemeClr val="accent1">
                              <a:lumMod val="50000"/>
                            </a:schemeClr>
                          </a:solidFill>
                          <a:latin typeface="Cambria Math"/>
                          <a:ea typeface="Cambria Math"/>
                        </a:rPr>
                        <m:t>𝜌</m:t>
                      </m:r>
                      <m:d>
                        <m:dPr>
                          <m:ctrlPr>
                            <a:rPr lang="en-US" i="1">
                              <a:solidFill>
                                <a:schemeClr val="accent1">
                                  <a:lumMod val="50000"/>
                                </a:schemeClr>
                              </a:solidFill>
                              <a:latin typeface="Cambria Math"/>
                              <a:ea typeface="Cambria Math"/>
                            </a:rPr>
                          </m:ctrlPr>
                        </m:dPr>
                        <m:e>
                          <m:r>
                            <a:rPr lang="en-US" i="1">
                              <a:solidFill>
                                <a:schemeClr val="accent1">
                                  <a:lumMod val="50000"/>
                                </a:schemeClr>
                              </a:solidFill>
                              <a:latin typeface="Cambria Math"/>
                              <a:ea typeface="Cambria Math"/>
                            </a:rPr>
                            <m:t>𝑑</m:t>
                          </m:r>
                          <m:r>
                            <a:rPr lang="en-US" i="1">
                              <a:solidFill>
                                <a:schemeClr val="accent1">
                                  <a:lumMod val="50000"/>
                                </a:schemeClr>
                              </a:solidFill>
                              <a:latin typeface="Cambria Math"/>
                              <a:ea typeface="Cambria Math"/>
                            </a:rPr>
                            <m:t>,</m:t>
                          </m:r>
                          <m:r>
                            <a:rPr lang="en-US" i="1">
                              <a:solidFill>
                                <a:schemeClr val="accent1">
                                  <a:lumMod val="50000"/>
                                </a:schemeClr>
                              </a:solidFill>
                              <a:latin typeface="Cambria Math"/>
                              <a:ea typeface="Cambria Math"/>
                            </a:rPr>
                            <m:t>𝑀</m:t>
                          </m:r>
                        </m:e>
                      </m:d>
                      <m:r>
                        <a:rPr lang="en-US" i="1">
                          <a:solidFill>
                            <a:schemeClr val="accent1">
                              <a:lumMod val="50000"/>
                            </a:schemeClr>
                          </a:solidFill>
                          <a:latin typeface="Cambria Math"/>
                          <a:ea typeface="Cambria Math"/>
                        </a:rPr>
                        <m:t>=</m:t>
                      </m:r>
                      <m:r>
                        <a:rPr lang="en-US" i="1">
                          <a:solidFill>
                            <a:schemeClr val="accent1">
                              <a:lumMod val="50000"/>
                            </a:schemeClr>
                          </a:solidFill>
                          <a:latin typeface="Cambria Math"/>
                          <a:ea typeface="Cambria Math"/>
                        </a:rPr>
                        <m:t>𝜌</m:t>
                      </m:r>
                      <m:d>
                        <m:dPr>
                          <m:ctrlPr>
                            <a:rPr lang="en-US" i="1">
                              <a:solidFill>
                                <a:schemeClr val="accent1">
                                  <a:lumMod val="50000"/>
                                </a:schemeClr>
                              </a:solidFill>
                              <a:latin typeface="Cambria Math"/>
                              <a:ea typeface="Cambria Math"/>
                            </a:rPr>
                          </m:ctrlPr>
                        </m:dPr>
                        <m:e>
                          <m:r>
                            <a:rPr lang="en-US" i="1">
                              <a:solidFill>
                                <a:schemeClr val="accent1">
                                  <a:lumMod val="50000"/>
                                </a:schemeClr>
                              </a:solidFill>
                              <a:latin typeface="Cambria Math"/>
                              <a:ea typeface="Cambria Math"/>
                            </a:rPr>
                            <m:t>𝑑</m:t>
                          </m:r>
                          <m:r>
                            <a:rPr lang="en-US" i="1">
                              <a:solidFill>
                                <a:schemeClr val="accent1">
                                  <a:lumMod val="50000"/>
                                </a:schemeClr>
                              </a:solidFill>
                              <a:latin typeface="Cambria Math"/>
                              <a:ea typeface="Cambria Math"/>
                            </a:rPr>
                            <m:t>,</m:t>
                          </m:r>
                          <m:sSub>
                            <m:sSubPr>
                              <m:ctrlPr>
                                <a:rPr lang="en-US" i="1">
                                  <a:solidFill>
                                    <a:schemeClr val="accent1">
                                      <a:lumMod val="50000"/>
                                    </a:schemeClr>
                                  </a:solidFill>
                                  <a:latin typeface="Cambria Math"/>
                                  <a:ea typeface="Cambria Math"/>
                                </a:rPr>
                              </m:ctrlPr>
                            </m:sSubPr>
                            <m:e>
                              <m:r>
                                <a:rPr lang="en-US" i="1">
                                  <a:solidFill>
                                    <a:schemeClr val="accent1">
                                      <a:lumMod val="50000"/>
                                    </a:schemeClr>
                                  </a:solidFill>
                                  <a:latin typeface="Cambria Math"/>
                                  <a:ea typeface="Cambria Math"/>
                                </a:rPr>
                                <m:t>𝑀</m:t>
                              </m:r>
                            </m:e>
                            <m:sub>
                              <m:r>
                                <a:rPr lang="en-US" i="1">
                                  <a:solidFill>
                                    <a:schemeClr val="accent1">
                                      <a:lumMod val="50000"/>
                                    </a:schemeClr>
                                  </a:solidFill>
                                  <a:latin typeface="Cambria Math"/>
                                  <a:ea typeface="Cambria Math"/>
                                </a:rPr>
                                <m:t>𝑜</m:t>
                              </m:r>
                            </m:sub>
                          </m:sSub>
                        </m:e>
                      </m:d>
                      <m:r>
                        <a:rPr lang="en-US" b="0" i="1" smtClean="0">
                          <a:solidFill>
                            <a:schemeClr val="accent1">
                              <a:lumMod val="50000"/>
                            </a:schemeClr>
                          </a:solidFill>
                          <a:latin typeface="Cambria Math"/>
                          <a:ea typeface="Cambria Math"/>
                        </a:rPr>
                        <m:t>+</m:t>
                      </m:r>
                      <m:r>
                        <a:rPr lang="en-US" b="0" i="1" smtClean="0">
                          <a:solidFill>
                            <a:schemeClr val="accent1">
                              <a:lumMod val="50000"/>
                            </a:schemeClr>
                          </a:solidFill>
                          <a:latin typeface="Cambria Math"/>
                          <a:ea typeface="Cambria Math"/>
                        </a:rPr>
                        <m:t>𝜌</m:t>
                      </m:r>
                      <m:d>
                        <m:dPr>
                          <m:ctrlPr>
                            <a:rPr lang="en-US" b="0" i="1" smtClean="0">
                              <a:solidFill>
                                <a:schemeClr val="accent1">
                                  <a:lumMod val="50000"/>
                                </a:schemeClr>
                              </a:solidFill>
                              <a:latin typeface="Cambria Math"/>
                              <a:ea typeface="Cambria Math"/>
                            </a:rPr>
                          </m:ctrlPr>
                        </m:dPr>
                        <m:e>
                          <m:r>
                            <a:rPr lang="en-US" b="0" i="1" smtClean="0">
                              <a:solidFill>
                                <a:schemeClr val="accent1">
                                  <a:lumMod val="50000"/>
                                </a:schemeClr>
                              </a:solidFill>
                              <a:latin typeface="Cambria Math"/>
                              <a:ea typeface="Cambria Math"/>
                            </a:rPr>
                            <m:t>𝐹</m:t>
                          </m:r>
                          <m:r>
                            <a:rPr lang="en-US" b="0" i="1" smtClean="0">
                              <a:solidFill>
                                <a:schemeClr val="accent1">
                                  <a:lumMod val="50000"/>
                                </a:schemeClr>
                              </a:solidFill>
                              <a:latin typeface="Cambria Math"/>
                              <a:ea typeface="Cambria Math"/>
                            </a:rPr>
                            <m:t>,</m:t>
                          </m:r>
                          <m:sSub>
                            <m:sSubPr>
                              <m:ctrlPr>
                                <a:rPr lang="en-US" b="0" i="1" smtClean="0">
                                  <a:solidFill>
                                    <a:schemeClr val="accent1">
                                      <a:lumMod val="50000"/>
                                    </a:schemeClr>
                                  </a:solidFill>
                                  <a:latin typeface="Cambria Math"/>
                                  <a:ea typeface="Cambria Math"/>
                                </a:rPr>
                              </m:ctrlPr>
                            </m:sSubPr>
                            <m:e>
                              <m:r>
                                <a:rPr lang="en-US" b="0" i="1" smtClean="0">
                                  <a:solidFill>
                                    <a:schemeClr val="accent1">
                                      <a:lumMod val="50000"/>
                                    </a:schemeClr>
                                  </a:solidFill>
                                  <a:latin typeface="Cambria Math"/>
                                  <a:ea typeface="Cambria Math"/>
                                </a:rPr>
                                <m:t>𝑀</m:t>
                              </m:r>
                            </m:e>
                            <m:sub>
                              <m:r>
                                <a:rPr lang="en-US" b="0" i="1" smtClean="0">
                                  <a:solidFill>
                                    <a:schemeClr val="accent1">
                                      <a:lumMod val="50000"/>
                                    </a:schemeClr>
                                  </a:solidFill>
                                  <a:latin typeface="Cambria Math"/>
                                  <a:ea typeface="Cambria Math"/>
                                </a:rPr>
                                <m:t>1</m:t>
                              </m:r>
                            </m:sub>
                          </m:sSub>
                        </m:e>
                      </m:d>
                      <m:r>
                        <a:rPr lang="en-US" b="0" i="1" smtClean="0">
                          <a:solidFill>
                            <a:schemeClr val="accent1">
                              <a:lumMod val="50000"/>
                            </a:schemeClr>
                          </a:solidFill>
                          <a:latin typeface="Cambria Math"/>
                          <a:ea typeface="Cambria Math"/>
                        </a:rPr>
                        <m:t>=</m:t>
                      </m:r>
                      <m:f>
                        <m:fPr>
                          <m:ctrlPr>
                            <a:rPr lang="en-US" i="1">
                              <a:solidFill>
                                <a:schemeClr val="accent1">
                                  <a:lumMod val="50000"/>
                                </a:schemeClr>
                              </a:solidFill>
                              <a:latin typeface="Cambria Math"/>
                              <a:ea typeface="Cambria Math"/>
                            </a:rPr>
                          </m:ctrlPr>
                        </m:fPr>
                        <m:num>
                          <m:r>
                            <a:rPr lang="en-US" i="1">
                              <a:solidFill>
                                <a:schemeClr val="accent1">
                                  <a:lumMod val="50000"/>
                                </a:schemeClr>
                              </a:solidFill>
                              <a:latin typeface="Cambria Math"/>
                              <a:ea typeface="Cambria Math"/>
                            </a:rPr>
                            <m:t>𝜌</m:t>
                          </m:r>
                        </m:num>
                        <m:den>
                          <m:r>
                            <a:rPr lang="en-US" i="1">
                              <a:solidFill>
                                <a:schemeClr val="accent1">
                                  <a:lumMod val="50000"/>
                                </a:schemeClr>
                              </a:solidFill>
                              <a:latin typeface="Cambria Math"/>
                              <a:ea typeface="Cambria Math"/>
                            </a:rPr>
                            <m:t>𝑒</m:t>
                          </m:r>
                        </m:den>
                      </m:f>
                      <m:r>
                        <a:rPr lang="en-US" i="1">
                          <a:solidFill>
                            <a:schemeClr val="accent1">
                              <a:lumMod val="50000"/>
                            </a:schemeClr>
                          </a:solidFill>
                          <a:latin typeface="Cambria Math"/>
                          <a:ea typeface="Cambria Math"/>
                        </a:rPr>
                        <m:t>+</m:t>
                      </m:r>
                      <m:r>
                        <a:rPr lang="en-US" i="1">
                          <a:solidFill>
                            <a:schemeClr val="accent1">
                              <a:lumMod val="50000"/>
                            </a:schemeClr>
                          </a:solidFill>
                          <a:latin typeface="Cambria Math"/>
                          <a:ea typeface="Cambria Math"/>
                        </a:rPr>
                        <m:t>𝑟</m:t>
                      </m:r>
                      <m:r>
                        <a:rPr lang="en-US" i="1">
                          <a:solidFill>
                            <a:schemeClr val="accent1">
                              <a:lumMod val="50000"/>
                            </a:schemeClr>
                          </a:solidFill>
                          <a:latin typeface="Cambria Math"/>
                          <a:ea typeface="Cambria Math"/>
                        </a:rPr>
                        <m:t> </m:t>
                      </m:r>
                      <m:r>
                        <a:rPr lang="en-US" i="1">
                          <a:solidFill>
                            <a:schemeClr val="accent1">
                              <a:lumMod val="50000"/>
                            </a:schemeClr>
                          </a:solidFill>
                          <a:latin typeface="Cambria Math"/>
                          <a:ea typeface="Cambria Math"/>
                        </a:rPr>
                        <m:t>𝑐𝑜𝑠</m:t>
                      </m:r>
                      <m:r>
                        <a:rPr lang="en-US" i="1">
                          <a:solidFill>
                            <a:schemeClr val="accent1">
                              <a:lumMod val="50000"/>
                            </a:schemeClr>
                          </a:solidFill>
                          <a:latin typeface="Cambria Math"/>
                          <a:ea typeface="Cambria Math"/>
                        </a:rPr>
                        <m:t>𝜑</m:t>
                      </m:r>
                      <m:r>
                        <a:rPr lang="en-US" b="0" i="1" smtClean="0">
                          <a:solidFill>
                            <a:schemeClr val="accent1">
                              <a:lumMod val="50000"/>
                            </a:schemeClr>
                          </a:solidFill>
                          <a:latin typeface="Cambria Math"/>
                          <a:ea typeface="Cambria Math"/>
                        </a:rPr>
                        <m:t>.</m:t>
                      </m:r>
                    </m:oMath>
                  </m:oMathPara>
                </a14:m>
                <a:endParaRPr lang="en-US" dirty="0" smtClean="0">
                  <a:solidFill>
                    <a:schemeClr val="accent1">
                      <a:lumMod val="50000"/>
                    </a:schemeClr>
                  </a:solidFill>
                </a:endParaRPr>
              </a:p>
              <a:p>
                <a14:m>
                  <m:oMath xmlns:m="http://schemas.openxmlformats.org/officeDocument/2006/math">
                    <m:sSub>
                      <m:sSubPr>
                        <m:ctrlPr>
                          <a:rPr lang="en-US" i="1">
                            <a:solidFill>
                              <a:schemeClr val="accent1">
                                <a:lumMod val="50000"/>
                              </a:schemeClr>
                            </a:solidFill>
                            <a:latin typeface="Cambria Math"/>
                            <a:ea typeface="Cambria Math"/>
                          </a:rPr>
                        </m:ctrlPr>
                      </m:sSubPr>
                      <m:e>
                        <m:r>
                          <a:rPr lang="en-US" b="0" i="1" smtClean="0">
                            <a:solidFill>
                              <a:schemeClr val="accent1">
                                <a:lumMod val="50000"/>
                              </a:schemeClr>
                            </a:solidFill>
                            <a:latin typeface="Cambria Math"/>
                            <a:ea typeface="Cambria Math"/>
                          </a:rPr>
                          <m:t>(</m:t>
                        </m:r>
                        <m:r>
                          <a:rPr lang="en-US" i="1">
                            <a:solidFill>
                              <a:schemeClr val="accent1">
                                <a:lumMod val="50000"/>
                              </a:schemeClr>
                            </a:solidFill>
                            <a:latin typeface="Cambria Math"/>
                            <a:ea typeface="Cambria Math"/>
                          </a:rPr>
                          <m:t>𝑀</m:t>
                        </m:r>
                      </m:e>
                      <m:sub>
                        <m:r>
                          <a:rPr lang="en-US" i="1">
                            <a:solidFill>
                              <a:schemeClr val="accent1">
                                <a:lumMod val="50000"/>
                              </a:schemeClr>
                            </a:solidFill>
                            <a:latin typeface="Cambria Math"/>
                            <a:ea typeface="Cambria Math"/>
                          </a:rPr>
                          <m:t>1</m:t>
                        </m:r>
                      </m:sub>
                    </m:sSub>
                  </m:oMath>
                </a14:m>
                <a:r>
                  <a:rPr lang="en-US" dirty="0" smtClean="0">
                    <a:solidFill>
                      <a:schemeClr val="accent1">
                        <a:lumMod val="50000"/>
                      </a:schemeClr>
                    </a:solidFill>
                  </a:rPr>
                  <a:t>  </a:t>
                </a:r>
                <a:r>
                  <a:rPr lang="en-US" dirty="0" err="1" smtClean="0">
                    <a:solidFill>
                      <a:schemeClr val="accent1">
                        <a:lumMod val="50000"/>
                      </a:schemeClr>
                    </a:solidFill>
                  </a:rPr>
                  <a:t>nuqta</a:t>
                </a:r>
                <a:r>
                  <a:rPr lang="en-US" dirty="0" smtClean="0">
                    <a:solidFill>
                      <a:schemeClr val="accent1">
                        <a:lumMod val="50000"/>
                      </a:schemeClr>
                    </a:solidFill>
                  </a:rPr>
                  <a:t>  M </a:t>
                </a:r>
                <a:r>
                  <a:rPr lang="en-US" dirty="0" err="1" smtClean="0">
                    <a:solidFill>
                      <a:schemeClr val="accent1">
                        <a:lumMod val="50000"/>
                      </a:schemeClr>
                    </a:solidFill>
                  </a:rPr>
                  <a:t>qutb</a:t>
                </a:r>
                <a:r>
                  <a:rPr lang="en-US" dirty="0" smtClean="0">
                    <a:solidFill>
                      <a:schemeClr val="accent1">
                        <a:lumMod val="50000"/>
                      </a:schemeClr>
                    </a:solidFill>
                  </a:rPr>
                  <a:t>  </a:t>
                </a:r>
                <a:r>
                  <a:rPr lang="en-US" dirty="0" err="1" smtClean="0">
                    <a:solidFill>
                      <a:schemeClr val="accent1">
                        <a:lumMod val="50000"/>
                      </a:schemeClr>
                    </a:solidFill>
                  </a:rPr>
                  <a:t>o`qiga</a:t>
                </a:r>
                <a:r>
                  <a:rPr lang="en-US" dirty="0" smtClean="0">
                    <a:solidFill>
                      <a:schemeClr val="accent1">
                        <a:lumMod val="50000"/>
                      </a:schemeClr>
                    </a:solidFill>
                  </a:rPr>
                  <a:t> </a:t>
                </a:r>
                <a:r>
                  <a:rPr lang="en-US" dirty="0" err="1" smtClean="0">
                    <a:solidFill>
                      <a:schemeClr val="accent1">
                        <a:lumMod val="50000"/>
                      </a:schemeClr>
                    </a:solidFill>
                  </a:rPr>
                  <a:t>tushirilgan</a:t>
                </a:r>
                <a:r>
                  <a:rPr lang="en-US" dirty="0" smtClean="0">
                    <a:solidFill>
                      <a:schemeClr val="accent1">
                        <a:lumMod val="50000"/>
                      </a:schemeClr>
                    </a:solidFill>
                  </a:rPr>
                  <a:t>  </a:t>
                </a:r>
                <a:r>
                  <a:rPr lang="en-US" dirty="0" err="1" smtClean="0">
                    <a:solidFill>
                      <a:schemeClr val="accent1">
                        <a:lumMod val="50000"/>
                      </a:schemeClr>
                    </a:solidFill>
                  </a:rPr>
                  <a:t>perpendikulyarning</a:t>
                </a:r>
                <a:r>
                  <a:rPr lang="en-US" dirty="0" smtClean="0">
                    <a:solidFill>
                      <a:schemeClr val="accent1">
                        <a:lumMod val="50000"/>
                      </a:schemeClr>
                    </a:solidFill>
                  </a:rPr>
                  <a:t>  </a:t>
                </a:r>
                <a:r>
                  <a:rPr lang="en-US" dirty="0" err="1" smtClean="0">
                    <a:solidFill>
                      <a:schemeClr val="accent1">
                        <a:lumMod val="50000"/>
                      </a:schemeClr>
                    </a:solidFill>
                  </a:rPr>
                  <a:t>asosi</a:t>
                </a:r>
                <a:r>
                  <a:rPr lang="en-US" dirty="0" smtClean="0">
                    <a:solidFill>
                      <a:schemeClr val="accent1">
                        <a:lumMod val="50000"/>
                      </a:schemeClr>
                    </a:solidFill>
                  </a:rPr>
                  <a:t>)</a:t>
                </a:r>
              </a:p>
              <a:p>
                <a:r>
                  <a:rPr lang="en-US" dirty="0" err="1" smtClean="0">
                    <a:solidFill>
                      <a:schemeClr val="accent1">
                        <a:lumMod val="50000"/>
                      </a:schemeClr>
                    </a:solidFill>
                  </a:rPr>
                  <a:t>Demak</a:t>
                </a:r>
                <a:r>
                  <a:rPr lang="en-US" dirty="0" smtClean="0">
                    <a:solidFill>
                      <a:schemeClr val="accent1">
                        <a:lumMod val="50000"/>
                      </a:schemeClr>
                    </a:solidFill>
                  </a:rPr>
                  <a:t> , </a:t>
                </a:r>
                <a:r>
                  <a:rPr lang="en-US" dirty="0" err="1" smtClean="0">
                    <a:solidFill>
                      <a:schemeClr val="accent1">
                        <a:lumMod val="50000"/>
                      </a:schemeClr>
                    </a:solidFill>
                  </a:rPr>
                  <a:t>ikkala</a:t>
                </a:r>
                <a:r>
                  <a:rPr lang="en-US" dirty="0" smtClean="0">
                    <a:solidFill>
                      <a:schemeClr val="accent1">
                        <a:lumMod val="50000"/>
                      </a:schemeClr>
                    </a:solidFill>
                  </a:rPr>
                  <a:t>  </a:t>
                </a:r>
                <a:r>
                  <a:rPr lang="en-US" dirty="0" err="1" smtClean="0">
                    <a:solidFill>
                      <a:schemeClr val="accent1">
                        <a:lumMod val="50000"/>
                      </a:schemeClr>
                    </a:solidFill>
                  </a:rPr>
                  <a:t>holda</a:t>
                </a:r>
                <a:r>
                  <a:rPr lang="en-US" dirty="0" smtClean="0">
                    <a:solidFill>
                      <a:schemeClr val="accent1">
                        <a:lumMod val="50000"/>
                      </a:schemeClr>
                    </a:solidFill>
                  </a:rPr>
                  <a:t> ham         </a:t>
                </a:r>
                <a14:m>
                  <m:oMath xmlns:m="http://schemas.openxmlformats.org/officeDocument/2006/math">
                    <m:r>
                      <a:rPr lang="en-US" i="1">
                        <a:solidFill>
                          <a:schemeClr val="accent1">
                            <a:lumMod val="50000"/>
                          </a:schemeClr>
                        </a:solidFill>
                        <a:latin typeface="Cambria Math"/>
                        <a:ea typeface="Cambria Math"/>
                      </a:rPr>
                      <m:t>𝜌</m:t>
                    </m:r>
                    <m:d>
                      <m:dPr>
                        <m:ctrlPr>
                          <a:rPr lang="en-US" i="1">
                            <a:solidFill>
                              <a:schemeClr val="accent1">
                                <a:lumMod val="50000"/>
                              </a:schemeClr>
                            </a:solidFill>
                            <a:latin typeface="Cambria Math"/>
                            <a:ea typeface="Cambria Math"/>
                          </a:rPr>
                        </m:ctrlPr>
                      </m:dPr>
                      <m:e>
                        <m:r>
                          <a:rPr lang="en-US" i="1">
                            <a:solidFill>
                              <a:schemeClr val="accent1">
                                <a:lumMod val="50000"/>
                              </a:schemeClr>
                            </a:solidFill>
                            <a:latin typeface="Cambria Math"/>
                            <a:ea typeface="Cambria Math"/>
                          </a:rPr>
                          <m:t>𝑑</m:t>
                        </m:r>
                        <m:r>
                          <a:rPr lang="en-US" i="1">
                            <a:solidFill>
                              <a:schemeClr val="accent1">
                                <a:lumMod val="50000"/>
                              </a:schemeClr>
                            </a:solidFill>
                            <a:latin typeface="Cambria Math"/>
                            <a:ea typeface="Cambria Math"/>
                          </a:rPr>
                          <m:t>,</m:t>
                        </m:r>
                        <m:r>
                          <a:rPr lang="en-US" i="1">
                            <a:solidFill>
                              <a:schemeClr val="accent1">
                                <a:lumMod val="50000"/>
                              </a:schemeClr>
                            </a:solidFill>
                            <a:latin typeface="Cambria Math"/>
                            <a:ea typeface="Cambria Math"/>
                          </a:rPr>
                          <m:t>𝑀</m:t>
                        </m:r>
                      </m:e>
                    </m:d>
                    <m:r>
                      <a:rPr lang="en-US" i="1">
                        <a:solidFill>
                          <a:schemeClr val="accent1">
                            <a:lumMod val="50000"/>
                          </a:schemeClr>
                        </a:solidFill>
                        <a:latin typeface="Cambria Math"/>
                        <a:ea typeface="Cambria Math"/>
                      </a:rPr>
                      <m:t>=</m:t>
                    </m:r>
                    <m:f>
                      <m:fPr>
                        <m:ctrlPr>
                          <a:rPr lang="en-US" i="1">
                            <a:solidFill>
                              <a:schemeClr val="accent1">
                                <a:lumMod val="50000"/>
                              </a:schemeClr>
                            </a:solidFill>
                            <a:latin typeface="Cambria Math"/>
                            <a:ea typeface="Cambria Math"/>
                          </a:rPr>
                        </m:ctrlPr>
                      </m:fPr>
                      <m:num>
                        <m:r>
                          <a:rPr lang="en-US" i="1">
                            <a:solidFill>
                              <a:schemeClr val="accent1">
                                <a:lumMod val="50000"/>
                              </a:schemeClr>
                            </a:solidFill>
                            <a:latin typeface="Cambria Math"/>
                            <a:ea typeface="Cambria Math"/>
                          </a:rPr>
                          <m:t>𝜌</m:t>
                        </m:r>
                      </m:num>
                      <m:den>
                        <m:r>
                          <a:rPr lang="en-US" i="1">
                            <a:solidFill>
                              <a:schemeClr val="accent1">
                                <a:lumMod val="50000"/>
                              </a:schemeClr>
                            </a:solidFill>
                            <a:latin typeface="Cambria Math"/>
                            <a:ea typeface="Cambria Math"/>
                          </a:rPr>
                          <m:t>𝑒</m:t>
                        </m:r>
                      </m:den>
                    </m:f>
                    <m:r>
                      <a:rPr lang="en-US" i="1">
                        <a:solidFill>
                          <a:schemeClr val="accent1">
                            <a:lumMod val="50000"/>
                          </a:schemeClr>
                        </a:solidFill>
                        <a:latin typeface="Cambria Math"/>
                        <a:ea typeface="Cambria Math"/>
                      </a:rPr>
                      <m:t>+</m:t>
                    </m:r>
                    <m:r>
                      <a:rPr lang="en-US" i="1">
                        <a:solidFill>
                          <a:schemeClr val="accent1">
                            <a:lumMod val="50000"/>
                          </a:schemeClr>
                        </a:solidFill>
                        <a:latin typeface="Cambria Math"/>
                        <a:ea typeface="Cambria Math"/>
                      </a:rPr>
                      <m:t>𝑟</m:t>
                    </m:r>
                    <m:r>
                      <a:rPr lang="en-US" i="1">
                        <a:solidFill>
                          <a:schemeClr val="accent1">
                            <a:lumMod val="50000"/>
                          </a:schemeClr>
                        </a:solidFill>
                        <a:latin typeface="Cambria Math"/>
                        <a:ea typeface="Cambria Math"/>
                      </a:rPr>
                      <m:t> </m:t>
                    </m:r>
                    <m:r>
                      <a:rPr lang="en-US" i="1">
                        <a:solidFill>
                          <a:schemeClr val="accent1">
                            <a:lumMod val="50000"/>
                          </a:schemeClr>
                        </a:solidFill>
                        <a:latin typeface="Cambria Math"/>
                        <a:ea typeface="Cambria Math"/>
                      </a:rPr>
                      <m:t>𝑐𝑜𝑠</m:t>
                    </m:r>
                    <m:r>
                      <a:rPr lang="en-US" i="1">
                        <a:solidFill>
                          <a:schemeClr val="accent1">
                            <a:lumMod val="50000"/>
                          </a:schemeClr>
                        </a:solidFill>
                        <a:latin typeface="Cambria Math"/>
                        <a:ea typeface="Cambria Math"/>
                      </a:rPr>
                      <m:t>𝜑</m:t>
                    </m:r>
                    <m:r>
                      <a:rPr lang="en-US" i="1">
                        <a:solidFill>
                          <a:schemeClr val="accent1">
                            <a:lumMod val="50000"/>
                          </a:schemeClr>
                        </a:solidFill>
                        <a:latin typeface="Cambria Math"/>
                        <a:ea typeface="Cambria Math"/>
                      </a:rPr>
                      <m:t>.</m:t>
                    </m:r>
                  </m:oMath>
                </a14:m>
                <a:endParaRPr lang="en-US" dirty="0">
                  <a:solidFill>
                    <a:schemeClr val="accent1">
                      <a:lumMod val="50000"/>
                    </a:schemeClr>
                  </a:solidFill>
                </a:endParaRPr>
              </a:p>
            </p:txBody>
          </p:sp>
        </mc:Choice>
        <mc:Fallback>
          <p:sp>
            <p:nvSpPr>
              <p:cNvPr id="3" name="Прямоугольник 2"/>
              <p:cNvSpPr>
                <a:spLocks noRot="1" noChangeAspect="1" noMove="1" noResize="1" noEditPoints="1" noAdjustHandles="1" noChangeArrowheads="1" noChangeShapeType="1" noTextEdit="1"/>
              </p:cNvSpPr>
              <p:nvPr/>
            </p:nvSpPr>
            <p:spPr>
              <a:xfrm>
                <a:off x="1043608" y="836712"/>
                <a:ext cx="7056784" cy="3211905"/>
              </a:xfrm>
              <a:prstGeom prst="rect">
                <a:avLst/>
              </a:prstGeom>
              <a:blipFill rotWithShape="1">
                <a:blip r:embed="rId3"/>
                <a:stretch>
                  <a:fillRect l="-691"/>
                </a:stretch>
              </a:blipFill>
            </p:spPr>
            <p:txBody>
              <a:bodyPr/>
              <a:lstStyle/>
              <a:p>
                <a:r>
                  <a:rPr lang="ru-RU">
                    <a:noFill/>
                  </a:rPr>
                  <a:t> </a:t>
                </a:r>
              </a:p>
            </p:txBody>
          </p:sp>
        </mc:Fallback>
      </mc:AlternateContent>
    </p:spTree>
    <p:extLst>
      <p:ext uri="{BB962C8B-B14F-4D97-AF65-F5344CB8AC3E}">
        <p14:creationId xmlns:p14="http://schemas.microsoft.com/office/powerpoint/2010/main" xmlns="" val="3261495226"/>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Заголовок 1"/>
              <p:cNvSpPr>
                <a:spLocks noGrp="1"/>
              </p:cNvSpPr>
              <p:nvPr>
                <p:ph type="title"/>
              </p:nvPr>
            </p:nvSpPr>
            <p:spPr>
              <a:xfrm>
                <a:off x="1043490" y="1027664"/>
                <a:ext cx="7024744" cy="5281656"/>
              </a:xfrm>
            </p:spPr>
            <p:txBody>
              <a:bodyPr>
                <a:normAutofit fontScale="90000"/>
              </a:bodyPr>
              <a:lstStyle/>
              <a:p>
                <a:r>
                  <a:rPr lang="ru-RU" sz="2000" dirty="0" smtClean="0">
                    <a:solidFill>
                      <a:schemeClr val="accent1">
                        <a:lumMod val="50000"/>
                      </a:schemeClr>
                    </a:solidFill>
                  </a:rPr>
                  <a:t>Bu</a:t>
                </a:r>
                <a:r>
                  <a:rPr lang="ru-RU" sz="2000" dirty="0">
                    <a:solidFill>
                      <a:schemeClr val="accent1">
                        <a:lumMod val="50000"/>
                      </a:schemeClr>
                    </a:solidFill>
                  </a:rPr>
                  <a:t> </a:t>
                </a:r>
                <a:r>
                  <a:rPr lang="ru-RU" sz="2000" dirty="0" err="1">
                    <a:solidFill>
                      <a:schemeClr val="accent1">
                        <a:lumMod val="50000"/>
                      </a:schemeClr>
                    </a:solidFill>
                  </a:rPr>
                  <a:t>tenglama</a:t>
                </a:r>
                <a:r>
                  <a:rPr lang="ru-RU" sz="2000" dirty="0">
                    <a:solidFill>
                      <a:schemeClr val="accent1">
                        <a:lumMod val="50000"/>
                      </a:schemeClr>
                    </a:solidFill>
                  </a:rPr>
                  <a:t>:</a:t>
                </a:r>
                <a:r>
                  <a:rPr lang="ru-RU" sz="2000" b="1" dirty="0">
                    <a:solidFill>
                      <a:schemeClr val="accent1">
                        <a:lumMod val="50000"/>
                      </a:schemeClr>
                    </a:solidFill>
                  </a:rPr>
                  <a:t/>
                </a:r>
                <a:br>
                  <a:rPr lang="ru-RU" sz="2000" b="1" dirty="0">
                    <a:solidFill>
                      <a:schemeClr val="accent1">
                        <a:lumMod val="50000"/>
                      </a:schemeClr>
                    </a:solidFill>
                  </a:rPr>
                </a:br>
                <a:r>
                  <a:rPr lang="en-US" sz="2000" i="1" dirty="0">
                    <a:solidFill>
                      <a:schemeClr val="accent1">
                        <a:lumMod val="50000"/>
                      </a:schemeClr>
                    </a:solidFill>
                  </a:rPr>
                  <a:t>a)  e</a:t>
                </a:r>
                <a:r>
                  <a:rPr lang="ru-RU" sz="2000" i="1" dirty="0">
                    <a:solidFill>
                      <a:schemeClr val="accent1">
                        <a:lumMod val="50000"/>
                      </a:schemeClr>
                    </a:solidFill>
                  </a:rPr>
                  <a:t>&lt;1</a:t>
                </a:r>
                <a:r>
                  <a:rPr lang="ru-RU" sz="2000" dirty="0">
                    <a:solidFill>
                      <a:schemeClr val="accent1">
                        <a:lumMod val="50000"/>
                      </a:schemeClr>
                    </a:solidFill>
                  </a:rPr>
                  <a:t> </a:t>
                </a:r>
                <a:r>
                  <a:rPr lang="ru-RU" sz="2000" dirty="0" err="1">
                    <a:solidFill>
                      <a:schemeClr val="accent1">
                        <a:lumMod val="50000"/>
                      </a:schemeClr>
                    </a:solidFill>
                  </a:rPr>
                  <a:t>bo’lsa</a:t>
                </a:r>
                <a:r>
                  <a:rPr lang="ru-RU" sz="2000" dirty="0">
                    <a:solidFill>
                      <a:schemeClr val="accent1">
                        <a:lumMod val="50000"/>
                      </a:schemeClr>
                    </a:solidFill>
                  </a:rPr>
                  <a:t>, </a:t>
                </a:r>
                <a:r>
                  <a:rPr lang="ru-RU" sz="2000" dirty="0" err="1">
                    <a:solidFill>
                      <a:schemeClr val="accent1">
                        <a:lumMod val="50000"/>
                      </a:schemeClr>
                    </a:solidFill>
                  </a:rPr>
                  <a:t>ellipsni</a:t>
                </a:r>
                <a:r>
                  <a:rPr lang="ru-RU" sz="2000" dirty="0">
                    <a:solidFill>
                      <a:schemeClr val="accent1">
                        <a:lumMod val="50000"/>
                      </a:schemeClr>
                    </a:solidFill>
                  </a:rPr>
                  <a:t> </a:t>
                </a:r>
                <a:r>
                  <a:rPr lang="ru-RU" sz="2000" dirty="0" err="1">
                    <a:solidFill>
                      <a:schemeClr val="accent1">
                        <a:lumMod val="50000"/>
                      </a:schemeClr>
                    </a:solidFill>
                  </a:rPr>
                  <a:t>aniqlaydi</a:t>
                </a:r>
                <a:r>
                  <a:rPr lang="ru-RU" sz="2000" dirty="0">
                    <a:solidFill>
                      <a:schemeClr val="accent1">
                        <a:lumMod val="50000"/>
                      </a:schemeClr>
                    </a:solidFill>
                  </a:rPr>
                  <a:t>. </a:t>
                </a:r>
                <a:r>
                  <a:rPr lang="ru-RU" sz="2000" i="1" dirty="0">
                    <a:solidFill>
                      <a:schemeClr val="accent1">
                        <a:lumMod val="50000"/>
                      </a:schemeClr>
                    </a:solidFill>
                    <a:sym typeface="Symbol"/>
                  </a:rPr>
                  <a:t></a:t>
                </a:r>
                <a:r>
                  <a:rPr lang="ru-RU" sz="2000" dirty="0">
                    <a:solidFill>
                      <a:schemeClr val="accent1">
                        <a:lumMod val="50000"/>
                      </a:schemeClr>
                    </a:solidFill>
                  </a:rPr>
                  <a:t> </a:t>
                </a:r>
                <a:r>
                  <a:rPr lang="ru-RU" sz="2000" dirty="0" err="1">
                    <a:solidFill>
                      <a:schemeClr val="accent1">
                        <a:lumMod val="50000"/>
                      </a:schemeClr>
                    </a:solidFill>
                  </a:rPr>
                  <a:t>bu</a:t>
                </a:r>
                <a:r>
                  <a:rPr lang="ru-RU" sz="2000" dirty="0">
                    <a:solidFill>
                      <a:schemeClr val="accent1">
                        <a:lumMod val="50000"/>
                      </a:schemeClr>
                    </a:solidFill>
                  </a:rPr>
                  <a:t> </a:t>
                </a:r>
                <a:r>
                  <a:rPr lang="ru-RU" sz="2000" dirty="0" err="1">
                    <a:solidFill>
                      <a:schemeClr val="accent1">
                        <a:lumMod val="50000"/>
                      </a:schemeClr>
                    </a:solidFill>
                  </a:rPr>
                  <a:t>holda</a:t>
                </a:r>
                <a:r>
                  <a:rPr lang="ru-RU" sz="2000" dirty="0">
                    <a:solidFill>
                      <a:schemeClr val="accent1">
                        <a:lumMod val="50000"/>
                      </a:schemeClr>
                    </a:solidFill>
                  </a:rPr>
                  <a:t> </a:t>
                </a:r>
                <a:r>
                  <a:rPr lang="ru-RU" sz="2000" i="1" dirty="0">
                    <a:solidFill>
                      <a:schemeClr val="accent1">
                        <a:lumMod val="50000"/>
                      </a:schemeClr>
                    </a:solidFill>
                  </a:rPr>
                  <a:t>0</a:t>
                </a:r>
                <a:r>
                  <a:rPr lang="ru-RU" sz="2000" i="1" dirty="0">
                    <a:solidFill>
                      <a:schemeClr val="accent1">
                        <a:lumMod val="50000"/>
                      </a:schemeClr>
                    </a:solidFill>
                    <a:sym typeface="Symbol"/>
                  </a:rPr>
                  <a:t></a:t>
                </a:r>
                <a:r>
                  <a:rPr lang="ru-RU" sz="2000" i="1" dirty="0">
                    <a:solidFill>
                      <a:schemeClr val="accent1">
                        <a:lumMod val="50000"/>
                      </a:schemeClr>
                    </a:solidFill>
                  </a:rPr>
                  <a:t>&lt;</a:t>
                </a:r>
                <a:r>
                  <a:rPr lang="ru-RU" sz="2000" i="1" dirty="0">
                    <a:solidFill>
                      <a:schemeClr val="accent1">
                        <a:lumMod val="50000"/>
                      </a:schemeClr>
                    </a:solidFill>
                    <a:sym typeface="Symbol"/>
                  </a:rPr>
                  <a:t></a:t>
                </a:r>
                <a:r>
                  <a:rPr lang="ru-RU" sz="2000" dirty="0">
                    <a:solidFill>
                      <a:schemeClr val="accent1">
                        <a:lumMod val="50000"/>
                      </a:schemeClr>
                    </a:solidFill>
                  </a:rPr>
                  <a:t> </a:t>
                </a:r>
                <a:r>
                  <a:rPr lang="ru-RU" sz="2000" dirty="0" err="1">
                    <a:solidFill>
                      <a:schemeClr val="accent1">
                        <a:lumMod val="50000"/>
                      </a:schemeClr>
                    </a:solidFill>
                  </a:rPr>
                  <a:t>oraliqdagi</a:t>
                </a:r>
                <a:r>
                  <a:rPr lang="ru-RU" sz="2000" dirty="0">
                    <a:solidFill>
                      <a:schemeClr val="accent1">
                        <a:lumMod val="50000"/>
                      </a:schemeClr>
                    </a:solidFill>
                  </a:rPr>
                  <a:t> </a:t>
                </a:r>
                <a:r>
                  <a:rPr lang="ru-RU" sz="2000" dirty="0" err="1">
                    <a:solidFill>
                      <a:schemeClr val="accent1">
                        <a:lumMod val="50000"/>
                      </a:schemeClr>
                    </a:solidFill>
                  </a:rPr>
                  <a:t>barcha</a:t>
                </a:r>
                <a:r>
                  <a:rPr lang="ru-RU" sz="2000" dirty="0">
                    <a:solidFill>
                      <a:schemeClr val="accent1">
                        <a:lumMod val="50000"/>
                      </a:schemeClr>
                    </a:solidFill>
                  </a:rPr>
                  <a:t> </a:t>
                </a:r>
                <a:r>
                  <a:rPr lang="ru-RU" sz="2000" dirty="0" err="1">
                    <a:solidFill>
                      <a:schemeClr val="accent1">
                        <a:lumMod val="50000"/>
                      </a:schemeClr>
                    </a:solidFill>
                  </a:rPr>
                  <a:t>qiymatlarni</a:t>
                </a:r>
                <a:r>
                  <a:rPr lang="ru-RU" sz="2000" dirty="0">
                    <a:solidFill>
                      <a:schemeClr val="accent1">
                        <a:lumMod val="50000"/>
                      </a:schemeClr>
                    </a:solidFill>
                  </a:rPr>
                  <a:t> </a:t>
                </a:r>
                <a:r>
                  <a:rPr lang="ru-RU" sz="2000" dirty="0" err="1">
                    <a:solidFill>
                      <a:schemeClr val="accent1">
                        <a:lumMod val="50000"/>
                      </a:schemeClr>
                    </a:solidFill>
                  </a:rPr>
                  <a:t>qabul</a:t>
                </a:r>
                <a:r>
                  <a:rPr lang="ru-RU" sz="2000" dirty="0">
                    <a:solidFill>
                      <a:schemeClr val="accent1">
                        <a:lumMod val="50000"/>
                      </a:schemeClr>
                    </a:solidFill>
                  </a:rPr>
                  <a:t> </a:t>
                </a:r>
                <a:r>
                  <a:rPr lang="ru-RU" sz="2000" dirty="0" err="1">
                    <a:solidFill>
                      <a:schemeClr val="accent1">
                        <a:lumMod val="50000"/>
                      </a:schemeClr>
                    </a:solidFill>
                  </a:rPr>
                  <a:t>qiladi</a:t>
                </a:r>
                <a:r>
                  <a:rPr lang="ru-RU" sz="2000" dirty="0">
                    <a:solidFill>
                      <a:schemeClr val="accent1">
                        <a:lumMod val="50000"/>
                      </a:schemeClr>
                    </a:solidFill>
                  </a:rPr>
                  <a:t>;</a:t>
                </a:r>
                <a:r>
                  <a:rPr lang="ru-RU" sz="2000" b="1" dirty="0">
                    <a:solidFill>
                      <a:schemeClr val="accent1">
                        <a:lumMod val="50000"/>
                      </a:schemeClr>
                    </a:solidFill>
                  </a:rPr>
                  <a:t/>
                </a:r>
                <a:br>
                  <a:rPr lang="ru-RU" sz="2000" b="1" dirty="0">
                    <a:solidFill>
                      <a:schemeClr val="accent1">
                        <a:lumMod val="50000"/>
                      </a:schemeClr>
                    </a:solidFill>
                  </a:rPr>
                </a:br>
                <a:r>
                  <a:rPr lang="en-US" sz="2000" i="1" dirty="0">
                    <a:solidFill>
                      <a:schemeClr val="accent1">
                        <a:lumMod val="50000"/>
                      </a:schemeClr>
                    </a:solidFill>
                  </a:rPr>
                  <a:t>b)  e</a:t>
                </a:r>
                <a:r>
                  <a:rPr lang="ru-RU" sz="2000" i="1" dirty="0">
                    <a:solidFill>
                      <a:schemeClr val="accent1">
                        <a:lumMod val="50000"/>
                      </a:schemeClr>
                    </a:solidFill>
                  </a:rPr>
                  <a:t>=1</a:t>
                </a:r>
                <a:r>
                  <a:rPr lang="ru-RU" sz="2000" dirty="0">
                    <a:solidFill>
                      <a:schemeClr val="accent1">
                        <a:lumMod val="50000"/>
                      </a:schemeClr>
                    </a:solidFill>
                  </a:rPr>
                  <a:t> </a:t>
                </a:r>
                <a:r>
                  <a:rPr lang="ru-RU" sz="2000" dirty="0" err="1">
                    <a:solidFill>
                      <a:schemeClr val="accent1">
                        <a:lumMod val="50000"/>
                      </a:schemeClr>
                    </a:solidFill>
                  </a:rPr>
                  <a:t>bo’lsa</a:t>
                </a:r>
                <a:r>
                  <a:rPr lang="ru-RU" sz="2000" dirty="0">
                    <a:solidFill>
                      <a:schemeClr val="accent1">
                        <a:lumMod val="50000"/>
                      </a:schemeClr>
                    </a:solidFill>
                  </a:rPr>
                  <a:t>, </a:t>
                </a:r>
                <a:r>
                  <a:rPr lang="ru-RU" sz="2000" dirty="0" err="1">
                    <a:solidFill>
                      <a:schemeClr val="accent1">
                        <a:lumMod val="50000"/>
                      </a:schemeClr>
                    </a:solidFill>
                  </a:rPr>
                  <a:t>parabolani</a:t>
                </a:r>
                <a:r>
                  <a:rPr lang="ru-RU" sz="2000" dirty="0">
                    <a:solidFill>
                      <a:schemeClr val="accent1">
                        <a:lumMod val="50000"/>
                      </a:schemeClr>
                    </a:solidFill>
                  </a:rPr>
                  <a:t> </a:t>
                </a:r>
                <a:r>
                  <a:rPr lang="ru-RU" sz="2000" dirty="0" err="1">
                    <a:solidFill>
                      <a:schemeClr val="accent1">
                        <a:lumMod val="50000"/>
                      </a:schemeClr>
                    </a:solidFill>
                  </a:rPr>
                  <a:t>aniqlaydi</a:t>
                </a:r>
                <a:r>
                  <a:rPr lang="ru-RU" sz="2000" dirty="0">
                    <a:solidFill>
                      <a:schemeClr val="accent1">
                        <a:lumMod val="50000"/>
                      </a:schemeClr>
                    </a:solidFill>
                  </a:rPr>
                  <a:t>, </a:t>
                </a:r>
                <a:r>
                  <a:rPr lang="ru-RU" sz="2000" i="1" dirty="0">
                    <a:solidFill>
                      <a:schemeClr val="accent1">
                        <a:lumMod val="50000"/>
                      </a:schemeClr>
                    </a:solidFill>
                    <a:sym typeface="Symbol"/>
                  </a:rPr>
                  <a:t></a:t>
                </a:r>
                <a:r>
                  <a:rPr lang="ru-RU" sz="2000" dirty="0">
                    <a:solidFill>
                      <a:schemeClr val="accent1">
                        <a:lumMod val="50000"/>
                      </a:schemeClr>
                    </a:solidFill>
                  </a:rPr>
                  <a:t> </a:t>
                </a:r>
                <a:r>
                  <a:rPr lang="ru-RU" sz="2000" dirty="0" err="1">
                    <a:solidFill>
                      <a:schemeClr val="accent1">
                        <a:lumMod val="50000"/>
                      </a:schemeClr>
                    </a:solidFill>
                  </a:rPr>
                  <a:t>bu</a:t>
                </a:r>
                <a:r>
                  <a:rPr lang="ru-RU" sz="2000" dirty="0">
                    <a:solidFill>
                      <a:schemeClr val="accent1">
                        <a:lumMod val="50000"/>
                      </a:schemeClr>
                    </a:solidFill>
                  </a:rPr>
                  <a:t> </a:t>
                </a:r>
                <a:r>
                  <a:rPr lang="ru-RU" sz="2000" dirty="0" err="1">
                    <a:solidFill>
                      <a:schemeClr val="accent1">
                        <a:lumMod val="50000"/>
                      </a:schemeClr>
                    </a:solidFill>
                  </a:rPr>
                  <a:t>holda</a:t>
                </a:r>
                <a:r>
                  <a:rPr lang="ru-RU" sz="2000" dirty="0">
                    <a:solidFill>
                      <a:schemeClr val="accent1">
                        <a:lumMod val="50000"/>
                      </a:schemeClr>
                    </a:solidFill>
                  </a:rPr>
                  <a:t> </a:t>
                </a:r>
                <a:r>
                  <a:rPr lang="ru-RU" sz="2000" i="1" dirty="0">
                    <a:solidFill>
                      <a:schemeClr val="accent1">
                        <a:lumMod val="50000"/>
                      </a:schemeClr>
                    </a:solidFill>
                  </a:rPr>
                  <a:t>0&lt;</a:t>
                </a:r>
                <a:r>
                  <a:rPr lang="ru-RU" sz="2000" i="1" dirty="0">
                    <a:solidFill>
                      <a:schemeClr val="accent1">
                        <a:lumMod val="50000"/>
                      </a:schemeClr>
                    </a:solidFill>
                    <a:sym typeface="Symbol"/>
                  </a:rPr>
                  <a:t></a:t>
                </a:r>
                <a:r>
                  <a:rPr lang="ru-RU" sz="2000" i="1" dirty="0">
                    <a:solidFill>
                      <a:schemeClr val="accent1">
                        <a:lumMod val="50000"/>
                      </a:schemeClr>
                    </a:solidFill>
                  </a:rPr>
                  <a:t>&lt;</a:t>
                </a:r>
                <a:r>
                  <a:rPr lang="ru-RU" sz="2000" i="1" dirty="0">
                    <a:solidFill>
                      <a:schemeClr val="accent1">
                        <a:lumMod val="50000"/>
                      </a:schemeClr>
                    </a:solidFill>
                    <a:sym typeface="Symbol"/>
                  </a:rPr>
                  <a:t></a:t>
                </a:r>
                <a:r>
                  <a:rPr lang="ru-RU" sz="2000" dirty="0">
                    <a:solidFill>
                      <a:schemeClr val="accent1">
                        <a:lumMod val="50000"/>
                      </a:schemeClr>
                    </a:solidFill>
                  </a:rPr>
                  <a:t> </a:t>
                </a:r>
                <a:r>
                  <a:rPr lang="ru-RU" sz="2000" dirty="0" err="1">
                    <a:solidFill>
                      <a:schemeClr val="accent1">
                        <a:lumMod val="50000"/>
                      </a:schemeClr>
                    </a:solidFill>
                  </a:rPr>
                  <a:t>oraliqdagi</a:t>
                </a:r>
                <a:r>
                  <a:rPr lang="ru-RU" sz="2000" dirty="0">
                    <a:solidFill>
                      <a:schemeClr val="accent1">
                        <a:lumMod val="50000"/>
                      </a:schemeClr>
                    </a:solidFill>
                  </a:rPr>
                  <a:t> </a:t>
                </a:r>
                <a:r>
                  <a:rPr lang="ru-RU" sz="2000" dirty="0" err="1">
                    <a:solidFill>
                      <a:schemeClr val="accent1">
                        <a:lumMod val="50000"/>
                      </a:schemeClr>
                    </a:solidFill>
                  </a:rPr>
                  <a:t>barcha</a:t>
                </a:r>
                <a:r>
                  <a:rPr lang="ru-RU" sz="2000" dirty="0">
                    <a:solidFill>
                      <a:schemeClr val="accent1">
                        <a:lumMod val="50000"/>
                      </a:schemeClr>
                    </a:solidFill>
                  </a:rPr>
                  <a:t> </a:t>
                </a:r>
                <a:r>
                  <a:rPr lang="ru-RU" sz="2000" dirty="0" err="1">
                    <a:solidFill>
                      <a:schemeClr val="accent1">
                        <a:lumMod val="50000"/>
                      </a:schemeClr>
                    </a:solidFill>
                  </a:rPr>
                  <a:t>qiymatlarni</a:t>
                </a:r>
                <a:r>
                  <a:rPr lang="ru-RU" sz="2000" dirty="0">
                    <a:solidFill>
                      <a:schemeClr val="accent1">
                        <a:lumMod val="50000"/>
                      </a:schemeClr>
                    </a:solidFill>
                  </a:rPr>
                  <a:t> </a:t>
                </a:r>
                <a:r>
                  <a:rPr lang="ru-RU" sz="2000" dirty="0" err="1">
                    <a:solidFill>
                      <a:schemeClr val="accent1">
                        <a:lumMod val="50000"/>
                      </a:schemeClr>
                    </a:solidFill>
                  </a:rPr>
                  <a:t>qabul</a:t>
                </a:r>
                <a:r>
                  <a:rPr lang="ru-RU" sz="2000" dirty="0">
                    <a:solidFill>
                      <a:schemeClr val="accent1">
                        <a:lumMod val="50000"/>
                      </a:schemeClr>
                    </a:solidFill>
                  </a:rPr>
                  <a:t> </a:t>
                </a:r>
                <a:r>
                  <a:rPr lang="ru-RU" sz="2000" dirty="0" err="1">
                    <a:solidFill>
                      <a:schemeClr val="accent1">
                        <a:lumMod val="50000"/>
                      </a:schemeClr>
                    </a:solidFill>
                  </a:rPr>
                  <a:t>qiladi</a:t>
                </a:r>
                <a:r>
                  <a:rPr lang="ru-RU" sz="2000" dirty="0">
                    <a:solidFill>
                      <a:schemeClr val="accent1">
                        <a:lumMod val="50000"/>
                      </a:schemeClr>
                    </a:solidFill>
                  </a:rPr>
                  <a:t>. </a:t>
                </a:r>
                <a:r>
                  <a:rPr lang="ru-RU" sz="2000" i="1" dirty="0">
                    <a:solidFill>
                      <a:schemeClr val="accent1">
                        <a:lumMod val="50000"/>
                      </a:schemeClr>
                    </a:solidFill>
                    <a:sym typeface="Symbol"/>
                  </a:rPr>
                  <a:t></a:t>
                </a:r>
                <a:r>
                  <a:rPr lang="ru-RU" sz="2000" i="1" dirty="0">
                    <a:solidFill>
                      <a:schemeClr val="accent1">
                        <a:lumMod val="50000"/>
                      </a:schemeClr>
                    </a:solidFill>
                  </a:rPr>
                  <a:t>=0</a:t>
                </a:r>
                <a:r>
                  <a:rPr lang="ru-RU" sz="2000" dirty="0">
                    <a:solidFill>
                      <a:schemeClr val="accent1">
                        <a:lumMod val="50000"/>
                      </a:schemeClr>
                    </a:solidFill>
                  </a:rPr>
                  <a:t> </a:t>
                </a:r>
                <a:r>
                  <a:rPr lang="ru-RU" sz="2000" dirty="0" err="1">
                    <a:solidFill>
                      <a:schemeClr val="accent1">
                        <a:lumMod val="50000"/>
                      </a:schemeClr>
                    </a:solidFill>
                  </a:rPr>
                  <a:t>qiymatga</a:t>
                </a:r>
                <a:r>
                  <a:rPr lang="ru-RU" sz="2000" dirty="0">
                    <a:solidFill>
                      <a:schemeClr val="accent1">
                        <a:lumMod val="50000"/>
                      </a:schemeClr>
                    </a:solidFill>
                  </a:rPr>
                  <a:t> </a:t>
                </a:r>
                <a:r>
                  <a:rPr lang="ru-RU" sz="2000" dirty="0" err="1">
                    <a:solidFill>
                      <a:schemeClr val="accent1">
                        <a:lumMod val="50000"/>
                      </a:schemeClr>
                    </a:solidFill>
                  </a:rPr>
                  <a:t>parabolaning</a:t>
                </a:r>
                <a:r>
                  <a:rPr lang="ru-RU" sz="2000" dirty="0">
                    <a:solidFill>
                      <a:schemeClr val="accent1">
                        <a:lumMod val="50000"/>
                      </a:schemeClr>
                    </a:solidFill>
                  </a:rPr>
                  <a:t> </a:t>
                </a:r>
                <a:r>
                  <a:rPr lang="ru-RU" sz="2000" dirty="0" err="1">
                    <a:solidFill>
                      <a:schemeClr val="accent1">
                        <a:lumMod val="50000"/>
                      </a:schemeClr>
                    </a:solidFill>
                  </a:rPr>
                  <a:t>hech</a:t>
                </a:r>
                <a:r>
                  <a:rPr lang="ru-RU" sz="2000" dirty="0">
                    <a:solidFill>
                      <a:schemeClr val="accent1">
                        <a:lumMod val="50000"/>
                      </a:schemeClr>
                    </a:solidFill>
                  </a:rPr>
                  <a:t> </a:t>
                </a:r>
                <a:r>
                  <a:rPr lang="ru-RU" sz="2000" dirty="0" err="1">
                    <a:solidFill>
                      <a:schemeClr val="accent1">
                        <a:lumMod val="50000"/>
                      </a:schemeClr>
                    </a:solidFill>
                  </a:rPr>
                  <a:t>bir</a:t>
                </a:r>
                <a:r>
                  <a:rPr lang="ru-RU" sz="2000" dirty="0">
                    <a:solidFill>
                      <a:schemeClr val="accent1">
                        <a:lumMod val="50000"/>
                      </a:schemeClr>
                    </a:solidFill>
                  </a:rPr>
                  <a:t> </a:t>
                </a:r>
                <a:r>
                  <a:rPr lang="ru-RU" sz="2000" dirty="0" err="1">
                    <a:solidFill>
                      <a:schemeClr val="accent1">
                        <a:lumMod val="50000"/>
                      </a:schemeClr>
                    </a:solidFill>
                  </a:rPr>
                  <a:t>nuqtasi</a:t>
                </a:r>
                <a:r>
                  <a:rPr lang="ru-RU" sz="2000" dirty="0">
                    <a:solidFill>
                      <a:schemeClr val="accent1">
                        <a:lumMod val="50000"/>
                      </a:schemeClr>
                    </a:solidFill>
                  </a:rPr>
                  <a:t> </a:t>
                </a:r>
                <a:r>
                  <a:rPr lang="ru-RU" sz="2000" dirty="0" err="1">
                    <a:solidFill>
                      <a:schemeClr val="accent1">
                        <a:lumMod val="50000"/>
                      </a:schemeClr>
                    </a:solidFill>
                  </a:rPr>
                  <a:t>mos</a:t>
                </a:r>
                <a:r>
                  <a:rPr lang="ru-RU" sz="2000" dirty="0">
                    <a:solidFill>
                      <a:schemeClr val="accent1">
                        <a:lumMod val="50000"/>
                      </a:schemeClr>
                    </a:solidFill>
                  </a:rPr>
                  <a:t> </a:t>
                </a:r>
                <a:r>
                  <a:rPr lang="ru-RU" sz="2000" dirty="0" err="1">
                    <a:solidFill>
                      <a:schemeClr val="accent1">
                        <a:lumMod val="50000"/>
                      </a:schemeClr>
                    </a:solidFill>
                  </a:rPr>
                  <a:t>kelmaydi</a:t>
                </a:r>
                <a:r>
                  <a:rPr lang="ru-RU" sz="2000" dirty="0">
                    <a:solidFill>
                      <a:schemeClr val="accent1">
                        <a:lumMod val="50000"/>
                      </a:schemeClr>
                    </a:solidFill>
                  </a:rPr>
                  <a:t>;</a:t>
                </a:r>
                <a:r>
                  <a:rPr lang="ru-RU" sz="2000" b="1" dirty="0">
                    <a:solidFill>
                      <a:schemeClr val="accent1">
                        <a:lumMod val="50000"/>
                      </a:schemeClr>
                    </a:solidFill>
                  </a:rPr>
                  <a:t/>
                </a:r>
                <a:br>
                  <a:rPr lang="ru-RU" sz="2000" b="1" dirty="0">
                    <a:solidFill>
                      <a:schemeClr val="accent1">
                        <a:lumMod val="50000"/>
                      </a:schemeClr>
                    </a:solidFill>
                  </a:rPr>
                </a:br>
                <a:r>
                  <a:rPr lang="en-US" sz="2000" b="1" dirty="0" smtClean="0">
                    <a:solidFill>
                      <a:schemeClr val="accent1">
                        <a:lumMod val="50000"/>
                      </a:schemeClr>
                    </a:solidFill>
                  </a:rPr>
                  <a:t>c)  </a:t>
                </a:r>
                <a:r>
                  <a:rPr lang="en-US" sz="2000" i="1" dirty="0" smtClean="0">
                    <a:solidFill>
                      <a:schemeClr val="accent1">
                        <a:lumMod val="50000"/>
                      </a:schemeClr>
                    </a:solidFill>
                  </a:rPr>
                  <a:t>e&gt;1</a:t>
                </a:r>
                <a:r>
                  <a:rPr lang="en-US" sz="2000" dirty="0" smtClean="0">
                    <a:solidFill>
                      <a:schemeClr val="accent1">
                        <a:lumMod val="50000"/>
                      </a:schemeClr>
                    </a:solidFill>
                  </a:rPr>
                  <a:t> </a:t>
                </a:r>
                <a:r>
                  <a:rPr lang="en-US" sz="2000" dirty="0" err="1">
                    <a:solidFill>
                      <a:schemeClr val="accent1">
                        <a:lumMod val="50000"/>
                      </a:schemeClr>
                    </a:solidFill>
                  </a:rPr>
                  <a:t>bo’lsa</a:t>
                </a:r>
                <a:r>
                  <a:rPr lang="en-US" sz="2000" dirty="0">
                    <a:solidFill>
                      <a:schemeClr val="accent1">
                        <a:lumMod val="50000"/>
                      </a:schemeClr>
                    </a:solidFill>
                  </a:rPr>
                  <a:t>, </a:t>
                </a:r>
                <a:r>
                  <a:rPr lang="en-US" sz="2000" dirty="0" err="1">
                    <a:solidFill>
                      <a:schemeClr val="accent1">
                        <a:lumMod val="50000"/>
                      </a:schemeClr>
                    </a:solidFill>
                  </a:rPr>
                  <a:t>giperbolani</a:t>
                </a:r>
                <a:r>
                  <a:rPr lang="en-US" sz="2000" dirty="0">
                    <a:solidFill>
                      <a:schemeClr val="accent1">
                        <a:lumMod val="50000"/>
                      </a:schemeClr>
                    </a:solidFill>
                  </a:rPr>
                  <a:t> (biz </a:t>
                </a:r>
                <a:r>
                  <a:rPr lang="en-US" sz="2000" dirty="0" err="1">
                    <a:solidFill>
                      <a:schemeClr val="accent1">
                        <a:lumMod val="50000"/>
                      </a:schemeClr>
                    </a:solidFill>
                  </a:rPr>
                  <a:t>qarayotgan</a:t>
                </a:r>
                <a:r>
                  <a:rPr lang="en-US" sz="2000" dirty="0">
                    <a:solidFill>
                      <a:schemeClr val="accent1">
                        <a:lumMod val="50000"/>
                      </a:schemeClr>
                    </a:solidFill>
                  </a:rPr>
                  <a:t> </a:t>
                </a:r>
                <a:r>
                  <a:rPr lang="en-US" sz="2000" dirty="0" err="1">
                    <a:solidFill>
                      <a:schemeClr val="accent1">
                        <a:lumMod val="50000"/>
                      </a:schemeClr>
                    </a:solidFill>
                  </a:rPr>
                  <a:t>tarmog’ini</a:t>
                </a:r>
                <a:r>
                  <a:rPr lang="en-US" sz="2000" dirty="0">
                    <a:solidFill>
                      <a:schemeClr val="accent1">
                        <a:lumMod val="50000"/>
                      </a:schemeClr>
                    </a:solidFill>
                  </a:rPr>
                  <a:t>) </a:t>
                </a:r>
                <a:r>
                  <a:rPr lang="en-US" sz="2000" dirty="0" err="1">
                    <a:solidFill>
                      <a:schemeClr val="accent1">
                        <a:lumMod val="50000"/>
                      </a:schemeClr>
                    </a:solidFill>
                  </a:rPr>
                  <a:t>aniqlaydi</a:t>
                </a:r>
                <a:r>
                  <a:rPr lang="en-US" sz="2000" dirty="0">
                    <a:solidFill>
                      <a:schemeClr val="accent1">
                        <a:lumMod val="50000"/>
                      </a:schemeClr>
                    </a:solidFill>
                  </a:rPr>
                  <a:t>.</a:t>
                </a:r>
                <a:br>
                  <a:rPr lang="en-US" sz="2000" dirty="0">
                    <a:solidFill>
                      <a:schemeClr val="accent1">
                        <a:lumMod val="50000"/>
                      </a:schemeClr>
                    </a:solidFill>
                  </a:rPr>
                </a:br>
                <a:r>
                  <a:rPr lang="en-US" sz="2000" dirty="0">
                    <a:solidFill>
                      <a:schemeClr val="accent1">
                        <a:lumMod val="50000"/>
                      </a:schemeClr>
                    </a:solidFill>
                  </a:rPr>
                  <a:t>Bu </a:t>
                </a:r>
                <a:r>
                  <a:rPr lang="en-US" sz="2000" dirty="0" err="1">
                    <a:solidFill>
                      <a:schemeClr val="accent1">
                        <a:lumMod val="50000"/>
                      </a:schemeClr>
                    </a:solidFill>
                  </a:rPr>
                  <a:t>holda</a:t>
                </a:r>
                <a:r>
                  <a:rPr lang="en-US" sz="2000" dirty="0">
                    <a:solidFill>
                      <a:schemeClr val="accent1">
                        <a:lumMod val="50000"/>
                      </a:schemeClr>
                    </a:solidFill>
                  </a:rPr>
                  <a:t> </a:t>
                </a:r>
                <a:r>
                  <a:rPr lang="ru-RU" sz="2000" dirty="0">
                    <a:solidFill>
                      <a:schemeClr val="accent1">
                        <a:lumMod val="50000"/>
                      </a:schemeClr>
                    </a:solidFill>
                    <a:sym typeface="Symbol"/>
                  </a:rPr>
                  <a:t></a:t>
                </a:r>
                <a:r>
                  <a:rPr lang="en-US" sz="2000" dirty="0">
                    <a:solidFill>
                      <a:schemeClr val="accent1">
                        <a:lumMod val="50000"/>
                      </a:schemeClr>
                    </a:solidFill>
                  </a:rPr>
                  <a:t> </a:t>
                </a:r>
                <a:r>
                  <a:rPr lang="en-US" sz="2000" dirty="0" err="1">
                    <a:solidFill>
                      <a:schemeClr val="accent1">
                        <a:lumMod val="50000"/>
                      </a:schemeClr>
                    </a:solidFill>
                  </a:rPr>
                  <a:t>ning</a:t>
                </a:r>
                <a:r>
                  <a:rPr lang="en-US" sz="2000" dirty="0">
                    <a:solidFill>
                      <a:schemeClr val="accent1">
                        <a:lumMod val="50000"/>
                      </a:schemeClr>
                    </a:solidFill>
                  </a:rPr>
                  <a:t> </a:t>
                </a:r>
                <a:r>
                  <a:rPr lang="en-US" sz="2000" dirty="0" err="1">
                    <a:solidFill>
                      <a:schemeClr val="accent1">
                        <a:lumMod val="50000"/>
                      </a:schemeClr>
                    </a:solidFill>
                  </a:rPr>
                  <a:t>qaysi</a:t>
                </a:r>
                <a:r>
                  <a:rPr lang="en-US" sz="2000" dirty="0">
                    <a:solidFill>
                      <a:schemeClr val="accent1">
                        <a:lumMod val="50000"/>
                      </a:schemeClr>
                    </a:solidFill>
                  </a:rPr>
                  <a:t> </a:t>
                </a:r>
                <a:r>
                  <a:rPr lang="en-US" sz="2000" dirty="0" err="1">
                    <a:solidFill>
                      <a:schemeClr val="accent1">
                        <a:lumMod val="50000"/>
                      </a:schemeClr>
                    </a:solidFill>
                  </a:rPr>
                  <a:t>oraliqda</a:t>
                </a:r>
                <a:r>
                  <a:rPr lang="en-US" sz="2000" dirty="0">
                    <a:solidFill>
                      <a:schemeClr val="accent1">
                        <a:lumMod val="50000"/>
                      </a:schemeClr>
                    </a:solidFill>
                  </a:rPr>
                  <a:t> </a:t>
                </a:r>
                <a:r>
                  <a:rPr lang="en-US" sz="2000" dirty="0" err="1">
                    <a:solidFill>
                      <a:schemeClr val="accent1">
                        <a:lumMod val="50000"/>
                      </a:schemeClr>
                    </a:solidFill>
                  </a:rPr>
                  <a:t>o’zgarishini</a:t>
                </a:r>
                <a:r>
                  <a:rPr lang="en-US" sz="2000" dirty="0">
                    <a:solidFill>
                      <a:schemeClr val="accent1">
                        <a:lumMod val="50000"/>
                      </a:schemeClr>
                    </a:solidFill>
                  </a:rPr>
                  <a:t> </a:t>
                </a:r>
                <a:r>
                  <a:rPr lang="en-US" sz="2000" dirty="0" err="1">
                    <a:solidFill>
                      <a:schemeClr val="accent1">
                        <a:lumMod val="50000"/>
                      </a:schemeClr>
                    </a:solidFill>
                  </a:rPr>
                  <a:t>tekshiramiz</a:t>
                </a:r>
                <a:r>
                  <a:rPr lang="en-US" sz="2000" dirty="0">
                    <a:solidFill>
                      <a:schemeClr val="accent1">
                        <a:lumMod val="50000"/>
                      </a:schemeClr>
                    </a:solidFill>
                  </a:rPr>
                  <a:t>. </a:t>
                </a:r>
                <a:r>
                  <a:rPr lang="en-US" sz="2000" i="1" dirty="0">
                    <a:solidFill>
                      <a:schemeClr val="accent1">
                        <a:lumMod val="50000"/>
                      </a:schemeClr>
                    </a:solidFill>
                  </a:rPr>
                  <a:t>2</a:t>
                </a:r>
                <a:r>
                  <a:rPr lang="ru-RU" sz="2000" i="1" dirty="0">
                    <a:solidFill>
                      <a:schemeClr val="accent1">
                        <a:lumMod val="50000"/>
                      </a:schemeClr>
                    </a:solidFill>
                    <a:sym typeface="Symbol"/>
                  </a:rPr>
                  <a:t></a:t>
                </a:r>
                <a:r>
                  <a:rPr lang="en-US" sz="2000" i="1" baseline="-25000" dirty="0">
                    <a:solidFill>
                      <a:schemeClr val="accent1">
                        <a:lumMod val="50000"/>
                      </a:schemeClr>
                    </a:solidFill>
                  </a:rPr>
                  <a:t>0</a:t>
                </a:r>
                <a:r>
                  <a:rPr lang="en-US" sz="2000" baseline="-25000" dirty="0">
                    <a:solidFill>
                      <a:schemeClr val="accent1">
                        <a:lumMod val="50000"/>
                      </a:schemeClr>
                    </a:solidFill>
                  </a:rPr>
                  <a:t> </a:t>
                </a:r>
                <a:r>
                  <a:rPr lang="en-US" sz="2000" dirty="0">
                    <a:solidFill>
                      <a:schemeClr val="accent1">
                        <a:lumMod val="50000"/>
                      </a:schemeClr>
                    </a:solidFill>
                  </a:rPr>
                  <a:t>– </a:t>
                </a:r>
                <a:r>
                  <a:rPr lang="en-US" sz="2000" dirty="0" err="1">
                    <a:solidFill>
                      <a:schemeClr val="accent1">
                        <a:lumMod val="50000"/>
                      </a:schemeClr>
                    </a:solidFill>
                  </a:rPr>
                  <a:t>asimptotalar</a:t>
                </a:r>
                <a:r>
                  <a:rPr lang="en-US" sz="2000" dirty="0">
                    <a:solidFill>
                      <a:schemeClr val="accent1">
                        <a:lumMod val="50000"/>
                      </a:schemeClr>
                    </a:solidFill>
                  </a:rPr>
                  <a:t> </a:t>
                </a:r>
                <a:r>
                  <a:rPr lang="en-US" sz="2000" dirty="0" err="1">
                    <a:solidFill>
                      <a:schemeClr val="accent1">
                        <a:lumMod val="50000"/>
                      </a:schemeClr>
                    </a:solidFill>
                  </a:rPr>
                  <a:t>orasidagi</a:t>
                </a:r>
                <a:r>
                  <a:rPr lang="en-US" sz="2000" dirty="0">
                    <a:solidFill>
                      <a:schemeClr val="accent1">
                        <a:lumMod val="50000"/>
                      </a:schemeClr>
                    </a:solidFill>
                  </a:rPr>
                  <a:t> </a:t>
                </a:r>
                <a:r>
                  <a:rPr lang="en-US" sz="2000" dirty="0" err="1">
                    <a:solidFill>
                      <a:schemeClr val="accent1">
                        <a:lumMod val="50000"/>
                      </a:schemeClr>
                    </a:solidFill>
                  </a:rPr>
                  <a:t>tarmoq</a:t>
                </a:r>
                <a:r>
                  <a:rPr lang="en-US" sz="2000" dirty="0">
                    <a:solidFill>
                      <a:schemeClr val="accent1">
                        <a:lumMod val="50000"/>
                      </a:schemeClr>
                    </a:solidFill>
                  </a:rPr>
                  <a:t> </a:t>
                </a:r>
                <a:r>
                  <a:rPr lang="en-US" sz="2000" dirty="0" err="1">
                    <a:solidFill>
                      <a:schemeClr val="accent1">
                        <a:lumMod val="50000"/>
                      </a:schemeClr>
                    </a:solidFill>
                  </a:rPr>
                  <a:t>joylashgan</a:t>
                </a:r>
                <a:r>
                  <a:rPr lang="en-US" sz="2000" dirty="0">
                    <a:solidFill>
                      <a:schemeClr val="accent1">
                        <a:lumMod val="50000"/>
                      </a:schemeClr>
                    </a:solidFill>
                  </a:rPr>
                  <a:t> </a:t>
                </a:r>
                <a:r>
                  <a:rPr lang="en-US" sz="2000" dirty="0" err="1">
                    <a:solidFill>
                      <a:schemeClr val="accent1">
                        <a:lumMod val="50000"/>
                      </a:schemeClr>
                    </a:solidFill>
                  </a:rPr>
                  <a:t>burchak</a:t>
                </a:r>
                <a:r>
                  <a:rPr lang="en-US" sz="2000" dirty="0">
                    <a:solidFill>
                      <a:schemeClr val="accent1">
                        <a:lumMod val="50000"/>
                      </a:schemeClr>
                    </a:solidFill>
                  </a:rPr>
                  <a:t> </a:t>
                </a:r>
                <a:r>
                  <a:rPr lang="en-US" sz="2000" dirty="0" err="1">
                    <a:solidFill>
                      <a:schemeClr val="accent1">
                        <a:lumMod val="50000"/>
                      </a:schemeClr>
                    </a:solidFill>
                  </a:rPr>
                  <a:t>bo’lsin</a:t>
                </a:r>
                <a:r>
                  <a:rPr lang="en-US" sz="2000" dirty="0">
                    <a:solidFill>
                      <a:schemeClr val="accent1">
                        <a:lumMod val="50000"/>
                      </a:schemeClr>
                    </a:solidFill>
                  </a:rPr>
                  <a:t>, u </a:t>
                </a:r>
                <a:r>
                  <a:rPr lang="en-US" sz="2000" dirty="0" err="1">
                    <a:solidFill>
                      <a:schemeClr val="accent1">
                        <a:lumMod val="50000"/>
                      </a:schemeClr>
                    </a:solidFill>
                  </a:rPr>
                  <a:t>holda</a:t>
                </a:r>
                <a:r>
                  <a:rPr lang="en-US" sz="2000" dirty="0">
                    <a:solidFill>
                      <a:schemeClr val="accent1">
                        <a:lumMod val="50000"/>
                      </a:schemeClr>
                    </a:solidFill>
                  </a:rPr>
                  <a:t> </a:t>
                </a:r>
                <a:br>
                  <a:rPr lang="en-US" sz="2000" dirty="0">
                    <a:solidFill>
                      <a:schemeClr val="accent1">
                        <a:lumMod val="50000"/>
                      </a:schemeClr>
                    </a:solidFill>
                  </a:rPr>
                </a:br>
                <a14:m>
                  <m:oMath xmlns:m="http://schemas.openxmlformats.org/officeDocument/2006/math">
                    <m:r>
                      <a:rPr lang="en-US" sz="2000" i="1">
                        <a:solidFill>
                          <a:schemeClr val="accent1">
                            <a:lumMod val="50000"/>
                          </a:schemeClr>
                        </a:solidFill>
                        <a:latin typeface="Cambria Math"/>
                      </a:rPr>
                      <m:t>𝑡𝑔</m:t>
                    </m:r>
                  </m:oMath>
                </a14:m>
                <a:r>
                  <a:rPr lang="en-US" sz="2000" dirty="0">
                    <a:solidFill>
                      <a:schemeClr val="accent1">
                        <a:lumMod val="50000"/>
                      </a:schemeClr>
                    </a:solidFill>
                  </a:rPr>
                  <a:t> </a:t>
                </a:r>
                <a14:m>
                  <m:oMath xmlns:m="http://schemas.openxmlformats.org/officeDocument/2006/math">
                    <m:sSub>
                      <m:sSubPr>
                        <m:ctrlPr>
                          <a:rPr lang="en-US" sz="2000" i="1" dirty="0">
                            <a:solidFill>
                              <a:schemeClr val="accent1">
                                <a:lumMod val="50000"/>
                              </a:schemeClr>
                            </a:solidFill>
                            <a:latin typeface="Cambria Math"/>
                          </a:rPr>
                        </m:ctrlPr>
                      </m:sSubPr>
                      <m:e>
                        <m:r>
                          <a:rPr lang="en-US" sz="2000" i="1" dirty="0">
                            <a:solidFill>
                              <a:schemeClr val="accent1">
                                <a:lumMod val="50000"/>
                              </a:schemeClr>
                            </a:solidFill>
                            <a:latin typeface="Cambria Math"/>
                            <a:ea typeface="Cambria Math"/>
                          </a:rPr>
                          <m:t>𝜑</m:t>
                        </m:r>
                      </m:e>
                      <m:sub>
                        <m:r>
                          <a:rPr lang="en-US" sz="2000" i="1" dirty="0">
                            <a:solidFill>
                              <a:schemeClr val="accent1">
                                <a:lumMod val="50000"/>
                              </a:schemeClr>
                            </a:solidFill>
                            <a:latin typeface="Cambria Math"/>
                          </a:rPr>
                          <m:t>𝑜</m:t>
                        </m:r>
                      </m:sub>
                    </m:sSub>
                    <m:r>
                      <a:rPr lang="en-US" sz="2000" i="1" dirty="0">
                        <a:solidFill>
                          <a:schemeClr val="accent1">
                            <a:lumMod val="50000"/>
                          </a:schemeClr>
                        </a:solidFill>
                        <a:latin typeface="Cambria Math"/>
                      </a:rPr>
                      <m:t>=</m:t>
                    </m:r>
                    <m:f>
                      <m:fPr>
                        <m:ctrlPr>
                          <a:rPr lang="en-US" sz="2000" i="1" dirty="0">
                            <a:solidFill>
                              <a:schemeClr val="accent1">
                                <a:lumMod val="50000"/>
                              </a:schemeClr>
                            </a:solidFill>
                            <a:latin typeface="Cambria Math"/>
                          </a:rPr>
                        </m:ctrlPr>
                      </m:fPr>
                      <m:num>
                        <m:r>
                          <a:rPr lang="en-US" sz="2000" i="1" dirty="0">
                            <a:solidFill>
                              <a:schemeClr val="accent1">
                                <a:lumMod val="50000"/>
                              </a:schemeClr>
                            </a:solidFill>
                            <a:latin typeface="Cambria Math"/>
                          </a:rPr>
                          <m:t>𝑏</m:t>
                        </m:r>
                      </m:num>
                      <m:den>
                        <m:r>
                          <a:rPr lang="en-US" sz="2000" i="1" dirty="0">
                            <a:solidFill>
                              <a:schemeClr val="accent1">
                                <a:lumMod val="50000"/>
                              </a:schemeClr>
                            </a:solidFill>
                            <a:latin typeface="Cambria Math"/>
                          </a:rPr>
                          <m:t>𝑎</m:t>
                        </m:r>
                      </m:den>
                    </m:f>
                    <m:r>
                      <a:rPr lang="en-US" sz="2000" i="1" dirty="0">
                        <a:solidFill>
                          <a:schemeClr val="accent1">
                            <a:lumMod val="50000"/>
                          </a:schemeClr>
                        </a:solidFill>
                        <a:latin typeface="Cambria Math"/>
                      </a:rPr>
                      <m:t>=</m:t>
                    </m:r>
                    <m:rad>
                      <m:radPr>
                        <m:degHide m:val="on"/>
                        <m:ctrlPr>
                          <a:rPr lang="en-US" sz="2000" i="1" dirty="0">
                            <a:solidFill>
                              <a:schemeClr val="accent1">
                                <a:lumMod val="50000"/>
                              </a:schemeClr>
                            </a:solidFill>
                            <a:latin typeface="Cambria Math"/>
                          </a:rPr>
                        </m:ctrlPr>
                      </m:radPr>
                      <m:deg/>
                      <m:e>
                        <m:f>
                          <m:fPr>
                            <m:ctrlPr>
                              <a:rPr lang="en-US" sz="2000" i="1" dirty="0">
                                <a:solidFill>
                                  <a:schemeClr val="accent1">
                                    <a:lumMod val="50000"/>
                                  </a:schemeClr>
                                </a:solidFill>
                                <a:latin typeface="Cambria Math"/>
                              </a:rPr>
                            </m:ctrlPr>
                          </m:fPr>
                          <m:num>
                            <m:sSup>
                              <m:sSupPr>
                                <m:ctrlPr>
                                  <a:rPr lang="en-US" sz="2000" i="1" dirty="0">
                                    <a:solidFill>
                                      <a:schemeClr val="accent1">
                                        <a:lumMod val="50000"/>
                                      </a:schemeClr>
                                    </a:solidFill>
                                    <a:latin typeface="Cambria Math"/>
                                  </a:rPr>
                                </m:ctrlPr>
                              </m:sSupPr>
                              <m:e>
                                <m:r>
                                  <a:rPr lang="en-US" sz="2000" i="1" dirty="0">
                                    <a:solidFill>
                                      <a:schemeClr val="accent1">
                                        <a:lumMod val="50000"/>
                                      </a:schemeClr>
                                    </a:solidFill>
                                    <a:latin typeface="Cambria Math"/>
                                  </a:rPr>
                                  <m:t>𝑐</m:t>
                                </m:r>
                              </m:e>
                              <m:sup>
                                <m:r>
                                  <a:rPr lang="en-US" sz="2000" i="1" dirty="0">
                                    <a:solidFill>
                                      <a:schemeClr val="accent1">
                                        <a:lumMod val="50000"/>
                                      </a:schemeClr>
                                    </a:solidFill>
                                    <a:latin typeface="Cambria Math"/>
                                  </a:rPr>
                                  <m:t>2</m:t>
                                </m:r>
                              </m:sup>
                            </m:sSup>
                            <m:r>
                              <a:rPr lang="en-US" sz="2000" i="1" dirty="0">
                                <a:solidFill>
                                  <a:schemeClr val="accent1">
                                    <a:lumMod val="50000"/>
                                  </a:schemeClr>
                                </a:solidFill>
                                <a:latin typeface="Cambria Math"/>
                              </a:rPr>
                              <m:t>−</m:t>
                            </m:r>
                            <m:sSup>
                              <m:sSupPr>
                                <m:ctrlPr>
                                  <a:rPr lang="en-US" sz="2000" i="1" dirty="0">
                                    <a:solidFill>
                                      <a:schemeClr val="accent1">
                                        <a:lumMod val="50000"/>
                                      </a:schemeClr>
                                    </a:solidFill>
                                    <a:latin typeface="Cambria Math"/>
                                  </a:rPr>
                                </m:ctrlPr>
                              </m:sSupPr>
                              <m:e>
                                <m:r>
                                  <a:rPr lang="en-US" sz="2000" i="1" dirty="0">
                                    <a:solidFill>
                                      <a:schemeClr val="accent1">
                                        <a:lumMod val="50000"/>
                                      </a:schemeClr>
                                    </a:solidFill>
                                    <a:latin typeface="Cambria Math"/>
                                  </a:rPr>
                                  <m:t>𝑎</m:t>
                                </m:r>
                              </m:e>
                              <m:sup>
                                <m:r>
                                  <a:rPr lang="en-US" sz="2000" i="1" dirty="0">
                                    <a:solidFill>
                                      <a:schemeClr val="accent1">
                                        <a:lumMod val="50000"/>
                                      </a:schemeClr>
                                    </a:solidFill>
                                    <a:latin typeface="Cambria Math"/>
                                  </a:rPr>
                                  <m:t>2</m:t>
                                </m:r>
                              </m:sup>
                            </m:sSup>
                          </m:num>
                          <m:den>
                            <m:sSup>
                              <m:sSupPr>
                                <m:ctrlPr>
                                  <a:rPr lang="en-US" sz="2000" i="1" dirty="0">
                                    <a:solidFill>
                                      <a:schemeClr val="accent1">
                                        <a:lumMod val="50000"/>
                                      </a:schemeClr>
                                    </a:solidFill>
                                    <a:latin typeface="Cambria Math"/>
                                  </a:rPr>
                                </m:ctrlPr>
                              </m:sSupPr>
                              <m:e>
                                <m:r>
                                  <a:rPr lang="en-US" sz="2000" i="1" dirty="0">
                                    <a:solidFill>
                                      <a:schemeClr val="accent1">
                                        <a:lumMod val="50000"/>
                                      </a:schemeClr>
                                    </a:solidFill>
                                    <a:latin typeface="Cambria Math"/>
                                  </a:rPr>
                                  <m:t>𝑎</m:t>
                                </m:r>
                              </m:e>
                              <m:sup>
                                <m:r>
                                  <a:rPr lang="en-US" sz="2000" i="1" dirty="0">
                                    <a:solidFill>
                                      <a:schemeClr val="accent1">
                                        <a:lumMod val="50000"/>
                                      </a:schemeClr>
                                    </a:solidFill>
                                    <a:latin typeface="Cambria Math"/>
                                  </a:rPr>
                                  <m:t>2</m:t>
                                </m:r>
                              </m:sup>
                            </m:sSup>
                          </m:den>
                        </m:f>
                      </m:e>
                    </m:rad>
                    <m:r>
                      <a:rPr lang="en-US" sz="2000" i="1" dirty="0">
                        <a:solidFill>
                          <a:schemeClr val="accent1">
                            <a:lumMod val="50000"/>
                          </a:schemeClr>
                        </a:solidFill>
                        <a:latin typeface="Cambria Math"/>
                      </a:rPr>
                      <m:t>=</m:t>
                    </m:r>
                    <m:rad>
                      <m:radPr>
                        <m:degHide m:val="on"/>
                        <m:ctrlPr>
                          <a:rPr lang="en-US" sz="2000" i="1" dirty="0">
                            <a:solidFill>
                              <a:schemeClr val="accent1">
                                <a:lumMod val="50000"/>
                              </a:schemeClr>
                            </a:solidFill>
                            <a:latin typeface="Cambria Math"/>
                          </a:rPr>
                        </m:ctrlPr>
                      </m:radPr>
                      <m:deg/>
                      <m:e>
                        <m:sSup>
                          <m:sSupPr>
                            <m:ctrlPr>
                              <a:rPr lang="en-US" sz="2000" i="1" dirty="0">
                                <a:solidFill>
                                  <a:schemeClr val="accent1">
                                    <a:lumMod val="50000"/>
                                  </a:schemeClr>
                                </a:solidFill>
                                <a:latin typeface="Cambria Math"/>
                              </a:rPr>
                            </m:ctrlPr>
                          </m:sSupPr>
                          <m:e>
                            <m:r>
                              <a:rPr lang="en-US" sz="2000" i="1" dirty="0">
                                <a:solidFill>
                                  <a:schemeClr val="accent1">
                                    <a:lumMod val="50000"/>
                                  </a:schemeClr>
                                </a:solidFill>
                                <a:latin typeface="Cambria Math"/>
                              </a:rPr>
                              <m:t>𝑒</m:t>
                            </m:r>
                          </m:e>
                          <m:sup>
                            <m:r>
                              <a:rPr lang="en-US" sz="2000" i="1" dirty="0">
                                <a:solidFill>
                                  <a:schemeClr val="accent1">
                                    <a:lumMod val="50000"/>
                                  </a:schemeClr>
                                </a:solidFill>
                                <a:latin typeface="Cambria Math"/>
                              </a:rPr>
                              <m:t>2</m:t>
                            </m:r>
                          </m:sup>
                        </m:sSup>
                        <m:r>
                          <a:rPr lang="en-US" sz="2000" i="1" dirty="0">
                            <a:solidFill>
                              <a:schemeClr val="accent1">
                                <a:lumMod val="50000"/>
                              </a:schemeClr>
                            </a:solidFill>
                            <a:latin typeface="Cambria Math"/>
                          </a:rPr>
                          <m:t>−1</m:t>
                        </m:r>
                      </m:e>
                    </m:rad>
                    <m:r>
                      <a:rPr lang="en-US" sz="2000" i="1" dirty="0">
                        <a:solidFill>
                          <a:schemeClr val="accent1">
                            <a:lumMod val="50000"/>
                          </a:schemeClr>
                        </a:solidFill>
                        <a:latin typeface="Cambria Math"/>
                        <a:ea typeface="Cambria Math"/>
                      </a:rPr>
                      <m:t>⇒</m:t>
                    </m:r>
                    <m:f>
                      <m:fPr>
                        <m:ctrlPr>
                          <a:rPr lang="en-US" sz="2000" i="1" dirty="0">
                            <a:solidFill>
                              <a:schemeClr val="accent1">
                                <a:lumMod val="50000"/>
                              </a:schemeClr>
                            </a:solidFill>
                            <a:latin typeface="Cambria Math"/>
                            <a:ea typeface="Cambria Math"/>
                          </a:rPr>
                        </m:ctrlPr>
                      </m:fPr>
                      <m:num>
                        <m:sSup>
                          <m:sSupPr>
                            <m:ctrlPr>
                              <a:rPr lang="en-US" sz="2000" i="1" dirty="0">
                                <a:solidFill>
                                  <a:schemeClr val="accent1">
                                    <a:lumMod val="50000"/>
                                  </a:schemeClr>
                                </a:solidFill>
                                <a:latin typeface="Cambria Math"/>
                                <a:ea typeface="Cambria Math"/>
                              </a:rPr>
                            </m:ctrlPr>
                          </m:sSupPr>
                          <m:e>
                            <m:r>
                              <a:rPr lang="en-US" sz="2000" i="1" dirty="0">
                                <a:solidFill>
                                  <a:schemeClr val="accent1">
                                    <a:lumMod val="50000"/>
                                  </a:schemeClr>
                                </a:solidFill>
                                <a:latin typeface="Cambria Math"/>
                                <a:ea typeface="Cambria Math"/>
                              </a:rPr>
                              <m:t>𝑠𝑖𝑛</m:t>
                            </m:r>
                          </m:e>
                          <m:sup>
                            <m:r>
                              <a:rPr lang="en-US" sz="2000" i="1" dirty="0">
                                <a:solidFill>
                                  <a:schemeClr val="accent1">
                                    <a:lumMod val="50000"/>
                                  </a:schemeClr>
                                </a:solidFill>
                                <a:latin typeface="Cambria Math"/>
                                <a:ea typeface="Cambria Math"/>
                              </a:rPr>
                              <m:t>2</m:t>
                            </m:r>
                          </m:sup>
                        </m:sSup>
                        <m:sSub>
                          <m:sSubPr>
                            <m:ctrlPr>
                              <a:rPr lang="en-US" sz="2000" i="1" dirty="0">
                                <a:solidFill>
                                  <a:schemeClr val="accent1">
                                    <a:lumMod val="50000"/>
                                  </a:schemeClr>
                                </a:solidFill>
                                <a:latin typeface="Cambria Math"/>
                                <a:ea typeface="Cambria Math"/>
                              </a:rPr>
                            </m:ctrlPr>
                          </m:sSubPr>
                          <m:e>
                            <m:r>
                              <a:rPr lang="en-US" sz="2000" i="1" dirty="0">
                                <a:solidFill>
                                  <a:schemeClr val="accent1">
                                    <a:lumMod val="50000"/>
                                  </a:schemeClr>
                                </a:solidFill>
                                <a:latin typeface="Cambria Math"/>
                                <a:ea typeface="Cambria Math"/>
                              </a:rPr>
                              <m:t>𝜑</m:t>
                            </m:r>
                          </m:e>
                          <m:sub>
                            <m:r>
                              <a:rPr lang="en-US" sz="2000" i="1" dirty="0">
                                <a:solidFill>
                                  <a:schemeClr val="accent1">
                                    <a:lumMod val="50000"/>
                                  </a:schemeClr>
                                </a:solidFill>
                                <a:latin typeface="Cambria Math"/>
                                <a:ea typeface="Cambria Math"/>
                              </a:rPr>
                              <m:t>𝑜</m:t>
                            </m:r>
                          </m:sub>
                        </m:sSub>
                      </m:num>
                      <m:den>
                        <m:sSup>
                          <m:sSupPr>
                            <m:ctrlPr>
                              <a:rPr lang="en-US" sz="2000" i="1" dirty="0">
                                <a:solidFill>
                                  <a:schemeClr val="accent1">
                                    <a:lumMod val="50000"/>
                                  </a:schemeClr>
                                </a:solidFill>
                                <a:latin typeface="Cambria Math"/>
                                <a:ea typeface="Cambria Math"/>
                              </a:rPr>
                            </m:ctrlPr>
                          </m:sSupPr>
                          <m:e>
                            <m:r>
                              <a:rPr lang="en-US" sz="2000" i="1" dirty="0">
                                <a:solidFill>
                                  <a:schemeClr val="accent1">
                                    <a:lumMod val="50000"/>
                                  </a:schemeClr>
                                </a:solidFill>
                                <a:latin typeface="Cambria Math"/>
                                <a:ea typeface="Cambria Math"/>
                              </a:rPr>
                              <m:t>𝑐𝑜𝑠</m:t>
                            </m:r>
                          </m:e>
                          <m:sup>
                            <m:r>
                              <a:rPr lang="en-US" sz="2000" i="1" dirty="0">
                                <a:solidFill>
                                  <a:schemeClr val="accent1">
                                    <a:lumMod val="50000"/>
                                  </a:schemeClr>
                                </a:solidFill>
                                <a:latin typeface="Cambria Math"/>
                                <a:ea typeface="Cambria Math"/>
                              </a:rPr>
                              <m:t>2</m:t>
                            </m:r>
                          </m:sup>
                        </m:sSup>
                        <m:sSub>
                          <m:sSubPr>
                            <m:ctrlPr>
                              <a:rPr lang="en-US" sz="2000" i="1" dirty="0">
                                <a:solidFill>
                                  <a:schemeClr val="accent1">
                                    <a:lumMod val="50000"/>
                                  </a:schemeClr>
                                </a:solidFill>
                                <a:latin typeface="Cambria Math"/>
                                <a:ea typeface="Cambria Math"/>
                              </a:rPr>
                            </m:ctrlPr>
                          </m:sSubPr>
                          <m:e>
                            <m:r>
                              <a:rPr lang="en-US" sz="2000" i="1" dirty="0">
                                <a:solidFill>
                                  <a:schemeClr val="accent1">
                                    <a:lumMod val="50000"/>
                                  </a:schemeClr>
                                </a:solidFill>
                                <a:latin typeface="Cambria Math"/>
                                <a:ea typeface="Cambria Math"/>
                              </a:rPr>
                              <m:t>𝜑</m:t>
                            </m:r>
                          </m:e>
                          <m:sub>
                            <m:r>
                              <a:rPr lang="en-US" sz="2000" i="1" dirty="0">
                                <a:solidFill>
                                  <a:schemeClr val="accent1">
                                    <a:lumMod val="50000"/>
                                  </a:schemeClr>
                                </a:solidFill>
                                <a:latin typeface="Cambria Math"/>
                                <a:ea typeface="Cambria Math"/>
                              </a:rPr>
                              <m:t>𝑜</m:t>
                            </m:r>
                          </m:sub>
                        </m:sSub>
                      </m:den>
                    </m:f>
                    <m:r>
                      <a:rPr lang="en-US" sz="2000" i="1" dirty="0">
                        <a:solidFill>
                          <a:schemeClr val="accent1">
                            <a:lumMod val="50000"/>
                          </a:schemeClr>
                        </a:solidFill>
                        <a:latin typeface="Cambria Math"/>
                        <a:ea typeface="Cambria Math"/>
                      </a:rPr>
                      <m:t>=</m:t>
                    </m:r>
                    <m:sSup>
                      <m:sSupPr>
                        <m:ctrlPr>
                          <a:rPr lang="en-US" sz="2000" i="1" dirty="0">
                            <a:solidFill>
                              <a:schemeClr val="accent1">
                                <a:lumMod val="50000"/>
                              </a:schemeClr>
                            </a:solidFill>
                            <a:latin typeface="Cambria Math"/>
                            <a:ea typeface="Cambria Math"/>
                          </a:rPr>
                        </m:ctrlPr>
                      </m:sSupPr>
                      <m:e>
                        <m:r>
                          <a:rPr lang="en-US" sz="2000" i="1" dirty="0">
                            <a:solidFill>
                              <a:schemeClr val="accent1">
                                <a:lumMod val="50000"/>
                              </a:schemeClr>
                            </a:solidFill>
                            <a:latin typeface="Cambria Math"/>
                            <a:ea typeface="Cambria Math"/>
                          </a:rPr>
                          <m:t>𝑒</m:t>
                        </m:r>
                      </m:e>
                      <m:sup>
                        <m:r>
                          <a:rPr lang="en-US" sz="2000" i="1" dirty="0">
                            <a:solidFill>
                              <a:schemeClr val="accent1">
                                <a:lumMod val="50000"/>
                              </a:schemeClr>
                            </a:solidFill>
                            <a:latin typeface="Cambria Math"/>
                            <a:ea typeface="Cambria Math"/>
                          </a:rPr>
                          <m:t>2</m:t>
                        </m:r>
                      </m:sup>
                    </m:sSup>
                    <m:r>
                      <a:rPr lang="en-US" sz="2000" i="1" dirty="0">
                        <a:solidFill>
                          <a:schemeClr val="accent1">
                            <a:lumMod val="50000"/>
                          </a:schemeClr>
                        </a:solidFill>
                        <a:latin typeface="Cambria Math"/>
                        <a:ea typeface="Cambria Math"/>
                      </a:rPr>
                      <m:t>−1⇒</m:t>
                    </m:r>
                    <m:sSup>
                      <m:sSupPr>
                        <m:ctrlPr>
                          <a:rPr lang="en-US" sz="2000" i="1" dirty="0">
                            <a:solidFill>
                              <a:schemeClr val="accent1">
                                <a:lumMod val="50000"/>
                              </a:schemeClr>
                            </a:solidFill>
                            <a:latin typeface="Cambria Math"/>
                            <a:ea typeface="Cambria Math"/>
                          </a:rPr>
                        </m:ctrlPr>
                      </m:sSupPr>
                      <m:e>
                        <m:r>
                          <a:rPr lang="en-US" sz="2000" i="1" dirty="0">
                            <a:solidFill>
                              <a:schemeClr val="accent1">
                                <a:lumMod val="50000"/>
                              </a:schemeClr>
                            </a:solidFill>
                            <a:latin typeface="Cambria Math"/>
                            <a:ea typeface="Cambria Math"/>
                          </a:rPr>
                          <m:t>𝑒</m:t>
                        </m:r>
                      </m:e>
                      <m:sup>
                        <m:r>
                          <a:rPr lang="en-US" sz="2000" i="1" dirty="0">
                            <a:solidFill>
                              <a:schemeClr val="accent1">
                                <a:lumMod val="50000"/>
                              </a:schemeClr>
                            </a:solidFill>
                            <a:latin typeface="Cambria Math"/>
                            <a:ea typeface="Cambria Math"/>
                          </a:rPr>
                          <m:t>2</m:t>
                        </m:r>
                      </m:sup>
                    </m:sSup>
                    <m:sSup>
                      <m:sSupPr>
                        <m:ctrlPr>
                          <a:rPr lang="en-US" sz="2000" i="1" dirty="0">
                            <a:solidFill>
                              <a:schemeClr val="accent1">
                                <a:lumMod val="50000"/>
                              </a:schemeClr>
                            </a:solidFill>
                            <a:latin typeface="Cambria Math"/>
                            <a:ea typeface="Cambria Math"/>
                          </a:rPr>
                        </m:ctrlPr>
                      </m:sSupPr>
                      <m:e>
                        <m:r>
                          <a:rPr lang="en-US" sz="2000" i="1" dirty="0">
                            <a:solidFill>
                              <a:schemeClr val="accent1">
                                <a:lumMod val="50000"/>
                              </a:schemeClr>
                            </a:solidFill>
                            <a:latin typeface="Cambria Math"/>
                            <a:ea typeface="Cambria Math"/>
                          </a:rPr>
                          <m:t>𝑐𝑜𝑠</m:t>
                        </m:r>
                      </m:e>
                      <m:sup>
                        <m:r>
                          <a:rPr lang="en-US" sz="2000" i="1" dirty="0">
                            <a:solidFill>
                              <a:schemeClr val="accent1">
                                <a:lumMod val="50000"/>
                              </a:schemeClr>
                            </a:solidFill>
                            <a:latin typeface="Cambria Math"/>
                            <a:ea typeface="Cambria Math"/>
                          </a:rPr>
                          <m:t>2</m:t>
                        </m:r>
                      </m:sup>
                    </m:sSup>
                    <m:sSub>
                      <m:sSubPr>
                        <m:ctrlPr>
                          <a:rPr lang="en-US" sz="2000" i="1" dirty="0">
                            <a:solidFill>
                              <a:schemeClr val="accent1">
                                <a:lumMod val="50000"/>
                              </a:schemeClr>
                            </a:solidFill>
                            <a:latin typeface="Cambria Math"/>
                            <a:ea typeface="Cambria Math"/>
                          </a:rPr>
                        </m:ctrlPr>
                      </m:sSubPr>
                      <m:e>
                        <m:r>
                          <a:rPr lang="en-US" sz="2000" i="1" dirty="0">
                            <a:solidFill>
                              <a:schemeClr val="accent1">
                                <a:lumMod val="50000"/>
                              </a:schemeClr>
                            </a:solidFill>
                            <a:latin typeface="Cambria Math"/>
                            <a:ea typeface="Cambria Math"/>
                          </a:rPr>
                          <m:t>𝜑</m:t>
                        </m:r>
                      </m:e>
                      <m:sub>
                        <m:r>
                          <a:rPr lang="en-US" sz="2000" i="1" dirty="0">
                            <a:solidFill>
                              <a:schemeClr val="accent1">
                                <a:lumMod val="50000"/>
                              </a:schemeClr>
                            </a:solidFill>
                            <a:latin typeface="Cambria Math"/>
                            <a:ea typeface="Cambria Math"/>
                          </a:rPr>
                          <m:t>𝑜</m:t>
                        </m:r>
                      </m:sub>
                    </m:sSub>
                    <m:r>
                      <a:rPr lang="en-US" sz="2000" i="1" dirty="0">
                        <a:solidFill>
                          <a:schemeClr val="accent1">
                            <a:lumMod val="50000"/>
                          </a:schemeClr>
                        </a:solidFill>
                        <a:latin typeface="Cambria Math"/>
                        <a:ea typeface="Cambria Math"/>
                      </a:rPr>
                      <m:t>=1</m:t>
                    </m:r>
                  </m:oMath>
                </a14:m>
                <a:r>
                  <a:rPr lang="en-US" sz="2000" dirty="0">
                    <a:solidFill>
                      <a:schemeClr val="accent1">
                        <a:lumMod val="50000"/>
                      </a:schemeClr>
                    </a:solidFill>
                  </a:rPr>
                  <a:t/>
                </a:r>
                <a:br>
                  <a:rPr lang="en-US" sz="2000" dirty="0">
                    <a:solidFill>
                      <a:schemeClr val="accent1">
                        <a:lumMod val="50000"/>
                      </a:schemeClr>
                    </a:solidFill>
                  </a:rPr>
                </a:br>
                <a:r>
                  <a:rPr lang="en-US" sz="2000" dirty="0" err="1">
                    <a:solidFill>
                      <a:schemeClr val="accent1">
                        <a:lumMod val="50000"/>
                      </a:schemeClr>
                    </a:solidFill>
                  </a:rPr>
                  <a:t>yoki</a:t>
                </a:r>
                <a:r>
                  <a:rPr lang="en-US" sz="2000" dirty="0">
                    <a:solidFill>
                      <a:schemeClr val="accent1">
                        <a:lumMod val="50000"/>
                      </a:schemeClr>
                    </a:solidFill>
                  </a:rPr>
                  <a:t>  </a:t>
                </a:r>
                <a14:m>
                  <m:oMath xmlns:m="http://schemas.openxmlformats.org/officeDocument/2006/math">
                    <m:sSup>
                      <m:sSupPr>
                        <m:ctrlPr>
                          <a:rPr lang="en-US" sz="2000" i="1" dirty="0">
                            <a:solidFill>
                              <a:schemeClr val="accent1">
                                <a:lumMod val="50000"/>
                              </a:schemeClr>
                            </a:solidFill>
                            <a:latin typeface="Cambria Math"/>
                            <a:ea typeface="Cambria Math"/>
                          </a:rPr>
                        </m:ctrlPr>
                      </m:sSupPr>
                      <m:e>
                        <m:r>
                          <a:rPr lang="en-US" sz="2000" i="1" dirty="0">
                            <a:solidFill>
                              <a:schemeClr val="accent1">
                                <a:lumMod val="50000"/>
                              </a:schemeClr>
                            </a:solidFill>
                            <a:latin typeface="Cambria Math"/>
                            <a:ea typeface="Cambria Math"/>
                          </a:rPr>
                          <m:t>𝑐𝑜𝑠</m:t>
                        </m:r>
                      </m:e>
                      <m:sup>
                        <m:r>
                          <a:rPr lang="en-US" sz="2000" i="1" dirty="0">
                            <a:solidFill>
                              <a:schemeClr val="accent1">
                                <a:lumMod val="50000"/>
                              </a:schemeClr>
                            </a:solidFill>
                            <a:latin typeface="Cambria Math"/>
                            <a:ea typeface="Cambria Math"/>
                          </a:rPr>
                          <m:t>2</m:t>
                        </m:r>
                      </m:sup>
                    </m:sSup>
                    <m:sSub>
                      <m:sSubPr>
                        <m:ctrlPr>
                          <a:rPr lang="en-US" sz="2000" i="1" dirty="0">
                            <a:solidFill>
                              <a:schemeClr val="accent1">
                                <a:lumMod val="50000"/>
                              </a:schemeClr>
                            </a:solidFill>
                            <a:latin typeface="Cambria Math"/>
                            <a:ea typeface="Cambria Math"/>
                          </a:rPr>
                        </m:ctrlPr>
                      </m:sSubPr>
                      <m:e>
                        <m:r>
                          <a:rPr lang="en-US" sz="2000" i="1" dirty="0">
                            <a:solidFill>
                              <a:schemeClr val="accent1">
                                <a:lumMod val="50000"/>
                              </a:schemeClr>
                            </a:solidFill>
                            <a:latin typeface="Cambria Math"/>
                            <a:ea typeface="Cambria Math"/>
                          </a:rPr>
                          <m:t>𝜑</m:t>
                        </m:r>
                      </m:e>
                      <m:sub>
                        <m:r>
                          <a:rPr lang="en-US" sz="2000" i="1" dirty="0">
                            <a:solidFill>
                              <a:schemeClr val="accent1">
                                <a:lumMod val="50000"/>
                              </a:schemeClr>
                            </a:solidFill>
                            <a:latin typeface="Cambria Math"/>
                            <a:ea typeface="Cambria Math"/>
                          </a:rPr>
                          <m:t>𝑜</m:t>
                        </m:r>
                      </m:sub>
                    </m:sSub>
                    <m:r>
                      <a:rPr lang="en-US" sz="2000" i="1" dirty="0">
                        <a:solidFill>
                          <a:schemeClr val="accent1">
                            <a:lumMod val="50000"/>
                          </a:schemeClr>
                        </a:solidFill>
                        <a:latin typeface="Cambria Math"/>
                        <a:ea typeface="Cambria Math"/>
                      </a:rPr>
                      <m:t>=</m:t>
                    </m:r>
                    <m:f>
                      <m:fPr>
                        <m:ctrlPr>
                          <a:rPr lang="en-US" sz="2000" i="1" dirty="0">
                            <a:solidFill>
                              <a:schemeClr val="accent1">
                                <a:lumMod val="50000"/>
                              </a:schemeClr>
                            </a:solidFill>
                            <a:latin typeface="Cambria Math"/>
                            <a:ea typeface="Cambria Math"/>
                          </a:rPr>
                        </m:ctrlPr>
                      </m:fPr>
                      <m:num>
                        <m:r>
                          <a:rPr lang="en-US" sz="2000" i="1" dirty="0">
                            <a:solidFill>
                              <a:schemeClr val="accent1">
                                <a:lumMod val="50000"/>
                              </a:schemeClr>
                            </a:solidFill>
                            <a:latin typeface="Cambria Math"/>
                            <a:ea typeface="Cambria Math"/>
                          </a:rPr>
                          <m:t>1</m:t>
                        </m:r>
                      </m:num>
                      <m:den>
                        <m:sSup>
                          <m:sSupPr>
                            <m:ctrlPr>
                              <a:rPr lang="en-US" sz="2000" i="1" dirty="0">
                                <a:solidFill>
                                  <a:schemeClr val="accent1">
                                    <a:lumMod val="50000"/>
                                  </a:schemeClr>
                                </a:solidFill>
                                <a:latin typeface="Cambria Math"/>
                                <a:ea typeface="Cambria Math"/>
                              </a:rPr>
                            </m:ctrlPr>
                          </m:sSupPr>
                          <m:e>
                            <m:r>
                              <a:rPr lang="en-US" sz="2000" i="1" dirty="0">
                                <a:solidFill>
                                  <a:schemeClr val="accent1">
                                    <a:lumMod val="50000"/>
                                  </a:schemeClr>
                                </a:solidFill>
                                <a:latin typeface="Cambria Math"/>
                                <a:ea typeface="Cambria Math"/>
                              </a:rPr>
                              <m:t>𝑒</m:t>
                            </m:r>
                          </m:e>
                          <m:sup>
                            <m:r>
                              <a:rPr lang="en-US" sz="2000" i="1" dirty="0">
                                <a:solidFill>
                                  <a:schemeClr val="accent1">
                                    <a:lumMod val="50000"/>
                                  </a:schemeClr>
                                </a:solidFill>
                                <a:latin typeface="Cambria Math"/>
                                <a:ea typeface="Cambria Math"/>
                              </a:rPr>
                              <m:t>2</m:t>
                            </m:r>
                          </m:sup>
                        </m:sSup>
                      </m:den>
                    </m:f>
                    <m:r>
                      <a:rPr lang="en-US" sz="2000" i="1" dirty="0">
                        <a:solidFill>
                          <a:schemeClr val="accent1">
                            <a:lumMod val="50000"/>
                          </a:schemeClr>
                        </a:solidFill>
                        <a:latin typeface="Cambria Math"/>
                        <a:ea typeface="Cambria Math"/>
                      </a:rPr>
                      <m:t>;    </m:t>
                    </m:r>
                    <m:sSub>
                      <m:sSubPr>
                        <m:ctrlPr>
                          <a:rPr lang="en-US" sz="2000" i="1" dirty="0">
                            <a:solidFill>
                              <a:schemeClr val="accent1">
                                <a:lumMod val="50000"/>
                              </a:schemeClr>
                            </a:solidFill>
                            <a:latin typeface="Cambria Math"/>
                            <a:ea typeface="Cambria Math"/>
                          </a:rPr>
                        </m:ctrlPr>
                      </m:sSubPr>
                      <m:e>
                        <m:r>
                          <a:rPr lang="en-US" sz="2000" i="1" dirty="0">
                            <a:solidFill>
                              <a:schemeClr val="accent1">
                                <a:lumMod val="50000"/>
                              </a:schemeClr>
                            </a:solidFill>
                            <a:latin typeface="Cambria Math"/>
                            <a:ea typeface="Cambria Math"/>
                          </a:rPr>
                          <m:t>𝜑</m:t>
                        </m:r>
                      </m:e>
                      <m:sub>
                        <m:r>
                          <a:rPr lang="en-US" sz="2000" i="1" dirty="0">
                            <a:solidFill>
                              <a:schemeClr val="accent1">
                                <a:lumMod val="50000"/>
                              </a:schemeClr>
                            </a:solidFill>
                            <a:latin typeface="Cambria Math"/>
                            <a:ea typeface="Cambria Math"/>
                          </a:rPr>
                          <m:t>𝑜</m:t>
                        </m:r>
                      </m:sub>
                    </m:sSub>
                    <m:r>
                      <a:rPr lang="en-US" sz="2000" i="1" dirty="0">
                        <a:solidFill>
                          <a:schemeClr val="accent1">
                            <a:lumMod val="50000"/>
                          </a:schemeClr>
                        </a:solidFill>
                        <a:latin typeface="Cambria Math"/>
                        <a:ea typeface="Cambria Math"/>
                      </a:rPr>
                      <m:t>&lt;</m:t>
                    </m:r>
                    <m:f>
                      <m:fPr>
                        <m:ctrlPr>
                          <a:rPr lang="el-GR" sz="2000" i="1" dirty="0">
                            <a:solidFill>
                              <a:schemeClr val="accent1">
                                <a:lumMod val="50000"/>
                              </a:schemeClr>
                            </a:solidFill>
                            <a:latin typeface="Cambria Math"/>
                            <a:ea typeface="Cambria Math"/>
                          </a:rPr>
                        </m:ctrlPr>
                      </m:fPr>
                      <m:num>
                        <m:r>
                          <a:rPr lang="el-GR" sz="2000" i="1" dirty="0">
                            <a:solidFill>
                              <a:schemeClr val="accent1">
                                <a:lumMod val="50000"/>
                              </a:schemeClr>
                            </a:solidFill>
                            <a:latin typeface="Cambria Math"/>
                            <a:ea typeface="Cambria Math"/>
                          </a:rPr>
                          <m:t>𝜋</m:t>
                        </m:r>
                      </m:num>
                      <m:den>
                        <m:r>
                          <a:rPr lang="el-GR" sz="2000" i="1" dirty="0">
                            <a:solidFill>
                              <a:schemeClr val="accent1">
                                <a:lumMod val="50000"/>
                              </a:schemeClr>
                            </a:solidFill>
                            <a:latin typeface="Cambria Math"/>
                            <a:ea typeface="Cambria Math"/>
                          </a:rPr>
                          <m:t>2</m:t>
                        </m:r>
                      </m:den>
                    </m:f>
                  </m:oMath>
                </a14:m>
                <a:r>
                  <a:rPr lang="en-US" sz="2000" dirty="0">
                    <a:solidFill>
                      <a:schemeClr val="accent1">
                        <a:lumMod val="50000"/>
                      </a:schemeClr>
                    </a:solidFill>
                  </a:rPr>
                  <a:t>   </a:t>
                </a:r>
                <a:r>
                  <a:rPr lang="en-US" sz="2000" dirty="0" err="1">
                    <a:solidFill>
                      <a:schemeClr val="accent1">
                        <a:lumMod val="50000"/>
                      </a:schemeClr>
                    </a:solidFill>
                  </a:rPr>
                  <a:t>bo`lganidan</a:t>
                </a:r>
                <a:r>
                  <a:rPr lang="en-US" sz="2000" dirty="0">
                    <a:solidFill>
                      <a:schemeClr val="accent1">
                        <a:lumMod val="50000"/>
                      </a:schemeClr>
                    </a:solidFill>
                  </a:rPr>
                  <a:t>  </a:t>
                </a:r>
                <a14:m>
                  <m:oMath xmlns:m="http://schemas.openxmlformats.org/officeDocument/2006/math">
                    <m:func>
                      <m:funcPr>
                        <m:ctrlPr>
                          <a:rPr lang="en-US" sz="2000" i="1">
                            <a:solidFill>
                              <a:schemeClr val="accent1">
                                <a:lumMod val="50000"/>
                              </a:schemeClr>
                            </a:solidFill>
                            <a:latin typeface="Cambria Math"/>
                          </a:rPr>
                        </m:ctrlPr>
                      </m:funcPr>
                      <m:fName>
                        <m:r>
                          <m:rPr>
                            <m:sty m:val="p"/>
                          </m:rPr>
                          <a:rPr lang="en-US" sz="2000">
                            <a:solidFill>
                              <a:schemeClr val="accent1">
                                <a:lumMod val="50000"/>
                              </a:schemeClr>
                            </a:solidFill>
                            <a:latin typeface="Cambria Math"/>
                          </a:rPr>
                          <m:t>cos</m:t>
                        </m:r>
                      </m:fName>
                      <m:e>
                        <m:sSub>
                          <m:sSubPr>
                            <m:ctrlPr>
                              <a:rPr lang="en-US" sz="2000" i="1">
                                <a:solidFill>
                                  <a:schemeClr val="accent1">
                                    <a:lumMod val="50000"/>
                                  </a:schemeClr>
                                </a:solidFill>
                                <a:latin typeface="Cambria Math"/>
                              </a:rPr>
                            </m:ctrlPr>
                          </m:sSubPr>
                          <m:e>
                            <m:r>
                              <a:rPr lang="en-US" sz="2000" i="1">
                                <a:solidFill>
                                  <a:schemeClr val="accent1">
                                    <a:lumMod val="50000"/>
                                  </a:schemeClr>
                                </a:solidFill>
                                <a:latin typeface="Cambria Math"/>
                                <a:ea typeface="Cambria Math"/>
                              </a:rPr>
                              <m:t>𝜑</m:t>
                            </m:r>
                          </m:e>
                          <m:sub>
                            <m:r>
                              <a:rPr lang="en-US" sz="2000" i="1">
                                <a:solidFill>
                                  <a:schemeClr val="accent1">
                                    <a:lumMod val="50000"/>
                                  </a:schemeClr>
                                </a:solidFill>
                                <a:latin typeface="Cambria Math"/>
                              </a:rPr>
                              <m:t>𝑜</m:t>
                            </m:r>
                          </m:sub>
                        </m:sSub>
                      </m:e>
                    </m:func>
                    <m:r>
                      <a:rPr lang="en-US" sz="2000" i="1">
                        <a:solidFill>
                          <a:schemeClr val="accent1">
                            <a:lumMod val="50000"/>
                          </a:schemeClr>
                        </a:solidFill>
                        <a:latin typeface="Cambria Math"/>
                      </a:rPr>
                      <m:t>=</m:t>
                    </m:r>
                    <m:f>
                      <m:fPr>
                        <m:ctrlPr>
                          <a:rPr lang="en-US" sz="2000" i="1">
                            <a:solidFill>
                              <a:schemeClr val="accent1">
                                <a:lumMod val="50000"/>
                              </a:schemeClr>
                            </a:solidFill>
                            <a:latin typeface="Cambria Math"/>
                          </a:rPr>
                        </m:ctrlPr>
                      </m:fPr>
                      <m:num>
                        <m:r>
                          <a:rPr lang="en-US" sz="2000" i="1">
                            <a:solidFill>
                              <a:schemeClr val="accent1">
                                <a:lumMod val="50000"/>
                              </a:schemeClr>
                            </a:solidFill>
                            <a:latin typeface="Cambria Math"/>
                          </a:rPr>
                          <m:t>1</m:t>
                        </m:r>
                      </m:num>
                      <m:den>
                        <m:r>
                          <a:rPr lang="en-US" sz="2000" i="1">
                            <a:solidFill>
                              <a:schemeClr val="accent1">
                                <a:lumMod val="50000"/>
                              </a:schemeClr>
                            </a:solidFill>
                            <a:latin typeface="Cambria Math"/>
                          </a:rPr>
                          <m:t>𝑒</m:t>
                        </m:r>
                      </m:den>
                    </m:f>
                    <m:r>
                      <a:rPr lang="en-US" sz="2000" i="1">
                        <a:solidFill>
                          <a:schemeClr val="accent1">
                            <a:lumMod val="50000"/>
                          </a:schemeClr>
                        </a:solidFill>
                        <a:latin typeface="Cambria Math"/>
                      </a:rPr>
                      <m:t> .</m:t>
                    </m:r>
                  </m:oMath>
                </a14:m>
                <a:r>
                  <a:rPr lang="en-US" sz="2000" dirty="0">
                    <a:solidFill>
                      <a:schemeClr val="accent1">
                        <a:lumMod val="50000"/>
                      </a:schemeClr>
                    </a:solidFill>
                  </a:rPr>
                  <a:t/>
                </a:r>
                <a:br>
                  <a:rPr lang="en-US" sz="2000" dirty="0">
                    <a:solidFill>
                      <a:schemeClr val="accent1">
                        <a:lumMod val="50000"/>
                      </a:schemeClr>
                    </a:solidFill>
                  </a:rPr>
                </a:br>
                <a:r>
                  <a:rPr lang="en-US" sz="2000" dirty="0">
                    <a:solidFill>
                      <a:schemeClr val="accent1">
                        <a:lumMod val="50000"/>
                      </a:schemeClr>
                    </a:solidFill>
                  </a:rPr>
                  <a:t>(6.2)  </a:t>
                </a:r>
                <a:r>
                  <a:rPr lang="en-US" sz="2000" dirty="0" err="1">
                    <a:solidFill>
                      <a:schemeClr val="accent1">
                        <a:lumMod val="50000"/>
                      </a:schemeClr>
                    </a:solidFill>
                  </a:rPr>
                  <a:t>tenglamada</a:t>
                </a:r>
                <a:r>
                  <a:rPr lang="en-US" sz="2000" dirty="0">
                    <a:solidFill>
                      <a:schemeClr val="accent1">
                        <a:lumMod val="50000"/>
                      </a:schemeClr>
                    </a:solidFill>
                  </a:rPr>
                  <a:t>  </a:t>
                </a:r>
                <a14:m>
                  <m:oMath xmlns:m="http://schemas.openxmlformats.org/officeDocument/2006/math">
                    <m:r>
                      <a:rPr lang="en-US" sz="2000" i="1">
                        <a:solidFill>
                          <a:schemeClr val="accent1">
                            <a:lumMod val="50000"/>
                          </a:schemeClr>
                        </a:solidFill>
                        <a:latin typeface="Cambria Math"/>
                      </a:rPr>
                      <m:t>𝑟</m:t>
                    </m:r>
                    <m:r>
                      <a:rPr lang="en-US" sz="2000" i="1">
                        <a:solidFill>
                          <a:schemeClr val="accent1">
                            <a:lumMod val="50000"/>
                          </a:schemeClr>
                        </a:solidFill>
                        <a:latin typeface="Cambria Math"/>
                        <a:ea typeface="Cambria Math"/>
                      </a:rPr>
                      <m:t>&gt;0   </m:t>
                    </m:r>
                  </m:oMath>
                </a14:m>
                <a:r>
                  <a:rPr lang="en-US" sz="2000" dirty="0" err="1">
                    <a:solidFill>
                      <a:schemeClr val="accent1">
                        <a:lumMod val="50000"/>
                      </a:schemeClr>
                    </a:solidFill>
                  </a:rPr>
                  <a:t>uchun</a:t>
                </a:r>
                <a:r>
                  <a:rPr lang="en-US" sz="2000" dirty="0">
                    <a:solidFill>
                      <a:schemeClr val="accent1">
                        <a:lumMod val="50000"/>
                      </a:schemeClr>
                    </a:solidFill>
                  </a:rPr>
                  <a:t> </a:t>
                </a:r>
                <a14:m>
                  <m:oMath xmlns:m="http://schemas.openxmlformats.org/officeDocument/2006/math">
                    <m:r>
                      <a:rPr lang="en-US" sz="2000" i="1">
                        <a:solidFill>
                          <a:schemeClr val="accent1">
                            <a:lumMod val="50000"/>
                          </a:schemeClr>
                        </a:solidFill>
                        <a:latin typeface="Cambria Math"/>
                      </a:rPr>
                      <m:t>1−</m:t>
                    </m:r>
                    <m:r>
                      <a:rPr lang="en-US" sz="2000" i="1">
                        <a:solidFill>
                          <a:schemeClr val="accent1">
                            <a:lumMod val="50000"/>
                          </a:schemeClr>
                        </a:solidFill>
                        <a:latin typeface="Cambria Math"/>
                      </a:rPr>
                      <m:t>𝑒</m:t>
                    </m:r>
                    <m:r>
                      <a:rPr lang="en-US" sz="2000" i="1">
                        <a:solidFill>
                          <a:schemeClr val="accent1">
                            <a:lumMod val="50000"/>
                          </a:schemeClr>
                        </a:solidFill>
                        <a:latin typeface="Cambria Math"/>
                      </a:rPr>
                      <m:t> </m:t>
                    </m:r>
                    <m:r>
                      <a:rPr lang="en-US" sz="2000" i="1">
                        <a:solidFill>
                          <a:schemeClr val="accent1">
                            <a:lumMod val="50000"/>
                          </a:schemeClr>
                        </a:solidFill>
                        <a:latin typeface="Cambria Math"/>
                      </a:rPr>
                      <m:t>𝑐𝑜𝑠</m:t>
                    </m:r>
                    <m:r>
                      <a:rPr lang="en-US" sz="2000" i="1">
                        <a:solidFill>
                          <a:schemeClr val="accent1">
                            <a:lumMod val="50000"/>
                          </a:schemeClr>
                        </a:solidFill>
                        <a:latin typeface="Cambria Math"/>
                        <a:ea typeface="Cambria Math"/>
                      </a:rPr>
                      <m:t>𝜑</m:t>
                    </m:r>
                    <m:r>
                      <a:rPr lang="en-US" sz="2000" i="1">
                        <a:solidFill>
                          <a:schemeClr val="accent1">
                            <a:lumMod val="50000"/>
                          </a:schemeClr>
                        </a:solidFill>
                        <a:latin typeface="Cambria Math"/>
                        <a:ea typeface="Cambria Math"/>
                      </a:rPr>
                      <m:t>&lt;</m:t>
                    </m:r>
                    <m:f>
                      <m:fPr>
                        <m:ctrlPr>
                          <a:rPr lang="en-US" sz="2000" i="1">
                            <a:solidFill>
                              <a:schemeClr val="accent1">
                                <a:lumMod val="50000"/>
                              </a:schemeClr>
                            </a:solidFill>
                            <a:latin typeface="Cambria Math"/>
                            <a:ea typeface="Cambria Math"/>
                          </a:rPr>
                        </m:ctrlPr>
                      </m:fPr>
                      <m:num>
                        <m:r>
                          <a:rPr lang="en-US" sz="2000" i="1">
                            <a:solidFill>
                              <a:schemeClr val="accent1">
                                <a:lumMod val="50000"/>
                              </a:schemeClr>
                            </a:solidFill>
                            <a:latin typeface="Cambria Math"/>
                            <a:ea typeface="Cambria Math"/>
                          </a:rPr>
                          <m:t>1</m:t>
                        </m:r>
                      </m:num>
                      <m:den>
                        <m:r>
                          <a:rPr lang="en-US" sz="2000" i="1">
                            <a:solidFill>
                              <a:schemeClr val="accent1">
                                <a:lumMod val="50000"/>
                              </a:schemeClr>
                            </a:solidFill>
                            <a:latin typeface="Cambria Math"/>
                            <a:ea typeface="Cambria Math"/>
                          </a:rPr>
                          <m:t>𝑒</m:t>
                        </m:r>
                      </m:den>
                    </m:f>
                    <m:r>
                      <a:rPr lang="en-US" sz="2000" i="1">
                        <a:solidFill>
                          <a:schemeClr val="accent1">
                            <a:lumMod val="50000"/>
                          </a:schemeClr>
                        </a:solidFill>
                        <a:latin typeface="Cambria Math"/>
                        <a:ea typeface="Cambria Math"/>
                      </a:rPr>
                      <m:t>=</m:t>
                    </m:r>
                    <m:func>
                      <m:funcPr>
                        <m:ctrlPr>
                          <a:rPr lang="en-US" sz="2000" i="1">
                            <a:solidFill>
                              <a:schemeClr val="accent1">
                                <a:lumMod val="50000"/>
                              </a:schemeClr>
                            </a:solidFill>
                            <a:latin typeface="Cambria Math"/>
                            <a:ea typeface="Cambria Math"/>
                          </a:rPr>
                        </m:ctrlPr>
                      </m:funcPr>
                      <m:fName>
                        <m:r>
                          <m:rPr>
                            <m:sty m:val="p"/>
                          </m:rPr>
                          <a:rPr lang="en-US" sz="2000">
                            <a:solidFill>
                              <a:schemeClr val="accent1">
                                <a:lumMod val="50000"/>
                              </a:schemeClr>
                            </a:solidFill>
                            <a:latin typeface="Cambria Math"/>
                            <a:ea typeface="Cambria Math"/>
                          </a:rPr>
                          <m:t>cos</m:t>
                        </m:r>
                      </m:fName>
                      <m:e>
                        <m:sSub>
                          <m:sSubPr>
                            <m:ctrlPr>
                              <a:rPr lang="en-US" sz="2000" i="1">
                                <a:solidFill>
                                  <a:schemeClr val="accent1">
                                    <a:lumMod val="50000"/>
                                  </a:schemeClr>
                                </a:solidFill>
                                <a:latin typeface="Cambria Math"/>
                                <a:ea typeface="Cambria Math"/>
                              </a:rPr>
                            </m:ctrlPr>
                          </m:sSubPr>
                          <m:e>
                            <m:r>
                              <a:rPr lang="en-US" sz="2000" i="1">
                                <a:solidFill>
                                  <a:schemeClr val="accent1">
                                    <a:lumMod val="50000"/>
                                  </a:schemeClr>
                                </a:solidFill>
                                <a:latin typeface="Cambria Math"/>
                                <a:ea typeface="Cambria Math"/>
                              </a:rPr>
                              <m:t>𝜑</m:t>
                            </m:r>
                          </m:e>
                          <m:sub>
                            <m:r>
                              <a:rPr lang="en-US" sz="2000" i="1">
                                <a:solidFill>
                                  <a:schemeClr val="accent1">
                                    <a:lumMod val="50000"/>
                                  </a:schemeClr>
                                </a:solidFill>
                                <a:latin typeface="Cambria Math"/>
                                <a:ea typeface="Cambria Math"/>
                              </a:rPr>
                              <m:t>𝑜</m:t>
                            </m:r>
                          </m:sub>
                        </m:sSub>
                      </m:e>
                    </m:func>
                  </m:oMath>
                </a14:m>
                <a:r>
                  <a:rPr lang="en-US" sz="2000" dirty="0">
                    <a:solidFill>
                      <a:schemeClr val="accent1">
                        <a:lumMod val="50000"/>
                      </a:schemeClr>
                    </a:solidFill>
                  </a:rPr>
                  <a:t>   </a:t>
                </a:r>
                <a:r>
                  <a:rPr lang="en-US" sz="2000" dirty="0" err="1">
                    <a:solidFill>
                      <a:schemeClr val="accent1">
                        <a:lumMod val="50000"/>
                      </a:schemeClr>
                    </a:solidFill>
                  </a:rPr>
                  <a:t>bo`lishi</a:t>
                </a:r>
                <a:r>
                  <a:rPr lang="en-US" sz="2000" dirty="0">
                    <a:solidFill>
                      <a:schemeClr val="accent1">
                        <a:lumMod val="50000"/>
                      </a:schemeClr>
                    </a:solidFill>
                  </a:rPr>
                  <a:t>  </a:t>
                </a:r>
                <a:r>
                  <a:rPr lang="en-US" sz="2000" dirty="0" err="1">
                    <a:solidFill>
                      <a:schemeClr val="accent1">
                        <a:lumMod val="50000"/>
                      </a:schemeClr>
                    </a:solidFill>
                  </a:rPr>
                  <a:t>kerak</a:t>
                </a:r>
                <a:r>
                  <a:rPr lang="en-US" sz="2000" dirty="0" smtClean="0">
                    <a:solidFill>
                      <a:schemeClr val="accent1">
                        <a:lumMod val="50000"/>
                      </a:schemeClr>
                    </a:solidFill>
                  </a:rPr>
                  <a:t>.</a:t>
                </a:r>
                <a:br>
                  <a:rPr lang="en-US" sz="2000" dirty="0" smtClean="0">
                    <a:solidFill>
                      <a:schemeClr val="accent1">
                        <a:lumMod val="50000"/>
                      </a:schemeClr>
                    </a:solidFill>
                  </a:rPr>
                </a:br>
                <a:r>
                  <a:rPr lang="en-US" sz="2000" dirty="0">
                    <a:solidFill>
                      <a:schemeClr val="accent1">
                        <a:lumMod val="50000"/>
                      </a:schemeClr>
                    </a:solidFill>
                  </a:rPr>
                  <a:t>(6.2) </a:t>
                </a:r>
                <a:r>
                  <a:rPr lang="en-US" sz="2000" dirty="0" err="1">
                    <a:solidFill>
                      <a:schemeClr val="accent1">
                        <a:lumMod val="50000"/>
                      </a:schemeClr>
                    </a:solidFill>
                  </a:rPr>
                  <a:t>tenglamada</a:t>
                </a:r>
                <a:r>
                  <a:rPr lang="en-US" sz="2000" dirty="0">
                    <a:solidFill>
                      <a:schemeClr val="accent1">
                        <a:lumMod val="50000"/>
                      </a:schemeClr>
                    </a:solidFill>
                  </a:rPr>
                  <a:t> </a:t>
                </a:r>
                <a:r>
                  <a:rPr lang="en-US" sz="2000" dirty="0" smtClean="0">
                    <a:solidFill>
                      <a:schemeClr val="accent1">
                        <a:lumMod val="50000"/>
                      </a:schemeClr>
                    </a:solidFill>
                  </a:rPr>
                  <a:t>  </a:t>
                </a:r>
                <a:r>
                  <a:rPr lang="en-US" sz="2000" i="1" dirty="0" smtClean="0">
                    <a:solidFill>
                      <a:schemeClr val="accent1">
                        <a:lumMod val="50000"/>
                      </a:schemeClr>
                    </a:solidFill>
                  </a:rPr>
                  <a:t>r&gt;0 </a:t>
                </a:r>
                <a:r>
                  <a:rPr lang="en-US" sz="2000" dirty="0" err="1">
                    <a:solidFill>
                      <a:schemeClr val="accent1">
                        <a:lumMod val="50000"/>
                      </a:schemeClr>
                    </a:solidFill>
                  </a:rPr>
                  <a:t>uchun</a:t>
                </a:r>
                <a:r>
                  <a:rPr lang="en-US" sz="2000" dirty="0">
                    <a:solidFill>
                      <a:schemeClr val="accent1">
                        <a:lumMod val="50000"/>
                      </a:schemeClr>
                    </a:solidFill>
                  </a:rPr>
                  <a:t> </a:t>
                </a:r>
                <a:r>
                  <a:rPr lang="en-US" sz="2000" dirty="0" smtClean="0">
                    <a:solidFill>
                      <a:schemeClr val="accent1">
                        <a:lumMod val="50000"/>
                      </a:schemeClr>
                    </a:solidFill>
                  </a:rPr>
                  <a:t>      </a:t>
                </a:r>
                <a:r>
                  <a:rPr lang="en-US" sz="2000" i="1" dirty="0" smtClean="0">
                    <a:solidFill>
                      <a:schemeClr val="accent1">
                        <a:lumMod val="50000"/>
                      </a:schemeClr>
                    </a:solidFill>
                  </a:rPr>
                  <a:t>1 </a:t>
                </a:r>
                <a:r>
                  <a:rPr lang="en-US" sz="2000" i="1" dirty="0">
                    <a:solidFill>
                      <a:schemeClr val="accent1">
                        <a:lumMod val="50000"/>
                      </a:schemeClr>
                    </a:solidFill>
                  </a:rPr>
                  <a:t>– e </a:t>
                </a:r>
                <a:r>
                  <a:rPr lang="en-US" sz="2000" i="1" dirty="0" err="1">
                    <a:solidFill>
                      <a:schemeClr val="accent1">
                        <a:lumMod val="50000"/>
                      </a:schemeClr>
                    </a:solidFill>
                  </a:rPr>
                  <a:t>cos</a:t>
                </a:r>
                <a:r>
                  <a:rPr lang="ru-RU" sz="2000" i="1" dirty="0">
                    <a:solidFill>
                      <a:schemeClr val="accent1">
                        <a:lumMod val="50000"/>
                      </a:schemeClr>
                    </a:solidFill>
                    <a:sym typeface="Symbol"/>
                  </a:rPr>
                  <a:t></a:t>
                </a:r>
                <a:r>
                  <a:rPr lang="en-US" sz="2000" i="1" dirty="0">
                    <a:solidFill>
                      <a:schemeClr val="accent1">
                        <a:lumMod val="50000"/>
                      </a:schemeClr>
                    </a:solidFill>
                  </a:rPr>
                  <a:t>&gt;</a:t>
                </a:r>
                <a:r>
                  <a:rPr lang="en-US" sz="2000" dirty="0" smtClean="0">
                    <a:solidFill>
                      <a:schemeClr val="accent1">
                        <a:lumMod val="50000"/>
                      </a:schemeClr>
                    </a:solidFill>
                  </a:rPr>
                  <a:t>0    </a:t>
                </a:r>
                <a:r>
                  <a:rPr lang="en-US" sz="2000" dirty="0" err="1" smtClean="0">
                    <a:solidFill>
                      <a:schemeClr val="accent1">
                        <a:lumMod val="50000"/>
                      </a:schemeClr>
                    </a:solidFill>
                  </a:rPr>
                  <a:t>yoki</a:t>
                </a:r>
                <a:r>
                  <a:rPr lang="en-US" sz="2000" dirty="0" smtClean="0">
                    <a:solidFill>
                      <a:schemeClr val="accent1">
                        <a:lumMod val="50000"/>
                      </a:schemeClr>
                    </a:solidFill>
                  </a:rPr>
                  <a:t>   </a:t>
                </a:r>
                <a:r>
                  <a:rPr lang="en-US" sz="2000" i="1" dirty="0" err="1">
                    <a:solidFill>
                      <a:schemeClr val="accent1">
                        <a:lumMod val="50000"/>
                      </a:schemeClr>
                    </a:solidFill>
                  </a:rPr>
                  <a:t>cos</a:t>
                </a:r>
                <a:r>
                  <a:rPr lang="ru-RU" sz="2000" i="1" dirty="0">
                    <a:solidFill>
                      <a:schemeClr val="accent1">
                        <a:lumMod val="50000"/>
                      </a:schemeClr>
                    </a:solidFill>
                    <a:sym typeface="Symbol"/>
                  </a:rPr>
                  <a:t></a:t>
                </a:r>
                <a:r>
                  <a:rPr lang="en-US" sz="2000" i="1" dirty="0">
                    <a:solidFill>
                      <a:schemeClr val="accent1">
                        <a:lumMod val="50000"/>
                      </a:schemeClr>
                    </a:solidFill>
                  </a:rPr>
                  <a:t>&lt;</a:t>
                </a:r>
                <a14:m>
                  <m:oMath xmlns:m="http://schemas.openxmlformats.org/officeDocument/2006/math">
                    <m:f>
                      <m:fPr>
                        <m:ctrlPr>
                          <a:rPr lang="en-US" sz="2000" i="1">
                            <a:solidFill>
                              <a:schemeClr val="accent1">
                                <a:lumMod val="50000"/>
                              </a:schemeClr>
                            </a:solidFill>
                            <a:latin typeface="Cambria Math"/>
                          </a:rPr>
                        </m:ctrlPr>
                      </m:fPr>
                      <m:num>
                        <m:r>
                          <a:rPr lang="en-US" sz="2000" i="1">
                            <a:solidFill>
                              <a:schemeClr val="accent1">
                                <a:lumMod val="50000"/>
                              </a:schemeClr>
                            </a:solidFill>
                            <a:latin typeface="Cambria Math"/>
                          </a:rPr>
                          <m:t>1</m:t>
                        </m:r>
                      </m:num>
                      <m:den>
                        <m:r>
                          <a:rPr lang="en-US" sz="2000" i="1">
                            <a:solidFill>
                              <a:schemeClr val="accent1">
                                <a:lumMod val="50000"/>
                              </a:schemeClr>
                            </a:solidFill>
                            <a:latin typeface="Cambria Math"/>
                          </a:rPr>
                          <m:t>𝑒</m:t>
                        </m:r>
                      </m:den>
                    </m:f>
                    <m:r>
                      <a:rPr lang="en-US" sz="2000" i="1">
                        <a:solidFill>
                          <a:schemeClr val="accent1">
                            <a:lumMod val="50000"/>
                          </a:schemeClr>
                        </a:solidFill>
                        <a:latin typeface="Cambria Math"/>
                      </a:rPr>
                      <m:t>=</m:t>
                    </m:r>
                    <m:func>
                      <m:funcPr>
                        <m:ctrlPr>
                          <a:rPr lang="en-US" sz="2000" i="1">
                            <a:solidFill>
                              <a:schemeClr val="accent1">
                                <a:lumMod val="50000"/>
                              </a:schemeClr>
                            </a:solidFill>
                            <a:latin typeface="Cambria Math"/>
                          </a:rPr>
                        </m:ctrlPr>
                      </m:funcPr>
                      <m:fName>
                        <m:r>
                          <m:rPr>
                            <m:sty m:val="p"/>
                          </m:rPr>
                          <a:rPr lang="en-US" sz="2000">
                            <a:solidFill>
                              <a:schemeClr val="accent1">
                                <a:lumMod val="50000"/>
                              </a:schemeClr>
                            </a:solidFill>
                            <a:latin typeface="Cambria Math"/>
                          </a:rPr>
                          <m:t>cos</m:t>
                        </m:r>
                      </m:fName>
                      <m:e>
                        <m:sSub>
                          <m:sSubPr>
                            <m:ctrlPr>
                              <a:rPr lang="en-US" sz="2000" i="1">
                                <a:solidFill>
                                  <a:schemeClr val="accent1">
                                    <a:lumMod val="50000"/>
                                  </a:schemeClr>
                                </a:solidFill>
                                <a:latin typeface="Cambria Math"/>
                              </a:rPr>
                            </m:ctrlPr>
                          </m:sSubPr>
                          <m:e>
                            <m:r>
                              <a:rPr lang="en-US" sz="2000" i="1">
                                <a:solidFill>
                                  <a:schemeClr val="accent1">
                                    <a:lumMod val="50000"/>
                                  </a:schemeClr>
                                </a:solidFill>
                                <a:latin typeface="Cambria Math"/>
                                <a:ea typeface="Cambria Math"/>
                              </a:rPr>
                              <m:t>𝜑</m:t>
                            </m:r>
                          </m:e>
                          <m:sub>
                            <m:r>
                              <a:rPr lang="en-US" sz="2000" i="1">
                                <a:solidFill>
                                  <a:schemeClr val="accent1">
                                    <a:lumMod val="50000"/>
                                  </a:schemeClr>
                                </a:solidFill>
                                <a:latin typeface="Cambria Math"/>
                              </a:rPr>
                              <m:t>𝑜</m:t>
                            </m:r>
                          </m:sub>
                        </m:sSub>
                      </m:e>
                    </m:func>
                  </m:oMath>
                </a14:m>
                <a:r>
                  <a:rPr lang="ru-RU" sz="2000" i="1" dirty="0">
                    <a:solidFill>
                      <a:schemeClr val="accent1">
                        <a:lumMod val="50000"/>
                      </a:schemeClr>
                    </a:solidFill>
                  </a:rPr>
                  <a:t>  </a:t>
                </a:r>
                <a:r>
                  <a:rPr lang="en-US" sz="2000" dirty="0" err="1">
                    <a:solidFill>
                      <a:schemeClr val="accent1">
                        <a:lumMod val="50000"/>
                      </a:schemeClr>
                    </a:solidFill>
                  </a:rPr>
                  <a:t>bo’lishi</a:t>
                </a:r>
                <a:r>
                  <a:rPr lang="en-US" sz="2000" dirty="0">
                    <a:solidFill>
                      <a:schemeClr val="accent1">
                        <a:lumMod val="50000"/>
                      </a:schemeClr>
                    </a:solidFill>
                  </a:rPr>
                  <a:t> </a:t>
                </a:r>
                <a:r>
                  <a:rPr lang="en-US" sz="2000" dirty="0" err="1">
                    <a:solidFill>
                      <a:schemeClr val="accent1">
                        <a:lumMod val="50000"/>
                      </a:schemeClr>
                    </a:solidFill>
                  </a:rPr>
                  <a:t>kerak</a:t>
                </a:r>
                <a:r>
                  <a:rPr lang="en-US" sz="2000" dirty="0">
                    <a:solidFill>
                      <a:schemeClr val="accent1">
                        <a:lumMod val="50000"/>
                      </a:schemeClr>
                    </a:solidFill>
                  </a:rPr>
                  <a:t>. </a:t>
                </a:r>
              </a:p>
            </p:txBody>
          </p:sp>
        </mc:Choice>
        <mc:Fallback>
          <p:sp>
            <p:nvSpPr>
              <p:cNvPr id="2" name="Заголовок 1"/>
              <p:cNvSpPr>
                <a:spLocks noGrp="1" noRot="1" noChangeAspect="1" noMove="1" noResize="1" noEditPoints="1" noAdjustHandles="1" noChangeArrowheads="1" noChangeShapeType="1" noTextEdit="1"/>
              </p:cNvSpPr>
              <p:nvPr>
                <p:ph type="title"/>
              </p:nvPr>
            </p:nvSpPr>
            <p:spPr>
              <a:xfrm>
                <a:off x="1043490" y="1027664"/>
                <a:ext cx="7024744" cy="5281656"/>
              </a:xfrm>
              <a:blipFill rotWithShape="1">
                <a:blip r:embed="rId2"/>
                <a:stretch>
                  <a:fillRect l="-694" t="-2540" b="-577"/>
                </a:stretch>
              </a:blipFill>
            </p:spPr>
            <p:txBody>
              <a:bodyPr/>
              <a:lstStyle/>
              <a:p>
                <a:r>
                  <a:rPr lang="ru-RU">
                    <a:noFill/>
                  </a:rPr>
                  <a:t> </a:t>
                </a:r>
              </a:p>
            </p:txBody>
          </p:sp>
        </mc:Fallback>
      </mc:AlternateContent>
    </p:spTree>
    <p:extLst>
      <p:ext uri="{BB962C8B-B14F-4D97-AF65-F5344CB8AC3E}">
        <p14:creationId xmlns:p14="http://schemas.microsoft.com/office/powerpoint/2010/main" xmlns="" val="2344684789"/>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Заголовок 1"/>
              <p:cNvSpPr>
                <a:spLocks noGrp="1"/>
              </p:cNvSpPr>
              <p:nvPr>
                <p:ph type="title"/>
              </p:nvPr>
            </p:nvSpPr>
            <p:spPr>
              <a:xfrm>
                <a:off x="1043490" y="1027664"/>
                <a:ext cx="7024744" cy="5353664"/>
              </a:xfrm>
            </p:spPr>
            <p:txBody>
              <a:bodyPr>
                <a:normAutofit fontScale="90000"/>
              </a:bodyPr>
              <a:lstStyle/>
              <a:p>
                <a:r>
                  <a:rPr lang="en-US" sz="2000" dirty="0" smtClean="0">
                    <a:solidFill>
                      <a:schemeClr val="accent1">
                        <a:lumMod val="50000"/>
                      </a:schemeClr>
                    </a:solidFill>
                  </a:rPr>
                  <a:t>Bundan </a:t>
                </a:r>
                <a:r>
                  <a:rPr lang="en-US" sz="2000" dirty="0" err="1">
                    <a:solidFill>
                      <a:schemeClr val="accent1">
                        <a:lumMod val="50000"/>
                      </a:schemeClr>
                    </a:solidFill>
                  </a:rPr>
                  <a:t>giperbolaning</a:t>
                </a:r>
                <a:r>
                  <a:rPr lang="en-US" sz="2000" dirty="0">
                    <a:solidFill>
                      <a:schemeClr val="accent1">
                        <a:lumMod val="50000"/>
                      </a:schemeClr>
                    </a:solidFill>
                  </a:rPr>
                  <a:t> </a:t>
                </a:r>
                <a:r>
                  <a:rPr lang="en-US" sz="2000" dirty="0" err="1">
                    <a:solidFill>
                      <a:schemeClr val="accent1">
                        <a:lumMod val="50000"/>
                      </a:schemeClr>
                    </a:solidFill>
                  </a:rPr>
                  <a:t>qaralayotgan</a:t>
                </a:r>
                <a:r>
                  <a:rPr lang="en-US" sz="2000" dirty="0">
                    <a:solidFill>
                      <a:schemeClr val="accent1">
                        <a:lumMod val="50000"/>
                      </a:schemeClr>
                    </a:solidFill>
                  </a:rPr>
                  <a:t> </a:t>
                </a:r>
                <a:r>
                  <a:rPr lang="en-US" sz="2000" dirty="0" err="1">
                    <a:solidFill>
                      <a:schemeClr val="accent1">
                        <a:lumMod val="50000"/>
                      </a:schemeClr>
                    </a:solidFill>
                  </a:rPr>
                  <a:t>tarmog’idagi</a:t>
                </a:r>
                <a:r>
                  <a:rPr lang="en-US" sz="2000" dirty="0">
                    <a:solidFill>
                      <a:schemeClr val="accent1">
                        <a:lumMod val="50000"/>
                      </a:schemeClr>
                    </a:solidFill>
                  </a:rPr>
                  <a:t> </a:t>
                </a:r>
                <a:r>
                  <a:rPr lang="en-US" sz="2000" dirty="0" err="1">
                    <a:solidFill>
                      <a:schemeClr val="accent1">
                        <a:lumMod val="50000"/>
                      </a:schemeClr>
                    </a:solidFill>
                  </a:rPr>
                  <a:t>nuqtalar</a:t>
                </a:r>
                <a:r>
                  <a:rPr lang="en-US" sz="2000" dirty="0">
                    <a:solidFill>
                      <a:schemeClr val="accent1">
                        <a:lumMod val="50000"/>
                      </a:schemeClr>
                    </a:solidFill>
                  </a:rPr>
                  <a:t> </a:t>
                </a:r>
                <a:r>
                  <a:rPr lang="en-US" sz="2000" dirty="0" err="1">
                    <a:solidFill>
                      <a:schemeClr val="accent1">
                        <a:lumMod val="50000"/>
                      </a:schemeClr>
                    </a:solidFill>
                  </a:rPr>
                  <a:t>uchun</a:t>
                </a:r>
                <a:r>
                  <a:rPr lang="en-US" sz="2000" dirty="0">
                    <a:solidFill>
                      <a:schemeClr val="accent1">
                        <a:lumMod val="50000"/>
                      </a:schemeClr>
                    </a:solidFill>
                  </a:rPr>
                  <a:t>  </a:t>
                </a:r>
                <a:br>
                  <a:rPr lang="en-US" sz="2000" dirty="0">
                    <a:solidFill>
                      <a:schemeClr val="accent1">
                        <a:lumMod val="50000"/>
                      </a:schemeClr>
                    </a:solidFill>
                  </a:rPr>
                </a:br>
                <a14:m>
                  <m:oMath xmlns:m="http://schemas.openxmlformats.org/officeDocument/2006/math">
                    <m:sSub>
                      <m:sSubPr>
                        <m:ctrlPr>
                          <a:rPr lang="en-US" sz="2000" i="1">
                            <a:solidFill>
                              <a:schemeClr val="accent1">
                                <a:lumMod val="50000"/>
                              </a:schemeClr>
                            </a:solidFill>
                            <a:latin typeface="Cambria Math"/>
                          </a:rPr>
                        </m:ctrlPr>
                      </m:sSubPr>
                      <m:e>
                        <m:r>
                          <a:rPr lang="en-US" sz="2000" i="1">
                            <a:solidFill>
                              <a:schemeClr val="accent1">
                                <a:lumMod val="50000"/>
                              </a:schemeClr>
                            </a:solidFill>
                            <a:latin typeface="Cambria Math"/>
                            <a:ea typeface="Cambria Math"/>
                          </a:rPr>
                          <m:t>𝜑</m:t>
                        </m:r>
                      </m:e>
                      <m:sub>
                        <m:r>
                          <a:rPr lang="en-US" sz="2000" i="1">
                            <a:solidFill>
                              <a:schemeClr val="accent1">
                                <a:lumMod val="50000"/>
                              </a:schemeClr>
                            </a:solidFill>
                            <a:latin typeface="Cambria Math"/>
                          </a:rPr>
                          <m:t>𝑜</m:t>
                        </m:r>
                      </m:sub>
                    </m:sSub>
                    <m:r>
                      <a:rPr lang="en-US" sz="2000" i="1">
                        <a:solidFill>
                          <a:schemeClr val="accent1">
                            <a:lumMod val="50000"/>
                          </a:schemeClr>
                        </a:solidFill>
                        <a:latin typeface="Cambria Math"/>
                        <a:ea typeface="Cambria Math"/>
                      </a:rPr>
                      <m:t>&lt;</m:t>
                    </m:r>
                    <m:r>
                      <a:rPr lang="en-US" sz="2000" i="1">
                        <a:solidFill>
                          <a:schemeClr val="accent1">
                            <a:lumMod val="50000"/>
                          </a:schemeClr>
                        </a:solidFill>
                        <a:latin typeface="Cambria Math"/>
                        <a:ea typeface="Cambria Math"/>
                      </a:rPr>
                      <m:t>𝜑</m:t>
                    </m:r>
                    <m:r>
                      <a:rPr lang="en-US" sz="2000" i="1">
                        <a:solidFill>
                          <a:schemeClr val="accent1">
                            <a:lumMod val="50000"/>
                          </a:schemeClr>
                        </a:solidFill>
                        <a:latin typeface="Cambria Math"/>
                        <a:ea typeface="Cambria Math"/>
                      </a:rPr>
                      <m:t>&lt;2</m:t>
                    </m:r>
                    <m:r>
                      <a:rPr lang="en-US" sz="2000" i="1">
                        <a:solidFill>
                          <a:schemeClr val="accent1">
                            <a:lumMod val="50000"/>
                          </a:schemeClr>
                        </a:solidFill>
                        <a:latin typeface="Cambria Math"/>
                        <a:ea typeface="Cambria Math"/>
                      </a:rPr>
                      <m:t>𝜋</m:t>
                    </m:r>
                    <m:r>
                      <a:rPr lang="en-US" sz="2000" i="1">
                        <a:solidFill>
                          <a:schemeClr val="accent1">
                            <a:lumMod val="50000"/>
                          </a:schemeClr>
                        </a:solidFill>
                        <a:latin typeface="Cambria Math"/>
                        <a:ea typeface="Cambria Math"/>
                      </a:rPr>
                      <m:t>−</m:t>
                    </m:r>
                    <m:sSub>
                      <m:sSubPr>
                        <m:ctrlPr>
                          <a:rPr lang="en-US" sz="2000" i="1">
                            <a:solidFill>
                              <a:schemeClr val="accent1">
                                <a:lumMod val="50000"/>
                              </a:schemeClr>
                            </a:solidFill>
                            <a:latin typeface="Cambria Math"/>
                            <a:ea typeface="Cambria Math"/>
                          </a:rPr>
                        </m:ctrlPr>
                      </m:sSubPr>
                      <m:e>
                        <m:r>
                          <a:rPr lang="en-US" sz="2000" i="1">
                            <a:solidFill>
                              <a:schemeClr val="accent1">
                                <a:lumMod val="50000"/>
                              </a:schemeClr>
                            </a:solidFill>
                            <a:latin typeface="Cambria Math"/>
                            <a:ea typeface="Cambria Math"/>
                          </a:rPr>
                          <m:t>𝜑</m:t>
                        </m:r>
                      </m:e>
                      <m:sub>
                        <m:r>
                          <a:rPr lang="en-US" sz="2000" i="1">
                            <a:solidFill>
                              <a:schemeClr val="accent1">
                                <a:lumMod val="50000"/>
                              </a:schemeClr>
                            </a:solidFill>
                            <a:latin typeface="Cambria Math"/>
                            <a:ea typeface="Cambria Math"/>
                          </a:rPr>
                          <m:t>𝑜</m:t>
                        </m:r>
                      </m:sub>
                    </m:sSub>
                  </m:oMath>
                </a14:m>
                <a:r>
                  <a:rPr lang="en-US" sz="2000" dirty="0">
                    <a:solidFill>
                      <a:schemeClr val="accent1">
                        <a:lumMod val="50000"/>
                      </a:schemeClr>
                    </a:solidFill>
                  </a:rPr>
                  <a:t>   tengsizliklar </a:t>
                </a:r>
                <a:r>
                  <a:rPr lang="en-US" sz="2000" dirty="0" err="1">
                    <a:solidFill>
                      <a:schemeClr val="accent1">
                        <a:lumMod val="50000"/>
                      </a:schemeClr>
                    </a:solidFill>
                  </a:rPr>
                  <a:t>bajariladi</a:t>
                </a:r>
                <a:r>
                  <a:rPr lang="en-US" sz="2000" dirty="0">
                    <a:solidFill>
                      <a:schemeClr val="accent1">
                        <a:lumMod val="50000"/>
                      </a:schemeClr>
                    </a:solidFill>
                  </a:rPr>
                  <a:t>, </a:t>
                </a:r>
                <a:r>
                  <a:rPr lang="en-US" sz="2000" dirty="0" err="1">
                    <a:solidFill>
                      <a:schemeClr val="accent1">
                        <a:lumMod val="50000"/>
                      </a:schemeClr>
                    </a:solidFill>
                  </a:rPr>
                  <a:t>degan</a:t>
                </a:r>
                <a:r>
                  <a:rPr lang="en-US" sz="2000" dirty="0">
                    <a:solidFill>
                      <a:schemeClr val="accent1">
                        <a:lumMod val="50000"/>
                      </a:schemeClr>
                    </a:solidFill>
                  </a:rPr>
                  <a:t> </a:t>
                </a:r>
                <a:r>
                  <a:rPr lang="en-US" sz="2000" dirty="0" err="1">
                    <a:solidFill>
                      <a:schemeClr val="accent1">
                        <a:lumMod val="50000"/>
                      </a:schemeClr>
                    </a:solidFill>
                  </a:rPr>
                  <a:t>natija</a:t>
                </a:r>
                <a:r>
                  <a:rPr lang="en-US" sz="2000" dirty="0">
                    <a:solidFill>
                      <a:schemeClr val="accent1">
                        <a:lumMod val="50000"/>
                      </a:schemeClr>
                    </a:solidFill>
                  </a:rPr>
                  <a:t> </a:t>
                </a:r>
                <a:r>
                  <a:rPr lang="en-US" sz="2000" dirty="0" err="1">
                    <a:solidFill>
                      <a:schemeClr val="accent1">
                        <a:lumMod val="50000"/>
                      </a:schemeClr>
                    </a:solidFill>
                  </a:rPr>
                  <a:t>kelib</a:t>
                </a:r>
                <a:r>
                  <a:rPr lang="en-US" sz="2000" dirty="0">
                    <a:solidFill>
                      <a:schemeClr val="accent1">
                        <a:lumMod val="50000"/>
                      </a:schemeClr>
                    </a:solidFill>
                  </a:rPr>
                  <a:t> </a:t>
                </a:r>
                <a:r>
                  <a:rPr lang="en-US" sz="2000" dirty="0" err="1">
                    <a:solidFill>
                      <a:schemeClr val="accent1">
                        <a:lumMod val="50000"/>
                      </a:schemeClr>
                    </a:solidFill>
                  </a:rPr>
                  <a:t>chiqadi</a:t>
                </a:r>
                <a:r>
                  <a:rPr lang="en-US" sz="2000" dirty="0">
                    <a:solidFill>
                      <a:schemeClr val="accent1">
                        <a:lumMod val="50000"/>
                      </a:schemeClr>
                    </a:solidFill>
                  </a:rPr>
                  <a:t>. (6.2) </a:t>
                </a:r>
                <a:r>
                  <a:rPr lang="en-US" sz="2000" dirty="0" err="1">
                    <a:solidFill>
                      <a:schemeClr val="accent1">
                        <a:lumMod val="50000"/>
                      </a:schemeClr>
                    </a:solidFill>
                  </a:rPr>
                  <a:t>tenglamadagi</a:t>
                </a:r>
                <a:r>
                  <a:rPr lang="en-US" sz="2000" dirty="0">
                    <a:solidFill>
                      <a:schemeClr val="accent1">
                        <a:lumMod val="50000"/>
                      </a:schemeClr>
                    </a:solidFill>
                  </a:rPr>
                  <a:t> </a:t>
                </a:r>
                <a:r>
                  <a:rPr lang="en-US" sz="2000" i="1" dirty="0">
                    <a:solidFill>
                      <a:schemeClr val="accent1">
                        <a:lumMod val="50000"/>
                      </a:schemeClr>
                    </a:solidFill>
                  </a:rPr>
                  <a:t>r=</a:t>
                </a:r>
                <a:r>
                  <a:rPr lang="ru-RU" sz="2000" i="1" dirty="0">
                    <a:solidFill>
                      <a:schemeClr val="accent1">
                        <a:lumMod val="50000"/>
                      </a:schemeClr>
                    </a:solidFill>
                    <a:sym typeface="Symbol"/>
                  </a:rPr>
                  <a:t></a:t>
                </a:r>
                <a:r>
                  <a:rPr lang="en-US" sz="2000" i="1" dirty="0">
                    <a:solidFill>
                      <a:schemeClr val="accent1">
                        <a:lumMod val="50000"/>
                      </a:schemeClr>
                    </a:solidFill>
                  </a:rPr>
                  <a:t>(M</a:t>
                </a:r>
                <a:r>
                  <a:rPr lang="en-US" sz="2000" i="1" baseline="-25000" dirty="0">
                    <a:solidFill>
                      <a:schemeClr val="accent1">
                        <a:lumMod val="50000"/>
                      </a:schemeClr>
                    </a:solidFill>
                  </a:rPr>
                  <a:t>0</a:t>
                </a:r>
                <a:r>
                  <a:rPr lang="en-US" sz="2000" i="1" dirty="0">
                    <a:solidFill>
                      <a:schemeClr val="accent1">
                        <a:lumMod val="50000"/>
                      </a:schemeClr>
                    </a:solidFill>
                  </a:rPr>
                  <a:t>, F) </a:t>
                </a:r>
                <a:r>
                  <a:rPr lang="en-US" sz="2000" dirty="0">
                    <a:solidFill>
                      <a:schemeClr val="accent1">
                        <a:lumMod val="50000"/>
                      </a:schemeClr>
                    </a:solidFill>
                  </a:rPr>
                  <a:t>son </a:t>
                </a:r>
                <a:r>
                  <a:rPr lang="en-US" sz="2000" i="1" dirty="0" err="1">
                    <a:solidFill>
                      <a:schemeClr val="accent1">
                        <a:lumMod val="50000"/>
                      </a:schemeClr>
                    </a:solidFill>
                  </a:rPr>
                  <a:t>fokal</a:t>
                </a:r>
                <a:r>
                  <a:rPr lang="en-US" sz="2000" i="1" dirty="0">
                    <a:solidFill>
                      <a:schemeClr val="accent1">
                        <a:lumMod val="50000"/>
                      </a:schemeClr>
                    </a:solidFill>
                  </a:rPr>
                  <a:t> </a:t>
                </a:r>
                <a:r>
                  <a:rPr lang="en-US" sz="2000" i="1" dirty="0" err="1">
                    <a:solidFill>
                      <a:schemeClr val="accent1">
                        <a:lumMod val="50000"/>
                      </a:schemeClr>
                    </a:solidFill>
                  </a:rPr>
                  <a:t>parametr</a:t>
                </a:r>
                <a:r>
                  <a:rPr lang="en-US" sz="2000" i="1" dirty="0">
                    <a:solidFill>
                      <a:schemeClr val="accent1">
                        <a:lumMod val="50000"/>
                      </a:schemeClr>
                    </a:solidFill>
                  </a:rPr>
                  <a:t> </a:t>
                </a:r>
                <a:r>
                  <a:rPr lang="en-US" sz="2000" dirty="0" err="1">
                    <a:solidFill>
                      <a:schemeClr val="accent1">
                        <a:lumMod val="50000"/>
                      </a:schemeClr>
                    </a:solidFill>
                  </a:rPr>
                  <a:t>deyiladi</a:t>
                </a:r>
                <a:r>
                  <a:rPr lang="en-US" sz="2000" dirty="0">
                    <a:solidFill>
                      <a:schemeClr val="accent1">
                        <a:lumMod val="50000"/>
                      </a:schemeClr>
                    </a:solidFill>
                  </a:rPr>
                  <a:t>. Parabola </a:t>
                </a:r>
                <a:r>
                  <a:rPr lang="en-US" sz="2000" dirty="0" err="1">
                    <a:solidFill>
                      <a:schemeClr val="accent1">
                        <a:lumMod val="50000"/>
                      </a:schemeClr>
                    </a:solidFill>
                  </a:rPr>
                  <a:t>uchun</a:t>
                </a:r>
                <a:r>
                  <a:rPr lang="en-US" sz="2000" dirty="0">
                    <a:solidFill>
                      <a:schemeClr val="accent1">
                        <a:lumMod val="50000"/>
                      </a:schemeClr>
                    </a:solidFill>
                  </a:rPr>
                  <a:t> </a:t>
                </a:r>
                <a:r>
                  <a:rPr lang="en-US" sz="2000" dirty="0" err="1">
                    <a:solidFill>
                      <a:schemeClr val="accent1">
                        <a:lumMod val="50000"/>
                      </a:schemeClr>
                    </a:solidFill>
                  </a:rPr>
                  <a:t>bu</a:t>
                </a:r>
                <a:r>
                  <a:rPr lang="en-US" sz="2000" dirty="0">
                    <a:solidFill>
                      <a:schemeClr val="accent1">
                        <a:lumMod val="50000"/>
                      </a:schemeClr>
                    </a:solidFill>
                  </a:rPr>
                  <a:t> </a:t>
                </a:r>
                <a:r>
                  <a:rPr lang="en-US" sz="2000" i="1" dirty="0">
                    <a:solidFill>
                      <a:schemeClr val="accent1">
                        <a:lumMod val="50000"/>
                      </a:schemeClr>
                    </a:solidFill>
                  </a:rPr>
                  <a:t>r </a:t>
                </a:r>
                <a:r>
                  <a:rPr lang="en-US" sz="2000" dirty="0" err="1">
                    <a:solidFill>
                      <a:schemeClr val="accent1">
                        <a:lumMod val="50000"/>
                      </a:schemeClr>
                    </a:solidFill>
                  </a:rPr>
                  <a:t>fokal</a:t>
                </a:r>
                <a:r>
                  <a:rPr lang="en-US" sz="2000" dirty="0">
                    <a:solidFill>
                      <a:schemeClr val="accent1">
                        <a:lumMod val="50000"/>
                      </a:schemeClr>
                    </a:solidFill>
                  </a:rPr>
                  <a:t> </a:t>
                </a:r>
                <a:r>
                  <a:rPr lang="en-US" sz="2000" dirty="0" err="1">
                    <a:solidFill>
                      <a:schemeClr val="accent1">
                        <a:lumMod val="50000"/>
                      </a:schemeClr>
                    </a:solidFill>
                  </a:rPr>
                  <a:t>parametr</a:t>
                </a:r>
                <a:r>
                  <a:rPr lang="en-US" sz="2000" dirty="0">
                    <a:solidFill>
                      <a:schemeClr val="accent1">
                        <a:lumMod val="50000"/>
                      </a:schemeClr>
                    </a:solidFill>
                  </a:rPr>
                  <a:t> </a:t>
                </a:r>
                <a:r>
                  <a:rPr lang="en-US" sz="2000" dirty="0" err="1">
                    <a:solidFill>
                      <a:schemeClr val="accent1">
                        <a:lumMod val="50000"/>
                      </a:schemeClr>
                    </a:solidFill>
                  </a:rPr>
                  <a:t>uning</a:t>
                </a:r>
                <a:r>
                  <a:rPr lang="en-US" sz="2000" dirty="0">
                    <a:solidFill>
                      <a:schemeClr val="accent1">
                        <a:lumMod val="50000"/>
                      </a:schemeClr>
                    </a:solidFill>
                  </a:rPr>
                  <a:t> </a:t>
                </a:r>
                <a:r>
                  <a:rPr lang="en-US" sz="2000" dirty="0" err="1">
                    <a:solidFill>
                      <a:schemeClr val="accent1">
                        <a:lumMod val="50000"/>
                      </a:schemeClr>
                    </a:solidFill>
                  </a:rPr>
                  <a:t>kanonik</a:t>
                </a:r>
                <a:r>
                  <a:rPr lang="en-US" sz="2000" dirty="0">
                    <a:solidFill>
                      <a:schemeClr val="accent1">
                        <a:lumMod val="50000"/>
                      </a:schemeClr>
                    </a:solidFill>
                  </a:rPr>
                  <a:t> </a:t>
                </a:r>
                <a:r>
                  <a:rPr lang="en-US" sz="2000" dirty="0" err="1">
                    <a:solidFill>
                      <a:schemeClr val="accent1">
                        <a:lumMod val="50000"/>
                      </a:schemeClr>
                    </a:solidFill>
                  </a:rPr>
                  <a:t>tenglamasidagi</a:t>
                </a:r>
                <a:r>
                  <a:rPr lang="en-US" sz="2000" dirty="0">
                    <a:solidFill>
                      <a:schemeClr val="accent1">
                        <a:lumMod val="50000"/>
                      </a:schemeClr>
                    </a:solidFill>
                  </a:rPr>
                  <a:t> </a:t>
                </a:r>
                <a:r>
                  <a:rPr lang="en-US" sz="2000" i="1" dirty="0">
                    <a:solidFill>
                      <a:schemeClr val="accent1">
                        <a:lumMod val="50000"/>
                      </a:schemeClr>
                    </a:solidFill>
                  </a:rPr>
                  <a:t>r </a:t>
                </a:r>
                <a:r>
                  <a:rPr lang="en-US" sz="2000" dirty="0" err="1">
                    <a:solidFill>
                      <a:schemeClr val="accent1">
                        <a:lumMod val="50000"/>
                      </a:schemeClr>
                    </a:solidFill>
                  </a:rPr>
                  <a:t>dan</a:t>
                </a:r>
                <a:r>
                  <a:rPr lang="en-US" sz="2000" dirty="0">
                    <a:solidFill>
                      <a:schemeClr val="accent1">
                        <a:lumMod val="50000"/>
                      </a:schemeClr>
                    </a:solidFill>
                  </a:rPr>
                  <a:t> </a:t>
                </a:r>
                <a:r>
                  <a:rPr lang="en-US" sz="2000" dirty="0" err="1">
                    <a:solidFill>
                      <a:schemeClr val="accent1">
                        <a:lumMod val="50000"/>
                      </a:schemeClr>
                    </a:solidFill>
                  </a:rPr>
                  <a:t>iborat</a:t>
                </a:r>
                <a:r>
                  <a:rPr lang="en-US" sz="2000" dirty="0">
                    <a:solidFill>
                      <a:schemeClr val="accent1">
                        <a:lumMod val="50000"/>
                      </a:schemeClr>
                    </a:solidFill>
                  </a:rPr>
                  <a:t>. </a:t>
                </a:r>
                <a:r>
                  <a:rPr lang="en-US" sz="2000" dirty="0" err="1">
                    <a:solidFill>
                      <a:schemeClr val="accent1">
                        <a:lumMod val="50000"/>
                      </a:schemeClr>
                    </a:solidFill>
                  </a:rPr>
                  <a:t>Ellips</a:t>
                </a:r>
                <a:r>
                  <a:rPr lang="en-US" sz="2000" dirty="0">
                    <a:solidFill>
                      <a:schemeClr val="accent1">
                        <a:lumMod val="50000"/>
                      </a:schemeClr>
                    </a:solidFill>
                  </a:rPr>
                  <a:t> (</a:t>
                </a:r>
                <a:r>
                  <a:rPr lang="en-US" sz="2000" dirty="0" err="1">
                    <a:solidFill>
                      <a:schemeClr val="accent1">
                        <a:lumMod val="50000"/>
                      </a:schemeClr>
                    </a:solidFill>
                  </a:rPr>
                  <a:t>giperbola</a:t>
                </a:r>
                <a:r>
                  <a:rPr lang="en-US" sz="2000" dirty="0">
                    <a:solidFill>
                      <a:schemeClr val="accent1">
                        <a:lumMod val="50000"/>
                      </a:schemeClr>
                    </a:solidFill>
                  </a:rPr>
                  <a:t>) </a:t>
                </a:r>
                <a:r>
                  <a:rPr lang="en-US" sz="2000" dirty="0" err="1">
                    <a:solidFill>
                      <a:schemeClr val="accent1">
                        <a:lumMod val="50000"/>
                      </a:schemeClr>
                    </a:solidFill>
                  </a:rPr>
                  <a:t>uchun</a:t>
                </a:r>
                <a:r>
                  <a:rPr lang="en-US" sz="2000" dirty="0">
                    <a:solidFill>
                      <a:schemeClr val="accent1">
                        <a:lumMod val="50000"/>
                      </a:schemeClr>
                    </a:solidFill>
                  </a:rPr>
                  <a:t> </a:t>
                </a:r>
                <a:r>
                  <a:rPr lang="en-US" sz="2000" i="1" dirty="0">
                    <a:solidFill>
                      <a:schemeClr val="accent1">
                        <a:lumMod val="50000"/>
                      </a:schemeClr>
                    </a:solidFill>
                  </a:rPr>
                  <a:t>r </a:t>
                </a:r>
                <a:r>
                  <a:rPr lang="en-US" sz="2000" dirty="0" err="1">
                    <a:solidFill>
                      <a:schemeClr val="accent1">
                        <a:lumMod val="50000"/>
                      </a:schemeClr>
                    </a:solidFill>
                  </a:rPr>
                  <a:t>ning</a:t>
                </a:r>
                <a:r>
                  <a:rPr lang="en-US" sz="2000" dirty="0">
                    <a:solidFill>
                      <a:schemeClr val="accent1">
                        <a:lumMod val="50000"/>
                      </a:schemeClr>
                    </a:solidFill>
                  </a:rPr>
                  <a:t> </a:t>
                </a:r>
                <a:r>
                  <a:rPr lang="en-US" sz="2000" dirty="0" err="1">
                    <a:solidFill>
                      <a:schemeClr val="accent1">
                        <a:lumMod val="50000"/>
                      </a:schemeClr>
                    </a:solidFill>
                  </a:rPr>
                  <a:t>ma’nosini</a:t>
                </a:r>
                <a:r>
                  <a:rPr lang="en-US" sz="2000" dirty="0">
                    <a:solidFill>
                      <a:schemeClr val="accent1">
                        <a:lumMod val="50000"/>
                      </a:schemeClr>
                    </a:solidFill>
                  </a:rPr>
                  <a:t>, </a:t>
                </a:r>
                <a:r>
                  <a:rPr lang="en-US" sz="2000" dirty="0" err="1">
                    <a:solidFill>
                      <a:schemeClr val="accent1">
                        <a:lumMod val="50000"/>
                      </a:schemeClr>
                    </a:solidFill>
                  </a:rPr>
                  <a:t>ya’ni</a:t>
                </a:r>
                <a:r>
                  <a:rPr lang="en-US" sz="2000" dirty="0">
                    <a:solidFill>
                      <a:schemeClr val="accent1">
                        <a:lumMod val="50000"/>
                      </a:schemeClr>
                    </a:solidFill>
                  </a:rPr>
                  <a:t> </a:t>
                </a:r>
                <a:r>
                  <a:rPr lang="en-US" sz="2000" dirty="0" err="1">
                    <a:solidFill>
                      <a:schemeClr val="accent1">
                        <a:lumMod val="50000"/>
                      </a:schemeClr>
                    </a:solidFill>
                  </a:rPr>
                  <a:t>yarim</a:t>
                </a:r>
                <a:r>
                  <a:rPr lang="en-US" sz="2000" dirty="0">
                    <a:solidFill>
                      <a:schemeClr val="accent1">
                        <a:lumMod val="50000"/>
                      </a:schemeClr>
                    </a:solidFill>
                  </a:rPr>
                  <a:t> </a:t>
                </a:r>
                <a:r>
                  <a:rPr lang="en-US" sz="2000" dirty="0" err="1">
                    <a:solidFill>
                      <a:schemeClr val="accent1">
                        <a:lumMod val="50000"/>
                      </a:schemeClr>
                    </a:solidFill>
                  </a:rPr>
                  <a:t>o’qlar</a:t>
                </a:r>
                <a:r>
                  <a:rPr lang="en-US" sz="2000" dirty="0">
                    <a:solidFill>
                      <a:schemeClr val="accent1">
                        <a:lumMod val="50000"/>
                      </a:schemeClr>
                    </a:solidFill>
                  </a:rPr>
                  <a:t> </a:t>
                </a:r>
                <a:r>
                  <a:rPr lang="en-US" sz="2000" dirty="0" err="1">
                    <a:solidFill>
                      <a:schemeClr val="accent1">
                        <a:lumMod val="50000"/>
                      </a:schemeClr>
                    </a:solidFill>
                  </a:rPr>
                  <a:t>orqali</a:t>
                </a:r>
                <a:r>
                  <a:rPr lang="en-US" sz="2000" dirty="0">
                    <a:solidFill>
                      <a:schemeClr val="accent1">
                        <a:lumMod val="50000"/>
                      </a:schemeClr>
                    </a:solidFill>
                  </a:rPr>
                  <a:t> </a:t>
                </a:r>
                <a:r>
                  <a:rPr lang="en-US" sz="2000" dirty="0" err="1">
                    <a:solidFill>
                      <a:schemeClr val="accent1">
                        <a:lumMod val="50000"/>
                      </a:schemeClr>
                    </a:solidFill>
                  </a:rPr>
                  <a:t>ifodasini</a:t>
                </a:r>
                <a:r>
                  <a:rPr lang="en-US" sz="2000" dirty="0">
                    <a:solidFill>
                      <a:schemeClr val="accent1">
                        <a:lumMod val="50000"/>
                      </a:schemeClr>
                    </a:solidFill>
                  </a:rPr>
                  <a:t>  </a:t>
                </a:r>
                <a:r>
                  <a:rPr lang="en-US" sz="2000" dirty="0" err="1">
                    <a:solidFill>
                      <a:schemeClr val="accent1">
                        <a:lumMod val="50000"/>
                      </a:schemeClr>
                    </a:solidFill>
                  </a:rPr>
                  <a:t>topaylik</a:t>
                </a:r>
                <a:r>
                  <a:rPr lang="en-US" sz="2000" dirty="0">
                    <a:solidFill>
                      <a:schemeClr val="accent1">
                        <a:lumMod val="50000"/>
                      </a:schemeClr>
                    </a:solidFill>
                  </a:rPr>
                  <a:t>. </a:t>
                </a:r>
                <a:r>
                  <a:rPr lang="en-US" sz="2000" i="1" dirty="0">
                    <a:solidFill>
                      <a:schemeClr val="accent1">
                        <a:lumMod val="50000"/>
                      </a:schemeClr>
                    </a:solidFill>
                  </a:rPr>
                  <a:t>FM</a:t>
                </a:r>
                <a:r>
                  <a:rPr lang="en-US" sz="2000" i="1" baseline="-25000" dirty="0">
                    <a:solidFill>
                      <a:schemeClr val="accent1">
                        <a:lumMod val="50000"/>
                      </a:schemeClr>
                    </a:solidFill>
                  </a:rPr>
                  <a:t>0</a:t>
                </a:r>
                <a:r>
                  <a:rPr lang="en-US" sz="2000" baseline="-25000" dirty="0">
                    <a:solidFill>
                      <a:schemeClr val="accent1">
                        <a:lumMod val="50000"/>
                      </a:schemeClr>
                    </a:solidFill>
                  </a:rPr>
                  <a:t> </a:t>
                </a:r>
                <a:r>
                  <a:rPr lang="en-US" sz="2000" dirty="0" err="1">
                    <a:solidFill>
                      <a:schemeClr val="accent1">
                        <a:lumMod val="50000"/>
                      </a:schemeClr>
                    </a:solidFill>
                  </a:rPr>
                  <a:t>to’g’ri</a:t>
                </a:r>
                <a:r>
                  <a:rPr lang="en-US" sz="2000" dirty="0">
                    <a:solidFill>
                      <a:schemeClr val="accent1">
                        <a:lumMod val="50000"/>
                      </a:schemeClr>
                    </a:solidFill>
                  </a:rPr>
                  <a:t> </a:t>
                </a:r>
                <a:r>
                  <a:rPr lang="en-US" sz="2000" dirty="0" err="1">
                    <a:solidFill>
                      <a:schemeClr val="accent1">
                        <a:lumMod val="50000"/>
                      </a:schemeClr>
                    </a:solidFill>
                  </a:rPr>
                  <a:t>chiziq</a:t>
                </a:r>
                <a:r>
                  <a:rPr lang="en-US" sz="2000" dirty="0">
                    <a:solidFill>
                      <a:schemeClr val="accent1">
                        <a:lumMod val="50000"/>
                      </a:schemeClr>
                    </a:solidFill>
                  </a:rPr>
                  <a:t> </a:t>
                </a:r>
                <a:r>
                  <a:rPr lang="en-US" sz="2000" dirty="0" err="1">
                    <a:solidFill>
                      <a:schemeClr val="accent1">
                        <a:lumMod val="50000"/>
                      </a:schemeClr>
                    </a:solidFill>
                  </a:rPr>
                  <a:t>ellips</a:t>
                </a:r>
                <a:r>
                  <a:rPr lang="en-US" sz="2000" dirty="0">
                    <a:solidFill>
                      <a:schemeClr val="accent1">
                        <a:lumMod val="50000"/>
                      </a:schemeClr>
                    </a:solidFill>
                  </a:rPr>
                  <a:t> (</a:t>
                </a:r>
                <a:r>
                  <a:rPr lang="en-US" sz="2000" dirty="0" err="1">
                    <a:solidFill>
                      <a:schemeClr val="accent1">
                        <a:lumMod val="50000"/>
                      </a:schemeClr>
                    </a:solidFill>
                  </a:rPr>
                  <a:t>giperbola</a:t>
                </a:r>
                <a:r>
                  <a:rPr lang="en-US" sz="2000" dirty="0">
                    <a:solidFill>
                      <a:schemeClr val="accent1">
                        <a:lumMod val="50000"/>
                      </a:schemeClr>
                    </a:solidFill>
                  </a:rPr>
                  <a:t>) </a:t>
                </a:r>
                <a:r>
                  <a:rPr lang="en-US" sz="2000" dirty="0" err="1">
                    <a:solidFill>
                      <a:schemeClr val="accent1">
                        <a:lumMod val="50000"/>
                      </a:schemeClr>
                    </a:solidFill>
                  </a:rPr>
                  <a:t>ning</a:t>
                </a:r>
                <a:r>
                  <a:rPr lang="en-US" sz="2000" dirty="0">
                    <a:solidFill>
                      <a:schemeClr val="accent1">
                        <a:lumMod val="50000"/>
                      </a:schemeClr>
                    </a:solidFill>
                  </a:rPr>
                  <a:t> </a:t>
                </a:r>
                <a:r>
                  <a:rPr lang="en-US" sz="2000" dirty="0" err="1">
                    <a:solidFill>
                      <a:schemeClr val="accent1">
                        <a:lumMod val="50000"/>
                      </a:schemeClr>
                    </a:solidFill>
                  </a:rPr>
                  <a:t>fokal</a:t>
                </a:r>
                <a:r>
                  <a:rPr lang="en-US" sz="2000" dirty="0">
                    <a:solidFill>
                      <a:schemeClr val="accent1">
                        <a:lumMod val="50000"/>
                      </a:schemeClr>
                    </a:solidFill>
                  </a:rPr>
                  <a:t> </a:t>
                </a:r>
                <a:r>
                  <a:rPr lang="en-US" sz="2000" dirty="0" err="1">
                    <a:solidFill>
                      <a:schemeClr val="accent1">
                        <a:lumMod val="50000"/>
                      </a:schemeClr>
                    </a:solidFill>
                  </a:rPr>
                  <a:t>o’qiga</a:t>
                </a:r>
                <a:r>
                  <a:rPr lang="en-US" sz="2000" dirty="0">
                    <a:solidFill>
                      <a:schemeClr val="accent1">
                        <a:lumMod val="50000"/>
                      </a:schemeClr>
                    </a:solidFill>
                  </a:rPr>
                  <a:t> </a:t>
                </a:r>
                <a:r>
                  <a:rPr lang="en-US" sz="2000" dirty="0" err="1">
                    <a:solidFill>
                      <a:schemeClr val="accent1">
                        <a:lumMod val="50000"/>
                      </a:schemeClr>
                    </a:solidFill>
                  </a:rPr>
                  <a:t>perpendikulyar</a:t>
                </a:r>
                <a:r>
                  <a:rPr lang="en-US" sz="2000" dirty="0">
                    <a:solidFill>
                      <a:schemeClr val="accent1">
                        <a:lumMod val="50000"/>
                      </a:schemeClr>
                    </a:solidFill>
                  </a:rPr>
                  <a:t> </a:t>
                </a:r>
                <a:r>
                  <a:rPr lang="en-US" sz="2000" dirty="0" err="1">
                    <a:solidFill>
                      <a:schemeClr val="accent1">
                        <a:lumMod val="50000"/>
                      </a:schemeClr>
                    </a:solidFill>
                  </a:rPr>
                  <a:t>bo’lgani</a:t>
                </a:r>
                <a:r>
                  <a:rPr lang="en-US" sz="2000" dirty="0">
                    <a:solidFill>
                      <a:schemeClr val="accent1">
                        <a:lumMod val="50000"/>
                      </a:schemeClr>
                    </a:solidFill>
                  </a:rPr>
                  <a:t> </a:t>
                </a:r>
                <a:r>
                  <a:rPr lang="en-US" sz="2000" dirty="0" err="1">
                    <a:solidFill>
                      <a:schemeClr val="accent1">
                        <a:lumMod val="50000"/>
                      </a:schemeClr>
                    </a:solidFill>
                  </a:rPr>
                  <a:t>uchun</a:t>
                </a:r>
                <a:r>
                  <a:rPr lang="en-US" sz="2000" dirty="0">
                    <a:solidFill>
                      <a:schemeClr val="accent1">
                        <a:lumMod val="50000"/>
                      </a:schemeClr>
                    </a:solidFill>
                  </a:rPr>
                  <a:t> </a:t>
                </a:r>
                <a:r>
                  <a:rPr lang="en-US" sz="2000" i="1" dirty="0">
                    <a:solidFill>
                      <a:schemeClr val="accent1">
                        <a:lumMod val="50000"/>
                      </a:schemeClr>
                    </a:solidFill>
                  </a:rPr>
                  <a:t>M</a:t>
                </a:r>
                <a:r>
                  <a:rPr lang="en-US" sz="2000" i="1" baseline="-25000" dirty="0">
                    <a:solidFill>
                      <a:schemeClr val="accent1">
                        <a:lumMod val="50000"/>
                      </a:schemeClr>
                    </a:solidFill>
                  </a:rPr>
                  <a:t>0</a:t>
                </a:r>
                <a:r>
                  <a:rPr lang="en-US" sz="2000" i="1" dirty="0">
                    <a:solidFill>
                      <a:schemeClr val="accent1">
                        <a:lumMod val="50000"/>
                      </a:schemeClr>
                    </a:solidFill>
                  </a:rPr>
                  <a:t>, F </a:t>
                </a:r>
                <a:r>
                  <a:rPr lang="en-US" sz="2000" dirty="0" err="1">
                    <a:solidFill>
                      <a:schemeClr val="accent1">
                        <a:lumMod val="50000"/>
                      </a:schemeClr>
                    </a:solidFill>
                  </a:rPr>
                  <a:t>nuqtalar</a:t>
                </a:r>
                <a:r>
                  <a:rPr lang="en-US" sz="2000" dirty="0">
                    <a:solidFill>
                      <a:schemeClr val="accent1">
                        <a:lumMod val="50000"/>
                      </a:schemeClr>
                    </a:solidFill>
                  </a:rPr>
                  <a:t> </a:t>
                </a:r>
                <a:r>
                  <a:rPr lang="en-US" sz="2000" dirty="0" err="1">
                    <a:solidFill>
                      <a:schemeClr val="accent1">
                        <a:lumMod val="50000"/>
                      </a:schemeClr>
                    </a:solidFill>
                  </a:rPr>
                  <a:t>bir</a:t>
                </a:r>
                <a:r>
                  <a:rPr lang="en-US" sz="2000" dirty="0">
                    <a:solidFill>
                      <a:schemeClr val="accent1">
                        <a:lumMod val="50000"/>
                      </a:schemeClr>
                    </a:solidFill>
                  </a:rPr>
                  <a:t> </a:t>
                </a:r>
                <a:r>
                  <a:rPr lang="en-US" sz="2000" dirty="0" err="1">
                    <a:solidFill>
                      <a:schemeClr val="accent1">
                        <a:lumMod val="50000"/>
                      </a:schemeClr>
                    </a:solidFill>
                  </a:rPr>
                  <a:t>xil</a:t>
                </a:r>
                <a:r>
                  <a:rPr lang="en-US" sz="2000" dirty="0">
                    <a:solidFill>
                      <a:schemeClr val="accent1">
                        <a:lumMod val="50000"/>
                      </a:schemeClr>
                    </a:solidFill>
                  </a:rPr>
                  <a:t> </a:t>
                </a:r>
                <a:r>
                  <a:rPr lang="en-US" sz="2000" dirty="0" err="1">
                    <a:solidFill>
                      <a:schemeClr val="accent1">
                        <a:lumMod val="50000"/>
                      </a:schemeClr>
                    </a:solidFill>
                  </a:rPr>
                  <a:t>abssissaga</a:t>
                </a:r>
                <a:r>
                  <a:rPr lang="en-US" sz="2000" dirty="0">
                    <a:solidFill>
                      <a:schemeClr val="accent1">
                        <a:lumMod val="50000"/>
                      </a:schemeClr>
                    </a:solidFill>
                  </a:rPr>
                  <a:t> </a:t>
                </a:r>
                <a:r>
                  <a:rPr lang="en-US" sz="2000" dirty="0" err="1">
                    <a:solidFill>
                      <a:schemeClr val="accent1">
                        <a:lumMod val="50000"/>
                      </a:schemeClr>
                    </a:solidFill>
                  </a:rPr>
                  <a:t>ega</a:t>
                </a:r>
                <a:r>
                  <a:rPr lang="en-US" sz="2000" dirty="0">
                    <a:solidFill>
                      <a:schemeClr val="accent1">
                        <a:lumMod val="50000"/>
                      </a:schemeClr>
                    </a:solidFill>
                  </a:rPr>
                  <a:t>. </a:t>
                </a:r>
                <a:r>
                  <a:rPr lang="en-US" sz="2000" i="1" dirty="0">
                    <a:solidFill>
                      <a:schemeClr val="accent1">
                        <a:lumMod val="50000"/>
                      </a:schemeClr>
                    </a:solidFill>
                  </a:rPr>
                  <a:t>M</a:t>
                </a:r>
                <a:r>
                  <a:rPr lang="en-US" sz="2000" i="1" baseline="-25000" dirty="0">
                    <a:solidFill>
                      <a:schemeClr val="accent1">
                        <a:lumMod val="50000"/>
                      </a:schemeClr>
                    </a:solidFill>
                  </a:rPr>
                  <a:t>0</a:t>
                </a:r>
                <a:r>
                  <a:rPr lang="en-US" sz="2000" i="1" dirty="0">
                    <a:solidFill>
                      <a:schemeClr val="accent1">
                        <a:lumMod val="50000"/>
                      </a:schemeClr>
                    </a:solidFill>
                  </a:rPr>
                  <a:t>(x</a:t>
                </a:r>
                <a:r>
                  <a:rPr lang="en-US" sz="2000" i="1" baseline="-25000" dirty="0">
                    <a:solidFill>
                      <a:schemeClr val="accent1">
                        <a:lumMod val="50000"/>
                      </a:schemeClr>
                    </a:solidFill>
                  </a:rPr>
                  <a:t>0</a:t>
                </a:r>
                <a:r>
                  <a:rPr lang="en-US" sz="2000" i="1" dirty="0">
                    <a:solidFill>
                      <a:schemeClr val="accent1">
                        <a:lumMod val="50000"/>
                      </a:schemeClr>
                    </a:solidFill>
                  </a:rPr>
                  <a:t>,u</a:t>
                </a:r>
                <a:r>
                  <a:rPr lang="en-US" sz="2000" i="1" baseline="-25000" dirty="0">
                    <a:solidFill>
                      <a:schemeClr val="accent1">
                        <a:lumMod val="50000"/>
                      </a:schemeClr>
                    </a:solidFill>
                  </a:rPr>
                  <a:t>0</a:t>
                </a:r>
                <a:r>
                  <a:rPr lang="en-US" sz="2000" i="1" dirty="0">
                    <a:solidFill>
                      <a:schemeClr val="accent1">
                        <a:lumMod val="50000"/>
                      </a:schemeClr>
                    </a:solidFill>
                  </a:rPr>
                  <a:t>) </a:t>
                </a:r>
                <a:r>
                  <a:rPr lang="en-US" sz="2000" dirty="0" err="1">
                    <a:solidFill>
                      <a:schemeClr val="accent1">
                        <a:lumMod val="50000"/>
                      </a:schemeClr>
                    </a:solidFill>
                  </a:rPr>
                  <a:t>koordinatalarga</a:t>
                </a:r>
                <a:r>
                  <a:rPr lang="en-US" sz="2000" dirty="0">
                    <a:solidFill>
                      <a:schemeClr val="accent1">
                        <a:lumMod val="50000"/>
                      </a:schemeClr>
                    </a:solidFill>
                  </a:rPr>
                  <a:t> </a:t>
                </a:r>
                <a:r>
                  <a:rPr lang="en-US" sz="2000" dirty="0" err="1">
                    <a:solidFill>
                      <a:schemeClr val="accent1">
                        <a:lumMod val="50000"/>
                      </a:schemeClr>
                    </a:solidFill>
                  </a:rPr>
                  <a:t>ega</a:t>
                </a:r>
                <a:r>
                  <a:rPr lang="en-US" sz="2000" dirty="0">
                    <a:solidFill>
                      <a:schemeClr val="accent1">
                        <a:lumMod val="50000"/>
                      </a:schemeClr>
                    </a:solidFill>
                  </a:rPr>
                  <a:t> </a:t>
                </a:r>
                <a:r>
                  <a:rPr lang="en-US" sz="2000" dirty="0" err="1">
                    <a:solidFill>
                      <a:schemeClr val="accent1">
                        <a:lumMod val="50000"/>
                      </a:schemeClr>
                    </a:solidFill>
                  </a:rPr>
                  <a:t>bo’lsin</a:t>
                </a:r>
                <a:r>
                  <a:rPr lang="en-US" sz="2000" dirty="0">
                    <a:solidFill>
                      <a:schemeClr val="accent1">
                        <a:lumMod val="50000"/>
                      </a:schemeClr>
                    </a:solidFill>
                  </a:rPr>
                  <a:t> </a:t>
                </a:r>
                <a:r>
                  <a:rPr lang="en-US" sz="2000" dirty="0" err="1">
                    <a:solidFill>
                      <a:schemeClr val="accent1">
                        <a:lumMod val="50000"/>
                      </a:schemeClr>
                    </a:solidFill>
                  </a:rPr>
                  <a:t>desak</a:t>
                </a:r>
                <a:r>
                  <a:rPr lang="en-US" sz="2000" dirty="0">
                    <a:solidFill>
                      <a:schemeClr val="accent1">
                        <a:lumMod val="50000"/>
                      </a:schemeClr>
                    </a:solidFill>
                  </a:rPr>
                  <a:t>, </a:t>
                </a:r>
                <a:r>
                  <a:rPr lang="en-US" sz="2000" i="1" dirty="0">
                    <a:solidFill>
                      <a:schemeClr val="accent1">
                        <a:lumMod val="50000"/>
                      </a:schemeClr>
                    </a:solidFill>
                  </a:rPr>
                  <a:t>x</a:t>
                </a:r>
                <a:r>
                  <a:rPr lang="en-US" sz="2000" i="1" baseline="-25000" dirty="0">
                    <a:solidFill>
                      <a:schemeClr val="accent1">
                        <a:lumMod val="50000"/>
                      </a:schemeClr>
                    </a:solidFill>
                  </a:rPr>
                  <a:t>0 </a:t>
                </a:r>
                <a:r>
                  <a:rPr lang="en-US" sz="2000" i="1" dirty="0">
                    <a:solidFill>
                      <a:schemeClr val="accent1">
                        <a:lumMod val="50000"/>
                      </a:schemeClr>
                    </a:solidFill>
                  </a:rPr>
                  <a:t>= -c </a:t>
                </a:r>
                <a:r>
                  <a:rPr lang="en-US" sz="2000" dirty="0">
                    <a:solidFill>
                      <a:schemeClr val="accent1">
                        <a:lumMod val="50000"/>
                      </a:schemeClr>
                    </a:solidFill>
                  </a:rPr>
                  <a:t>(</a:t>
                </a:r>
                <a:r>
                  <a:rPr lang="en-US" sz="2000" dirty="0" err="1">
                    <a:solidFill>
                      <a:schemeClr val="accent1">
                        <a:lumMod val="50000"/>
                      </a:schemeClr>
                    </a:solidFill>
                  </a:rPr>
                  <a:t>giperbola</a:t>
                </a:r>
                <a:r>
                  <a:rPr lang="en-US" sz="2000" dirty="0">
                    <a:solidFill>
                      <a:schemeClr val="accent1">
                        <a:lumMod val="50000"/>
                      </a:schemeClr>
                    </a:solidFill>
                  </a:rPr>
                  <a:t> </a:t>
                </a:r>
                <a:r>
                  <a:rPr lang="en-US" sz="2000" dirty="0" err="1">
                    <a:solidFill>
                      <a:schemeClr val="accent1">
                        <a:lumMod val="50000"/>
                      </a:schemeClr>
                    </a:solidFill>
                  </a:rPr>
                  <a:t>bo’lsa</a:t>
                </a:r>
                <a:r>
                  <a:rPr lang="en-US" sz="2000" dirty="0">
                    <a:solidFill>
                      <a:schemeClr val="accent1">
                        <a:lumMod val="50000"/>
                      </a:schemeClr>
                    </a:solidFill>
                  </a:rPr>
                  <a:t>,</a:t>
                </a:r>
                <a:br>
                  <a:rPr lang="en-US" sz="2000" dirty="0">
                    <a:solidFill>
                      <a:schemeClr val="accent1">
                        <a:lumMod val="50000"/>
                      </a:schemeClr>
                    </a:solidFill>
                  </a:rPr>
                </a:br>
                <a:r>
                  <a:rPr lang="en-US" sz="2000" dirty="0">
                    <a:solidFill>
                      <a:schemeClr val="accent1">
                        <a:lumMod val="50000"/>
                      </a:schemeClr>
                    </a:solidFill>
                  </a:rPr>
                  <a:t> </a:t>
                </a:r>
                <a:r>
                  <a:rPr lang="en-US" sz="2000" i="1" dirty="0">
                    <a:solidFill>
                      <a:schemeClr val="accent1">
                        <a:lumMod val="50000"/>
                      </a:schemeClr>
                    </a:solidFill>
                  </a:rPr>
                  <a:t>x</a:t>
                </a:r>
                <a:r>
                  <a:rPr lang="en-US" sz="2000" i="1" baseline="-25000" dirty="0">
                    <a:solidFill>
                      <a:schemeClr val="accent1">
                        <a:lumMod val="50000"/>
                      </a:schemeClr>
                    </a:solidFill>
                  </a:rPr>
                  <a:t>0 </a:t>
                </a:r>
                <a:r>
                  <a:rPr lang="en-US" sz="2000" i="1" dirty="0">
                    <a:solidFill>
                      <a:schemeClr val="accent1">
                        <a:lumMod val="50000"/>
                      </a:schemeClr>
                    </a:solidFill>
                  </a:rPr>
                  <a:t>= + c</a:t>
                </a:r>
                <a:r>
                  <a:rPr lang="en-US" sz="2000" dirty="0">
                    <a:solidFill>
                      <a:schemeClr val="accent1">
                        <a:lumMod val="50000"/>
                      </a:schemeClr>
                    </a:solidFill>
                  </a:rPr>
                  <a:t>). </a:t>
                </a:r>
                <a:r>
                  <a:rPr lang="en-US" sz="2000" i="1" dirty="0">
                    <a:solidFill>
                      <a:schemeClr val="accent1">
                        <a:lumMod val="50000"/>
                      </a:schemeClr>
                    </a:solidFill>
                  </a:rPr>
                  <a:t>M</a:t>
                </a:r>
                <a:r>
                  <a:rPr lang="en-US" sz="2000" i="1" baseline="-25000" dirty="0">
                    <a:solidFill>
                      <a:schemeClr val="accent1">
                        <a:lumMod val="50000"/>
                      </a:schemeClr>
                    </a:solidFill>
                  </a:rPr>
                  <a:t>0</a:t>
                </a:r>
                <a:r>
                  <a:rPr lang="en-US" sz="2000" baseline="-25000" dirty="0">
                    <a:solidFill>
                      <a:schemeClr val="accent1">
                        <a:lumMod val="50000"/>
                      </a:schemeClr>
                    </a:solidFill>
                  </a:rPr>
                  <a:t> </a:t>
                </a:r>
                <a:r>
                  <a:rPr lang="en-US" sz="2000" dirty="0" err="1">
                    <a:solidFill>
                      <a:schemeClr val="accent1">
                        <a:lumMod val="50000"/>
                      </a:schemeClr>
                    </a:solidFill>
                  </a:rPr>
                  <a:t>ellips</a:t>
                </a:r>
                <a:r>
                  <a:rPr lang="en-US" sz="2000" dirty="0">
                    <a:solidFill>
                      <a:schemeClr val="accent1">
                        <a:lumMod val="50000"/>
                      </a:schemeClr>
                    </a:solidFill>
                  </a:rPr>
                  <a:t> (</a:t>
                </a:r>
                <a:r>
                  <a:rPr lang="en-US" sz="2000" dirty="0" err="1">
                    <a:solidFill>
                      <a:schemeClr val="accent1">
                        <a:lumMod val="50000"/>
                      </a:schemeClr>
                    </a:solidFill>
                  </a:rPr>
                  <a:t>giperbola</a:t>
                </a:r>
                <a:r>
                  <a:rPr lang="en-US" sz="2000" dirty="0">
                    <a:solidFill>
                      <a:schemeClr val="accent1">
                        <a:lumMod val="50000"/>
                      </a:schemeClr>
                    </a:solidFill>
                  </a:rPr>
                  <a:t>) </a:t>
                </a:r>
                <a:r>
                  <a:rPr lang="en-US" sz="2000" dirty="0" err="1">
                    <a:solidFill>
                      <a:schemeClr val="accent1">
                        <a:lumMod val="50000"/>
                      </a:schemeClr>
                    </a:solidFill>
                  </a:rPr>
                  <a:t>ga</a:t>
                </a:r>
                <a:r>
                  <a:rPr lang="en-US" sz="2000" dirty="0">
                    <a:solidFill>
                      <a:schemeClr val="accent1">
                        <a:lumMod val="50000"/>
                      </a:schemeClr>
                    </a:solidFill>
                  </a:rPr>
                  <a:t> </a:t>
                </a:r>
                <a:r>
                  <a:rPr lang="en-US" sz="2000" dirty="0" err="1">
                    <a:solidFill>
                      <a:schemeClr val="accent1">
                        <a:lumMod val="50000"/>
                      </a:schemeClr>
                    </a:solidFill>
                  </a:rPr>
                  <a:t>tegishli</a:t>
                </a:r>
                <a:r>
                  <a:rPr lang="en-US" sz="2000" dirty="0">
                    <a:solidFill>
                      <a:schemeClr val="accent1">
                        <a:lumMod val="50000"/>
                      </a:schemeClr>
                    </a:solidFill>
                  </a:rPr>
                  <a:t> </a:t>
                </a:r>
                <a:r>
                  <a:rPr lang="en-US" sz="2000" dirty="0" err="1">
                    <a:solidFill>
                      <a:schemeClr val="accent1">
                        <a:lumMod val="50000"/>
                      </a:schemeClr>
                    </a:solidFill>
                  </a:rPr>
                  <a:t>bo’lgani</a:t>
                </a:r>
                <a:r>
                  <a:rPr lang="en-US" sz="2000" dirty="0">
                    <a:solidFill>
                      <a:schemeClr val="accent1">
                        <a:lumMod val="50000"/>
                      </a:schemeClr>
                    </a:solidFill>
                  </a:rPr>
                  <a:t>    </a:t>
                </a:r>
                <a:r>
                  <a:rPr lang="en-US" sz="2000" dirty="0" err="1">
                    <a:solidFill>
                      <a:schemeClr val="accent1">
                        <a:lumMod val="50000"/>
                      </a:schemeClr>
                    </a:solidFill>
                  </a:rPr>
                  <a:t>uchun</a:t>
                </a:r>
                <a:r>
                  <a:rPr lang="en-US" sz="2000" dirty="0" smtClean="0">
                    <a:solidFill>
                      <a:schemeClr val="accent1">
                        <a:lumMod val="50000"/>
                      </a:schemeClr>
                    </a:solidFill>
                  </a:rPr>
                  <a:t>  </a:t>
                </a:r>
                <a14:m>
                  <m:oMath xmlns:m="http://schemas.openxmlformats.org/officeDocument/2006/math">
                    <m:f>
                      <m:fPr>
                        <m:ctrlPr>
                          <a:rPr lang="ru-RU" sz="2000" i="1">
                            <a:solidFill>
                              <a:schemeClr val="accent1">
                                <a:lumMod val="50000"/>
                              </a:schemeClr>
                            </a:solidFill>
                            <a:latin typeface="Cambria Math"/>
                          </a:rPr>
                        </m:ctrlPr>
                      </m:fPr>
                      <m:num>
                        <m:sSubSup>
                          <m:sSubSupPr>
                            <m:ctrlPr>
                              <a:rPr lang="ru-RU" sz="2000" i="1">
                                <a:solidFill>
                                  <a:schemeClr val="accent1">
                                    <a:lumMod val="50000"/>
                                  </a:schemeClr>
                                </a:solidFill>
                                <a:latin typeface="Cambria Math"/>
                              </a:rPr>
                            </m:ctrlPr>
                          </m:sSubSupPr>
                          <m:e>
                            <m:sSub>
                              <m:sSubPr>
                                <m:ctrlPr>
                                  <a:rPr lang="ru-RU" sz="2000" i="1">
                                    <a:solidFill>
                                      <a:schemeClr val="accent1">
                                        <a:lumMod val="50000"/>
                                      </a:schemeClr>
                                    </a:solidFill>
                                    <a:latin typeface="Cambria Math"/>
                                  </a:rPr>
                                </m:ctrlPr>
                              </m:sSubPr>
                              <m:e>
                                <m:r>
                                  <a:rPr lang="en-US" sz="2000" i="1">
                                    <a:solidFill>
                                      <a:schemeClr val="accent1">
                                        <a:lumMod val="50000"/>
                                      </a:schemeClr>
                                    </a:solidFill>
                                    <a:latin typeface="Cambria Math"/>
                                  </a:rPr>
                                  <m:t>𝑥</m:t>
                                </m:r>
                              </m:e>
                              <m:sub>
                                <m:r>
                                  <a:rPr lang="en-US" sz="2000" i="1">
                                    <a:solidFill>
                                      <a:schemeClr val="accent1">
                                        <a:lumMod val="50000"/>
                                      </a:schemeClr>
                                    </a:solidFill>
                                    <a:latin typeface="Cambria Math"/>
                                  </a:rPr>
                                  <m:t>𝑜</m:t>
                                </m:r>
                              </m:sub>
                            </m:sSub>
                          </m:e>
                          <m:sub/>
                          <m:sup>
                            <m:r>
                              <a:rPr lang="en-US" sz="2000" i="1">
                                <a:solidFill>
                                  <a:schemeClr val="accent1">
                                    <a:lumMod val="50000"/>
                                  </a:schemeClr>
                                </a:solidFill>
                                <a:latin typeface="Cambria Math"/>
                              </a:rPr>
                              <m:t>2</m:t>
                            </m:r>
                          </m:sup>
                        </m:sSubSup>
                      </m:num>
                      <m:den>
                        <m:sSup>
                          <m:sSupPr>
                            <m:ctrlPr>
                              <a:rPr lang="ru-RU" sz="2000" i="1">
                                <a:solidFill>
                                  <a:schemeClr val="accent1">
                                    <a:lumMod val="50000"/>
                                  </a:schemeClr>
                                </a:solidFill>
                                <a:latin typeface="Cambria Math"/>
                              </a:rPr>
                            </m:ctrlPr>
                          </m:sSupPr>
                          <m:e>
                            <m:r>
                              <a:rPr lang="en-US" sz="2000" i="1">
                                <a:solidFill>
                                  <a:schemeClr val="accent1">
                                    <a:lumMod val="50000"/>
                                  </a:schemeClr>
                                </a:solidFill>
                                <a:latin typeface="Cambria Math"/>
                              </a:rPr>
                              <m:t>𝑎</m:t>
                            </m:r>
                          </m:e>
                          <m:sup>
                            <m:r>
                              <a:rPr lang="en-US" sz="2000" i="1">
                                <a:solidFill>
                                  <a:schemeClr val="accent1">
                                    <a:lumMod val="50000"/>
                                  </a:schemeClr>
                                </a:solidFill>
                                <a:latin typeface="Cambria Math"/>
                              </a:rPr>
                              <m:t>2</m:t>
                            </m:r>
                          </m:sup>
                        </m:sSup>
                      </m:den>
                    </m:f>
                    <m:r>
                      <a:rPr lang="en-US" sz="2000" i="1">
                        <a:solidFill>
                          <a:schemeClr val="accent1">
                            <a:lumMod val="50000"/>
                          </a:schemeClr>
                        </a:solidFill>
                        <a:latin typeface="Cambria Math"/>
                      </a:rPr>
                      <m:t>+</m:t>
                    </m:r>
                    <m:f>
                      <m:fPr>
                        <m:ctrlPr>
                          <a:rPr lang="ru-RU" sz="2000" i="1">
                            <a:solidFill>
                              <a:schemeClr val="accent1">
                                <a:lumMod val="50000"/>
                              </a:schemeClr>
                            </a:solidFill>
                            <a:latin typeface="Cambria Math"/>
                          </a:rPr>
                        </m:ctrlPr>
                      </m:fPr>
                      <m:num>
                        <m:sSup>
                          <m:sSupPr>
                            <m:ctrlPr>
                              <a:rPr lang="ru-RU" sz="2000" i="1">
                                <a:solidFill>
                                  <a:schemeClr val="accent1">
                                    <a:lumMod val="50000"/>
                                  </a:schemeClr>
                                </a:solidFill>
                                <a:latin typeface="Cambria Math"/>
                              </a:rPr>
                            </m:ctrlPr>
                          </m:sSupPr>
                          <m:e>
                            <m:sSub>
                              <m:sSubPr>
                                <m:ctrlPr>
                                  <a:rPr lang="ru-RU" sz="2000" i="1">
                                    <a:solidFill>
                                      <a:schemeClr val="accent1">
                                        <a:lumMod val="50000"/>
                                      </a:schemeClr>
                                    </a:solidFill>
                                    <a:latin typeface="Cambria Math"/>
                                  </a:rPr>
                                </m:ctrlPr>
                              </m:sSubPr>
                              <m:e>
                                <m:r>
                                  <a:rPr lang="en-US" sz="2000" i="1">
                                    <a:solidFill>
                                      <a:schemeClr val="accent1">
                                        <a:lumMod val="50000"/>
                                      </a:schemeClr>
                                    </a:solidFill>
                                    <a:latin typeface="Cambria Math"/>
                                  </a:rPr>
                                  <m:t>𝑦</m:t>
                                </m:r>
                              </m:e>
                              <m:sub>
                                <m:r>
                                  <a:rPr lang="en-US" sz="2000" i="1">
                                    <a:solidFill>
                                      <a:schemeClr val="accent1">
                                        <a:lumMod val="50000"/>
                                      </a:schemeClr>
                                    </a:solidFill>
                                    <a:latin typeface="Cambria Math"/>
                                  </a:rPr>
                                  <m:t>𝑜</m:t>
                                </m:r>
                              </m:sub>
                            </m:sSub>
                          </m:e>
                          <m:sup>
                            <m:r>
                              <a:rPr lang="en-US" sz="2000" i="1">
                                <a:solidFill>
                                  <a:schemeClr val="accent1">
                                    <a:lumMod val="50000"/>
                                  </a:schemeClr>
                                </a:solidFill>
                                <a:latin typeface="Cambria Math"/>
                              </a:rPr>
                              <m:t>2</m:t>
                            </m:r>
                          </m:sup>
                        </m:sSup>
                      </m:num>
                      <m:den>
                        <m:sSup>
                          <m:sSupPr>
                            <m:ctrlPr>
                              <a:rPr lang="ru-RU" sz="2000" i="1">
                                <a:solidFill>
                                  <a:schemeClr val="accent1">
                                    <a:lumMod val="50000"/>
                                  </a:schemeClr>
                                </a:solidFill>
                                <a:latin typeface="Cambria Math"/>
                              </a:rPr>
                            </m:ctrlPr>
                          </m:sSupPr>
                          <m:e>
                            <m:r>
                              <a:rPr lang="en-US" sz="2000" i="1">
                                <a:solidFill>
                                  <a:schemeClr val="accent1">
                                    <a:lumMod val="50000"/>
                                  </a:schemeClr>
                                </a:solidFill>
                                <a:latin typeface="Cambria Math"/>
                              </a:rPr>
                              <m:t>𝑏</m:t>
                            </m:r>
                          </m:e>
                          <m:sup>
                            <m:r>
                              <a:rPr lang="en-US" sz="2000" i="1">
                                <a:solidFill>
                                  <a:schemeClr val="accent1">
                                    <a:lumMod val="50000"/>
                                  </a:schemeClr>
                                </a:solidFill>
                                <a:latin typeface="Cambria Math"/>
                              </a:rPr>
                              <m:t>2</m:t>
                            </m:r>
                          </m:sup>
                        </m:sSup>
                      </m:den>
                    </m:f>
                  </m:oMath>
                </a14:m>
                <a:r>
                  <a:rPr lang="en-US" sz="2000" dirty="0">
                    <a:solidFill>
                      <a:schemeClr val="accent1">
                        <a:lumMod val="50000"/>
                      </a:schemeClr>
                    </a:solidFill>
                  </a:rPr>
                  <a:t>=1   (</a:t>
                </a:r>
                <a14:m>
                  <m:oMath xmlns:m="http://schemas.openxmlformats.org/officeDocument/2006/math">
                    <m:f>
                      <m:fPr>
                        <m:ctrlPr>
                          <a:rPr lang="ru-RU" sz="2000" i="1">
                            <a:solidFill>
                              <a:schemeClr val="accent1">
                                <a:lumMod val="50000"/>
                              </a:schemeClr>
                            </a:solidFill>
                            <a:latin typeface="Cambria Math"/>
                          </a:rPr>
                        </m:ctrlPr>
                      </m:fPr>
                      <m:num>
                        <m:sSubSup>
                          <m:sSubSupPr>
                            <m:ctrlPr>
                              <a:rPr lang="ru-RU" sz="2000" i="1">
                                <a:solidFill>
                                  <a:schemeClr val="accent1">
                                    <a:lumMod val="50000"/>
                                  </a:schemeClr>
                                </a:solidFill>
                                <a:latin typeface="Cambria Math"/>
                              </a:rPr>
                            </m:ctrlPr>
                          </m:sSubSupPr>
                          <m:e>
                            <m:sSub>
                              <m:sSubPr>
                                <m:ctrlPr>
                                  <a:rPr lang="ru-RU" sz="2000" i="1">
                                    <a:solidFill>
                                      <a:schemeClr val="accent1">
                                        <a:lumMod val="50000"/>
                                      </a:schemeClr>
                                    </a:solidFill>
                                    <a:latin typeface="Cambria Math"/>
                                  </a:rPr>
                                </m:ctrlPr>
                              </m:sSubPr>
                              <m:e>
                                <m:r>
                                  <a:rPr lang="en-US" sz="2000" i="1">
                                    <a:solidFill>
                                      <a:schemeClr val="accent1">
                                        <a:lumMod val="50000"/>
                                      </a:schemeClr>
                                    </a:solidFill>
                                    <a:latin typeface="Cambria Math"/>
                                  </a:rPr>
                                  <m:t>𝑥</m:t>
                                </m:r>
                              </m:e>
                              <m:sub>
                                <m:r>
                                  <a:rPr lang="en-US" sz="2000" i="1">
                                    <a:solidFill>
                                      <a:schemeClr val="accent1">
                                        <a:lumMod val="50000"/>
                                      </a:schemeClr>
                                    </a:solidFill>
                                    <a:latin typeface="Cambria Math"/>
                                  </a:rPr>
                                  <m:t>𝑜</m:t>
                                </m:r>
                              </m:sub>
                            </m:sSub>
                          </m:e>
                          <m:sub/>
                          <m:sup>
                            <m:r>
                              <a:rPr lang="en-US" sz="2000" i="1">
                                <a:solidFill>
                                  <a:schemeClr val="accent1">
                                    <a:lumMod val="50000"/>
                                  </a:schemeClr>
                                </a:solidFill>
                                <a:latin typeface="Cambria Math"/>
                              </a:rPr>
                              <m:t>2</m:t>
                            </m:r>
                          </m:sup>
                        </m:sSubSup>
                      </m:num>
                      <m:den>
                        <m:sSup>
                          <m:sSupPr>
                            <m:ctrlPr>
                              <a:rPr lang="ru-RU" sz="2000" i="1">
                                <a:solidFill>
                                  <a:schemeClr val="accent1">
                                    <a:lumMod val="50000"/>
                                  </a:schemeClr>
                                </a:solidFill>
                                <a:latin typeface="Cambria Math"/>
                              </a:rPr>
                            </m:ctrlPr>
                          </m:sSupPr>
                          <m:e>
                            <m:r>
                              <a:rPr lang="en-US" sz="2000" i="1">
                                <a:solidFill>
                                  <a:schemeClr val="accent1">
                                    <a:lumMod val="50000"/>
                                  </a:schemeClr>
                                </a:solidFill>
                                <a:latin typeface="Cambria Math"/>
                              </a:rPr>
                              <m:t>𝑎</m:t>
                            </m:r>
                          </m:e>
                          <m:sup>
                            <m:r>
                              <a:rPr lang="en-US" sz="2000" i="1">
                                <a:solidFill>
                                  <a:schemeClr val="accent1">
                                    <a:lumMod val="50000"/>
                                  </a:schemeClr>
                                </a:solidFill>
                                <a:latin typeface="Cambria Math"/>
                              </a:rPr>
                              <m:t>2</m:t>
                            </m:r>
                          </m:sup>
                        </m:sSup>
                      </m:den>
                    </m:f>
                    <m:r>
                      <a:rPr lang="en-US" sz="2000" i="1">
                        <a:solidFill>
                          <a:schemeClr val="accent1">
                            <a:lumMod val="50000"/>
                          </a:schemeClr>
                        </a:solidFill>
                        <a:latin typeface="Cambria Math"/>
                      </a:rPr>
                      <m:t>−</m:t>
                    </m:r>
                    <m:f>
                      <m:fPr>
                        <m:ctrlPr>
                          <a:rPr lang="ru-RU" sz="2000" i="1">
                            <a:solidFill>
                              <a:schemeClr val="accent1">
                                <a:lumMod val="50000"/>
                              </a:schemeClr>
                            </a:solidFill>
                            <a:latin typeface="Cambria Math"/>
                          </a:rPr>
                        </m:ctrlPr>
                      </m:fPr>
                      <m:num>
                        <m:sSup>
                          <m:sSupPr>
                            <m:ctrlPr>
                              <a:rPr lang="ru-RU" sz="2000" i="1">
                                <a:solidFill>
                                  <a:schemeClr val="accent1">
                                    <a:lumMod val="50000"/>
                                  </a:schemeClr>
                                </a:solidFill>
                                <a:latin typeface="Cambria Math"/>
                              </a:rPr>
                            </m:ctrlPr>
                          </m:sSupPr>
                          <m:e>
                            <m:sSub>
                              <m:sSubPr>
                                <m:ctrlPr>
                                  <a:rPr lang="ru-RU" sz="2000" i="1">
                                    <a:solidFill>
                                      <a:schemeClr val="accent1">
                                        <a:lumMod val="50000"/>
                                      </a:schemeClr>
                                    </a:solidFill>
                                    <a:latin typeface="Cambria Math"/>
                                  </a:rPr>
                                </m:ctrlPr>
                              </m:sSubPr>
                              <m:e>
                                <m:r>
                                  <a:rPr lang="en-US" sz="2000" i="1">
                                    <a:solidFill>
                                      <a:schemeClr val="accent1">
                                        <a:lumMod val="50000"/>
                                      </a:schemeClr>
                                    </a:solidFill>
                                    <a:latin typeface="Cambria Math"/>
                                  </a:rPr>
                                  <m:t>𝑦</m:t>
                                </m:r>
                              </m:e>
                              <m:sub>
                                <m:r>
                                  <a:rPr lang="en-US" sz="2000" i="1">
                                    <a:solidFill>
                                      <a:schemeClr val="accent1">
                                        <a:lumMod val="50000"/>
                                      </a:schemeClr>
                                    </a:solidFill>
                                    <a:latin typeface="Cambria Math"/>
                                  </a:rPr>
                                  <m:t>𝑜</m:t>
                                </m:r>
                              </m:sub>
                            </m:sSub>
                          </m:e>
                          <m:sup>
                            <m:r>
                              <a:rPr lang="en-US" sz="2000" i="1">
                                <a:solidFill>
                                  <a:schemeClr val="accent1">
                                    <a:lumMod val="50000"/>
                                  </a:schemeClr>
                                </a:solidFill>
                                <a:latin typeface="Cambria Math"/>
                              </a:rPr>
                              <m:t>2</m:t>
                            </m:r>
                          </m:sup>
                        </m:sSup>
                      </m:num>
                      <m:den>
                        <m:sSup>
                          <m:sSupPr>
                            <m:ctrlPr>
                              <a:rPr lang="ru-RU" sz="2000" i="1">
                                <a:solidFill>
                                  <a:schemeClr val="accent1">
                                    <a:lumMod val="50000"/>
                                  </a:schemeClr>
                                </a:solidFill>
                                <a:latin typeface="Cambria Math"/>
                              </a:rPr>
                            </m:ctrlPr>
                          </m:sSupPr>
                          <m:e>
                            <m:r>
                              <a:rPr lang="en-US" sz="2000" i="1">
                                <a:solidFill>
                                  <a:schemeClr val="accent1">
                                    <a:lumMod val="50000"/>
                                  </a:schemeClr>
                                </a:solidFill>
                                <a:latin typeface="Cambria Math"/>
                              </a:rPr>
                              <m:t>𝑏</m:t>
                            </m:r>
                          </m:e>
                          <m:sup>
                            <m:r>
                              <a:rPr lang="en-US" sz="2000" i="1">
                                <a:solidFill>
                                  <a:schemeClr val="accent1">
                                    <a:lumMod val="50000"/>
                                  </a:schemeClr>
                                </a:solidFill>
                                <a:latin typeface="Cambria Math"/>
                              </a:rPr>
                              <m:t>2</m:t>
                            </m:r>
                          </m:sup>
                        </m:sSup>
                      </m:den>
                    </m:f>
                  </m:oMath>
                </a14:m>
                <a:r>
                  <a:rPr lang="en-US" sz="2000" dirty="0">
                    <a:solidFill>
                      <a:schemeClr val="accent1">
                        <a:lumMod val="50000"/>
                      </a:schemeClr>
                    </a:solidFill>
                  </a:rPr>
                  <a:t>=1 )       </a:t>
                </a:r>
                <a:r>
                  <a:rPr lang="en-US" sz="2000" dirty="0" err="1">
                    <a:solidFill>
                      <a:schemeClr val="accent1">
                        <a:lumMod val="50000"/>
                      </a:schemeClr>
                    </a:solidFill>
                  </a:rPr>
                  <a:t>va</a:t>
                </a:r>
                <a:r>
                  <a:rPr lang="en-US" sz="2000" dirty="0">
                    <a:solidFill>
                      <a:schemeClr val="accent1">
                        <a:lumMod val="50000"/>
                      </a:schemeClr>
                    </a:solidFill>
                  </a:rPr>
                  <a:t>    </a:t>
                </a:r>
                <a14:m>
                  <m:oMath xmlns:m="http://schemas.openxmlformats.org/officeDocument/2006/math">
                    <m:r>
                      <a:rPr lang="en-US" sz="2000" i="1">
                        <a:solidFill>
                          <a:schemeClr val="accent1">
                            <a:lumMod val="50000"/>
                          </a:schemeClr>
                        </a:solidFill>
                        <a:latin typeface="Cambria Math"/>
                      </a:rPr>
                      <m:t>𝑝</m:t>
                    </m:r>
                    <m:r>
                      <a:rPr lang="en-US" sz="2000" i="1">
                        <a:solidFill>
                          <a:schemeClr val="accent1">
                            <a:lumMod val="50000"/>
                          </a:schemeClr>
                        </a:solidFill>
                        <a:latin typeface="Cambria Math"/>
                      </a:rPr>
                      <m:t>=</m:t>
                    </m:r>
                    <m:r>
                      <a:rPr lang="en-US" sz="2000" i="1">
                        <a:solidFill>
                          <a:schemeClr val="accent1">
                            <a:lumMod val="50000"/>
                          </a:schemeClr>
                        </a:solidFill>
                        <a:latin typeface="Cambria Math"/>
                        <a:ea typeface="Cambria Math"/>
                      </a:rPr>
                      <m:t>𝜌</m:t>
                    </m:r>
                    <m:d>
                      <m:dPr>
                        <m:ctrlPr>
                          <a:rPr lang="en-US" sz="2000" i="1">
                            <a:solidFill>
                              <a:schemeClr val="accent1">
                                <a:lumMod val="50000"/>
                              </a:schemeClr>
                            </a:solidFill>
                            <a:latin typeface="Cambria Math"/>
                            <a:ea typeface="Cambria Math"/>
                          </a:rPr>
                        </m:ctrlPr>
                      </m:dPr>
                      <m:e>
                        <m:sSub>
                          <m:sSubPr>
                            <m:ctrlPr>
                              <a:rPr lang="en-US" sz="2000" i="1">
                                <a:solidFill>
                                  <a:schemeClr val="accent1">
                                    <a:lumMod val="50000"/>
                                  </a:schemeClr>
                                </a:solidFill>
                                <a:latin typeface="Cambria Math"/>
                                <a:ea typeface="Cambria Math"/>
                              </a:rPr>
                            </m:ctrlPr>
                          </m:sSubPr>
                          <m:e>
                            <m:r>
                              <a:rPr lang="en-US" sz="2000" i="1">
                                <a:solidFill>
                                  <a:schemeClr val="accent1">
                                    <a:lumMod val="50000"/>
                                  </a:schemeClr>
                                </a:solidFill>
                                <a:latin typeface="Cambria Math"/>
                                <a:ea typeface="Cambria Math"/>
                              </a:rPr>
                              <m:t>𝑀</m:t>
                            </m:r>
                          </m:e>
                          <m:sub>
                            <m:r>
                              <a:rPr lang="en-US" sz="2000" i="1">
                                <a:solidFill>
                                  <a:schemeClr val="accent1">
                                    <a:lumMod val="50000"/>
                                  </a:schemeClr>
                                </a:solidFill>
                                <a:latin typeface="Cambria Math"/>
                                <a:ea typeface="Cambria Math"/>
                              </a:rPr>
                              <m:t>𝑜</m:t>
                            </m:r>
                          </m:sub>
                        </m:sSub>
                        <m:r>
                          <a:rPr lang="en-US" sz="2000" i="1">
                            <a:solidFill>
                              <a:schemeClr val="accent1">
                                <a:lumMod val="50000"/>
                              </a:schemeClr>
                            </a:solidFill>
                            <a:latin typeface="Cambria Math"/>
                            <a:ea typeface="Cambria Math"/>
                          </a:rPr>
                          <m:t>,</m:t>
                        </m:r>
                        <m:r>
                          <a:rPr lang="en-US" sz="2000" i="1">
                            <a:solidFill>
                              <a:schemeClr val="accent1">
                                <a:lumMod val="50000"/>
                              </a:schemeClr>
                            </a:solidFill>
                            <a:latin typeface="Cambria Math"/>
                            <a:ea typeface="Cambria Math"/>
                          </a:rPr>
                          <m:t>𝐹</m:t>
                        </m:r>
                      </m:e>
                    </m:d>
                    <m:r>
                      <a:rPr lang="en-US" sz="2000" i="1">
                        <a:solidFill>
                          <a:schemeClr val="accent1">
                            <a:lumMod val="50000"/>
                          </a:schemeClr>
                        </a:solidFill>
                        <a:latin typeface="Cambria Math"/>
                        <a:ea typeface="Cambria Math"/>
                      </a:rPr>
                      <m:t>=</m:t>
                    </m:r>
                    <m:rad>
                      <m:radPr>
                        <m:degHide m:val="on"/>
                        <m:ctrlPr>
                          <a:rPr lang="en-US" sz="2000" i="1">
                            <a:solidFill>
                              <a:schemeClr val="accent1">
                                <a:lumMod val="50000"/>
                              </a:schemeClr>
                            </a:solidFill>
                            <a:latin typeface="Cambria Math"/>
                            <a:ea typeface="Cambria Math"/>
                          </a:rPr>
                        </m:ctrlPr>
                      </m:radPr>
                      <m:deg/>
                      <m:e>
                        <m:sSup>
                          <m:sSupPr>
                            <m:ctrlPr>
                              <a:rPr lang="en-US" sz="2000" i="1">
                                <a:solidFill>
                                  <a:schemeClr val="accent1">
                                    <a:lumMod val="50000"/>
                                  </a:schemeClr>
                                </a:solidFill>
                                <a:latin typeface="Cambria Math"/>
                                <a:ea typeface="Cambria Math"/>
                              </a:rPr>
                            </m:ctrlPr>
                          </m:sSupPr>
                          <m:e>
                            <m:r>
                              <a:rPr lang="en-US" sz="2000" i="1">
                                <a:solidFill>
                                  <a:schemeClr val="accent1">
                                    <a:lumMod val="50000"/>
                                  </a:schemeClr>
                                </a:solidFill>
                                <a:latin typeface="Cambria Math"/>
                                <a:ea typeface="Cambria Math"/>
                              </a:rPr>
                              <m:t>(−</m:t>
                            </m:r>
                            <m:r>
                              <a:rPr lang="en-US" sz="2000" i="1">
                                <a:solidFill>
                                  <a:schemeClr val="accent1">
                                    <a:lumMod val="50000"/>
                                  </a:schemeClr>
                                </a:solidFill>
                                <a:latin typeface="Cambria Math"/>
                                <a:ea typeface="Cambria Math"/>
                              </a:rPr>
                              <m:t>𝑐</m:t>
                            </m:r>
                            <m:r>
                              <a:rPr lang="en-US" sz="2000" i="1">
                                <a:solidFill>
                                  <a:schemeClr val="accent1">
                                    <a:lumMod val="50000"/>
                                  </a:schemeClr>
                                </a:solidFill>
                                <a:latin typeface="Cambria Math"/>
                                <a:ea typeface="Cambria Math"/>
                              </a:rPr>
                              <m:t>+</m:t>
                            </m:r>
                            <m:r>
                              <a:rPr lang="en-US" sz="2000" i="1">
                                <a:solidFill>
                                  <a:schemeClr val="accent1">
                                    <a:lumMod val="50000"/>
                                  </a:schemeClr>
                                </a:solidFill>
                                <a:latin typeface="Cambria Math"/>
                                <a:ea typeface="Cambria Math"/>
                              </a:rPr>
                              <m:t>𝑐</m:t>
                            </m:r>
                            <m:r>
                              <a:rPr lang="en-US" sz="2000" i="1">
                                <a:solidFill>
                                  <a:schemeClr val="accent1">
                                    <a:lumMod val="50000"/>
                                  </a:schemeClr>
                                </a:solidFill>
                                <a:latin typeface="Cambria Math"/>
                                <a:ea typeface="Cambria Math"/>
                              </a:rPr>
                              <m:t>)</m:t>
                            </m:r>
                          </m:e>
                          <m:sup>
                            <m:r>
                              <a:rPr lang="en-US" sz="2000" i="1">
                                <a:solidFill>
                                  <a:schemeClr val="accent1">
                                    <a:lumMod val="50000"/>
                                  </a:schemeClr>
                                </a:solidFill>
                                <a:latin typeface="Cambria Math"/>
                                <a:ea typeface="Cambria Math"/>
                              </a:rPr>
                              <m:t>2</m:t>
                            </m:r>
                          </m:sup>
                        </m:sSup>
                        <m:r>
                          <a:rPr lang="en-US" sz="2000" i="1">
                            <a:solidFill>
                              <a:schemeClr val="accent1">
                                <a:lumMod val="50000"/>
                              </a:schemeClr>
                            </a:solidFill>
                            <a:latin typeface="Cambria Math"/>
                            <a:ea typeface="Cambria Math"/>
                          </a:rPr>
                          <m:t>+</m:t>
                        </m:r>
                        <m:sSup>
                          <m:sSupPr>
                            <m:ctrlPr>
                              <a:rPr lang="en-US" sz="2000" i="1">
                                <a:solidFill>
                                  <a:schemeClr val="accent1">
                                    <a:lumMod val="50000"/>
                                  </a:schemeClr>
                                </a:solidFill>
                                <a:latin typeface="Cambria Math"/>
                                <a:ea typeface="Cambria Math"/>
                              </a:rPr>
                            </m:ctrlPr>
                          </m:sSupPr>
                          <m:e>
                            <m:sSub>
                              <m:sSubPr>
                                <m:ctrlPr>
                                  <a:rPr lang="en-US" sz="2000" i="1">
                                    <a:solidFill>
                                      <a:schemeClr val="accent1">
                                        <a:lumMod val="50000"/>
                                      </a:schemeClr>
                                    </a:solidFill>
                                    <a:latin typeface="Cambria Math"/>
                                    <a:ea typeface="Cambria Math"/>
                                  </a:rPr>
                                </m:ctrlPr>
                              </m:sSubPr>
                              <m:e>
                                <m:r>
                                  <a:rPr lang="en-US" sz="2000" i="1">
                                    <a:solidFill>
                                      <a:schemeClr val="accent1">
                                        <a:lumMod val="50000"/>
                                      </a:schemeClr>
                                    </a:solidFill>
                                    <a:latin typeface="Cambria Math"/>
                                    <a:ea typeface="Cambria Math"/>
                                  </a:rPr>
                                  <m:t>𝑦</m:t>
                                </m:r>
                              </m:e>
                              <m:sub>
                                <m:r>
                                  <a:rPr lang="en-US" sz="2000" i="1">
                                    <a:solidFill>
                                      <a:schemeClr val="accent1">
                                        <a:lumMod val="50000"/>
                                      </a:schemeClr>
                                    </a:solidFill>
                                    <a:latin typeface="Cambria Math"/>
                                    <a:ea typeface="Cambria Math"/>
                                  </a:rPr>
                                  <m:t>𝑜</m:t>
                                </m:r>
                              </m:sub>
                            </m:sSub>
                          </m:e>
                          <m:sup>
                            <m:r>
                              <a:rPr lang="en-US" sz="2000" i="1">
                                <a:solidFill>
                                  <a:schemeClr val="accent1">
                                    <a:lumMod val="50000"/>
                                  </a:schemeClr>
                                </a:solidFill>
                                <a:latin typeface="Cambria Math"/>
                                <a:ea typeface="Cambria Math"/>
                              </a:rPr>
                              <m:t>2</m:t>
                            </m:r>
                          </m:sup>
                        </m:sSup>
                      </m:e>
                    </m:rad>
                    <m:r>
                      <a:rPr lang="en-US" sz="2000" i="1">
                        <a:solidFill>
                          <a:schemeClr val="accent1">
                            <a:lumMod val="50000"/>
                          </a:schemeClr>
                        </a:solidFill>
                        <a:latin typeface="Cambria Math"/>
                        <a:ea typeface="Cambria Math"/>
                      </a:rPr>
                      <m:t>=</m:t>
                    </m:r>
                    <m:d>
                      <m:dPr>
                        <m:begChr m:val="|"/>
                        <m:endChr m:val="|"/>
                        <m:ctrlPr>
                          <a:rPr lang="en-US" sz="2000" i="1">
                            <a:solidFill>
                              <a:schemeClr val="accent1">
                                <a:lumMod val="50000"/>
                              </a:schemeClr>
                            </a:solidFill>
                            <a:latin typeface="Cambria Math"/>
                            <a:ea typeface="Cambria Math"/>
                          </a:rPr>
                        </m:ctrlPr>
                      </m:dPr>
                      <m:e>
                        <m:sSub>
                          <m:sSubPr>
                            <m:ctrlPr>
                              <a:rPr lang="en-US" sz="2000" i="1">
                                <a:solidFill>
                                  <a:schemeClr val="accent1">
                                    <a:lumMod val="50000"/>
                                  </a:schemeClr>
                                </a:solidFill>
                                <a:latin typeface="Cambria Math"/>
                                <a:ea typeface="Cambria Math"/>
                              </a:rPr>
                            </m:ctrlPr>
                          </m:sSubPr>
                          <m:e>
                            <m:r>
                              <a:rPr lang="en-US" sz="2000" i="1">
                                <a:solidFill>
                                  <a:schemeClr val="accent1">
                                    <a:lumMod val="50000"/>
                                  </a:schemeClr>
                                </a:solidFill>
                                <a:latin typeface="Cambria Math"/>
                                <a:ea typeface="Cambria Math"/>
                              </a:rPr>
                              <m:t>𝑦</m:t>
                            </m:r>
                          </m:e>
                          <m:sub>
                            <m:r>
                              <a:rPr lang="en-US" sz="2000" i="1">
                                <a:solidFill>
                                  <a:schemeClr val="accent1">
                                    <a:lumMod val="50000"/>
                                  </a:schemeClr>
                                </a:solidFill>
                                <a:latin typeface="Cambria Math"/>
                                <a:ea typeface="Cambria Math"/>
                              </a:rPr>
                              <m:t>𝑜</m:t>
                            </m:r>
                          </m:sub>
                        </m:sSub>
                      </m:e>
                    </m:d>
                  </m:oMath>
                </a14:m>
                <a:r>
                  <a:rPr lang="en-US" sz="2000" dirty="0">
                    <a:solidFill>
                      <a:schemeClr val="accent1">
                        <a:lumMod val="50000"/>
                      </a:schemeClr>
                    </a:solidFill>
                  </a:rPr>
                  <a:t>  </a:t>
                </a:r>
                <a:r>
                  <a:rPr lang="en-US" sz="2000" dirty="0" err="1" smtClean="0">
                    <a:solidFill>
                      <a:schemeClr val="accent1">
                        <a:lumMod val="50000"/>
                      </a:schemeClr>
                    </a:solidFill>
                  </a:rPr>
                  <a:t>ni</a:t>
                </a:r>
                <a:r>
                  <a:rPr lang="en-US" sz="2000" dirty="0" smtClean="0">
                    <a:solidFill>
                      <a:schemeClr val="accent1">
                        <a:lumMod val="50000"/>
                      </a:schemeClr>
                    </a:solidFill>
                  </a:rPr>
                  <a:t>  </a:t>
                </a:r>
                <a:r>
                  <a:rPr lang="en-US" sz="2000" dirty="0" err="1">
                    <a:solidFill>
                      <a:schemeClr val="accent1">
                        <a:lumMod val="50000"/>
                      </a:schemeClr>
                    </a:solidFill>
                  </a:rPr>
                  <a:t>hisobga</a:t>
                </a:r>
                <a:r>
                  <a:rPr lang="en-US" sz="2000" dirty="0">
                    <a:solidFill>
                      <a:schemeClr val="accent1">
                        <a:lumMod val="50000"/>
                      </a:schemeClr>
                    </a:solidFill>
                  </a:rPr>
                  <a:t>  </a:t>
                </a:r>
                <a:r>
                  <a:rPr lang="en-US" sz="2000" dirty="0" err="1">
                    <a:solidFill>
                      <a:schemeClr val="accent1">
                        <a:lumMod val="50000"/>
                      </a:schemeClr>
                    </a:solidFill>
                  </a:rPr>
                  <a:t>olsak</a:t>
                </a:r>
                <a:r>
                  <a:rPr lang="en-US" sz="2000" dirty="0">
                    <a:solidFill>
                      <a:schemeClr val="accent1">
                        <a:lumMod val="50000"/>
                      </a:schemeClr>
                    </a:solidFill>
                  </a:rPr>
                  <a:t>,  </a:t>
                </a:r>
                <a14:m>
                  <m:oMath xmlns:m="http://schemas.openxmlformats.org/officeDocument/2006/math">
                    <m:f>
                      <m:fPr>
                        <m:ctrlPr>
                          <a:rPr lang="en-US" sz="2000" i="1">
                            <a:solidFill>
                              <a:schemeClr val="accent1">
                                <a:lumMod val="50000"/>
                              </a:schemeClr>
                            </a:solidFill>
                            <a:latin typeface="Cambria Math"/>
                          </a:rPr>
                        </m:ctrlPr>
                      </m:fPr>
                      <m:num>
                        <m:r>
                          <a:rPr lang="en-US" sz="2000" i="1">
                            <a:solidFill>
                              <a:schemeClr val="accent1">
                                <a:lumMod val="50000"/>
                              </a:schemeClr>
                            </a:solidFill>
                            <a:latin typeface="Cambria Math"/>
                          </a:rPr>
                          <m:t>𝑐</m:t>
                        </m:r>
                      </m:num>
                      <m:den>
                        <m:sSup>
                          <m:sSupPr>
                            <m:ctrlPr>
                              <a:rPr lang="en-US" sz="2000" i="1">
                                <a:solidFill>
                                  <a:schemeClr val="accent1">
                                    <a:lumMod val="50000"/>
                                  </a:schemeClr>
                                </a:solidFill>
                                <a:latin typeface="Cambria Math"/>
                              </a:rPr>
                            </m:ctrlPr>
                          </m:sSupPr>
                          <m:e>
                            <m:r>
                              <a:rPr lang="en-US" sz="2000" i="1">
                                <a:solidFill>
                                  <a:schemeClr val="accent1">
                                    <a:lumMod val="50000"/>
                                  </a:schemeClr>
                                </a:solidFill>
                                <a:latin typeface="Cambria Math"/>
                              </a:rPr>
                              <m:t>𝑎</m:t>
                            </m:r>
                          </m:e>
                          <m:sup>
                            <m:r>
                              <a:rPr lang="en-US" sz="2000" i="1">
                                <a:solidFill>
                                  <a:schemeClr val="accent1">
                                    <a:lumMod val="50000"/>
                                  </a:schemeClr>
                                </a:solidFill>
                                <a:latin typeface="Cambria Math"/>
                              </a:rPr>
                              <m:t>2</m:t>
                            </m:r>
                          </m:sup>
                        </m:sSup>
                      </m:den>
                    </m:f>
                    <m:r>
                      <a:rPr lang="en-US" sz="2000" i="1">
                        <a:solidFill>
                          <a:schemeClr val="accent1">
                            <a:lumMod val="50000"/>
                          </a:schemeClr>
                        </a:solidFill>
                        <a:latin typeface="Cambria Math"/>
                      </a:rPr>
                      <m:t>+</m:t>
                    </m:r>
                    <m:f>
                      <m:fPr>
                        <m:ctrlPr>
                          <a:rPr lang="en-US" sz="2000" i="1">
                            <a:solidFill>
                              <a:schemeClr val="accent1">
                                <a:lumMod val="50000"/>
                              </a:schemeClr>
                            </a:solidFill>
                            <a:latin typeface="Cambria Math"/>
                          </a:rPr>
                        </m:ctrlPr>
                      </m:fPr>
                      <m:num>
                        <m:sSup>
                          <m:sSupPr>
                            <m:ctrlPr>
                              <a:rPr lang="en-US" sz="2000" i="1">
                                <a:solidFill>
                                  <a:schemeClr val="accent1">
                                    <a:lumMod val="50000"/>
                                  </a:schemeClr>
                                </a:solidFill>
                                <a:latin typeface="Cambria Math"/>
                              </a:rPr>
                            </m:ctrlPr>
                          </m:sSupPr>
                          <m:e>
                            <m:r>
                              <a:rPr lang="en-US" sz="2000" i="1">
                                <a:solidFill>
                                  <a:schemeClr val="accent1">
                                    <a:lumMod val="50000"/>
                                  </a:schemeClr>
                                </a:solidFill>
                                <a:latin typeface="Cambria Math"/>
                              </a:rPr>
                              <m:t>𝑝</m:t>
                            </m:r>
                          </m:e>
                          <m:sup>
                            <m:r>
                              <a:rPr lang="en-US" sz="2000" i="1">
                                <a:solidFill>
                                  <a:schemeClr val="accent1">
                                    <a:lumMod val="50000"/>
                                  </a:schemeClr>
                                </a:solidFill>
                                <a:latin typeface="Cambria Math"/>
                              </a:rPr>
                              <m:t>2</m:t>
                            </m:r>
                          </m:sup>
                        </m:sSup>
                      </m:num>
                      <m:den>
                        <m:sSup>
                          <m:sSupPr>
                            <m:ctrlPr>
                              <a:rPr lang="en-US" sz="2000" i="1">
                                <a:solidFill>
                                  <a:schemeClr val="accent1">
                                    <a:lumMod val="50000"/>
                                  </a:schemeClr>
                                </a:solidFill>
                                <a:latin typeface="Cambria Math"/>
                              </a:rPr>
                            </m:ctrlPr>
                          </m:sSupPr>
                          <m:e>
                            <m:r>
                              <a:rPr lang="en-US" sz="2000" i="1">
                                <a:solidFill>
                                  <a:schemeClr val="accent1">
                                    <a:lumMod val="50000"/>
                                  </a:schemeClr>
                                </a:solidFill>
                                <a:latin typeface="Cambria Math"/>
                              </a:rPr>
                              <m:t>𝑏</m:t>
                            </m:r>
                          </m:e>
                          <m:sup>
                            <m:r>
                              <a:rPr lang="en-US" sz="2000" i="1">
                                <a:solidFill>
                                  <a:schemeClr val="accent1">
                                    <a:lumMod val="50000"/>
                                  </a:schemeClr>
                                </a:solidFill>
                                <a:latin typeface="Cambria Math"/>
                              </a:rPr>
                              <m:t>2</m:t>
                            </m:r>
                          </m:sup>
                        </m:sSup>
                      </m:den>
                    </m:f>
                    <m:r>
                      <a:rPr lang="en-US" sz="2000" i="1">
                        <a:solidFill>
                          <a:schemeClr val="accent1">
                            <a:lumMod val="50000"/>
                          </a:schemeClr>
                        </a:solidFill>
                        <a:latin typeface="Cambria Math"/>
                      </a:rPr>
                      <m:t>=1,    </m:t>
                    </m:r>
                    <m:r>
                      <a:rPr lang="en-US" sz="2000" i="1">
                        <a:solidFill>
                          <a:schemeClr val="accent1">
                            <a:lumMod val="50000"/>
                          </a:schemeClr>
                        </a:solidFill>
                        <a:latin typeface="Cambria Math"/>
                      </a:rPr>
                      <m:t>𝑏𝑢𝑛𝑑𝑎𝑛</m:t>
                    </m:r>
                    <m:r>
                      <a:rPr lang="en-US" sz="2000" i="1">
                        <a:solidFill>
                          <a:schemeClr val="accent1">
                            <a:lumMod val="50000"/>
                          </a:schemeClr>
                        </a:solidFill>
                        <a:latin typeface="Cambria Math"/>
                      </a:rPr>
                      <m:t>    </m:t>
                    </m:r>
                    <m:sSup>
                      <m:sSupPr>
                        <m:ctrlPr>
                          <a:rPr lang="en-US" sz="2000" i="1">
                            <a:solidFill>
                              <a:schemeClr val="accent1">
                                <a:lumMod val="50000"/>
                              </a:schemeClr>
                            </a:solidFill>
                            <a:latin typeface="Cambria Math"/>
                          </a:rPr>
                        </m:ctrlPr>
                      </m:sSupPr>
                      <m:e>
                        <m:r>
                          <a:rPr lang="en-US" sz="2000" i="1">
                            <a:solidFill>
                              <a:schemeClr val="accent1">
                                <a:lumMod val="50000"/>
                              </a:schemeClr>
                            </a:solidFill>
                            <a:latin typeface="Cambria Math"/>
                          </a:rPr>
                          <m:t>𝑝</m:t>
                        </m:r>
                      </m:e>
                      <m:sup>
                        <m:r>
                          <a:rPr lang="en-US" sz="2000" i="1">
                            <a:solidFill>
                              <a:schemeClr val="accent1">
                                <a:lumMod val="50000"/>
                              </a:schemeClr>
                            </a:solidFill>
                            <a:latin typeface="Cambria Math"/>
                          </a:rPr>
                          <m:t>2</m:t>
                        </m:r>
                      </m:sup>
                    </m:sSup>
                    <m:r>
                      <a:rPr lang="en-US" sz="2000" i="1">
                        <a:solidFill>
                          <a:schemeClr val="accent1">
                            <a:lumMod val="50000"/>
                          </a:schemeClr>
                        </a:solidFill>
                        <a:latin typeface="Cambria Math"/>
                      </a:rPr>
                      <m:t>=</m:t>
                    </m:r>
                    <m:sSup>
                      <m:sSupPr>
                        <m:ctrlPr>
                          <a:rPr lang="en-US" sz="2000" i="1">
                            <a:solidFill>
                              <a:schemeClr val="accent1">
                                <a:lumMod val="50000"/>
                              </a:schemeClr>
                            </a:solidFill>
                            <a:latin typeface="Cambria Math"/>
                          </a:rPr>
                        </m:ctrlPr>
                      </m:sSupPr>
                      <m:e>
                        <m:r>
                          <a:rPr lang="en-US" sz="2000" i="1">
                            <a:solidFill>
                              <a:schemeClr val="accent1">
                                <a:lumMod val="50000"/>
                              </a:schemeClr>
                            </a:solidFill>
                            <a:latin typeface="Cambria Math"/>
                          </a:rPr>
                          <m:t>𝑏</m:t>
                        </m:r>
                      </m:e>
                      <m:sup>
                        <m:r>
                          <a:rPr lang="en-US" sz="2000" i="1">
                            <a:solidFill>
                              <a:schemeClr val="accent1">
                                <a:lumMod val="50000"/>
                              </a:schemeClr>
                            </a:solidFill>
                            <a:latin typeface="Cambria Math"/>
                          </a:rPr>
                          <m:t>2</m:t>
                        </m:r>
                      </m:sup>
                    </m:sSup>
                    <m:d>
                      <m:dPr>
                        <m:ctrlPr>
                          <a:rPr lang="en-US" sz="2000" i="1">
                            <a:solidFill>
                              <a:schemeClr val="accent1">
                                <a:lumMod val="50000"/>
                              </a:schemeClr>
                            </a:solidFill>
                            <a:latin typeface="Cambria Math"/>
                          </a:rPr>
                        </m:ctrlPr>
                      </m:dPr>
                      <m:e>
                        <m:r>
                          <a:rPr lang="en-US" sz="2000" i="1">
                            <a:solidFill>
                              <a:schemeClr val="accent1">
                                <a:lumMod val="50000"/>
                              </a:schemeClr>
                            </a:solidFill>
                            <a:latin typeface="Cambria Math"/>
                          </a:rPr>
                          <m:t>1−</m:t>
                        </m:r>
                        <m:f>
                          <m:fPr>
                            <m:ctrlPr>
                              <a:rPr lang="en-US" sz="2000" i="1">
                                <a:solidFill>
                                  <a:schemeClr val="accent1">
                                    <a:lumMod val="50000"/>
                                  </a:schemeClr>
                                </a:solidFill>
                                <a:latin typeface="Cambria Math"/>
                              </a:rPr>
                            </m:ctrlPr>
                          </m:fPr>
                          <m:num>
                            <m:sSup>
                              <m:sSupPr>
                                <m:ctrlPr>
                                  <a:rPr lang="en-US" sz="2000" i="1">
                                    <a:solidFill>
                                      <a:schemeClr val="accent1">
                                        <a:lumMod val="50000"/>
                                      </a:schemeClr>
                                    </a:solidFill>
                                    <a:latin typeface="Cambria Math"/>
                                  </a:rPr>
                                </m:ctrlPr>
                              </m:sSupPr>
                              <m:e>
                                <m:r>
                                  <a:rPr lang="en-US" sz="2000" i="1">
                                    <a:solidFill>
                                      <a:schemeClr val="accent1">
                                        <a:lumMod val="50000"/>
                                      </a:schemeClr>
                                    </a:solidFill>
                                    <a:latin typeface="Cambria Math"/>
                                  </a:rPr>
                                  <m:t>𝑐</m:t>
                                </m:r>
                              </m:e>
                              <m:sup>
                                <m:r>
                                  <a:rPr lang="en-US" sz="2000" i="1">
                                    <a:solidFill>
                                      <a:schemeClr val="accent1">
                                        <a:lumMod val="50000"/>
                                      </a:schemeClr>
                                    </a:solidFill>
                                    <a:latin typeface="Cambria Math"/>
                                  </a:rPr>
                                  <m:t>2</m:t>
                                </m:r>
                              </m:sup>
                            </m:sSup>
                          </m:num>
                          <m:den>
                            <m:sSup>
                              <m:sSupPr>
                                <m:ctrlPr>
                                  <a:rPr lang="en-US" sz="2000" i="1">
                                    <a:solidFill>
                                      <a:schemeClr val="accent1">
                                        <a:lumMod val="50000"/>
                                      </a:schemeClr>
                                    </a:solidFill>
                                    <a:latin typeface="Cambria Math"/>
                                  </a:rPr>
                                </m:ctrlPr>
                              </m:sSupPr>
                              <m:e>
                                <m:r>
                                  <a:rPr lang="en-US" sz="2000" i="1">
                                    <a:solidFill>
                                      <a:schemeClr val="accent1">
                                        <a:lumMod val="50000"/>
                                      </a:schemeClr>
                                    </a:solidFill>
                                    <a:latin typeface="Cambria Math"/>
                                  </a:rPr>
                                  <m:t>𝑎</m:t>
                                </m:r>
                              </m:e>
                              <m:sup>
                                <m:r>
                                  <a:rPr lang="en-US" sz="2000" i="1">
                                    <a:solidFill>
                                      <a:schemeClr val="accent1">
                                        <a:lumMod val="50000"/>
                                      </a:schemeClr>
                                    </a:solidFill>
                                    <a:latin typeface="Cambria Math"/>
                                  </a:rPr>
                                  <m:t>2</m:t>
                                </m:r>
                              </m:sup>
                            </m:sSup>
                          </m:den>
                        </m:f>
                      </m:e>
                    </m:d>
                    <m:r>
                      <a:rPr lang="en-US" sz="2000" i="1">
                        <a:solidFill>
                          <a:schemeClr val="accent1">
                            <a:lumMod val="50000"/>
                          </a:schemeClr>
                        </a:solidFill>
                        <a:latin typeface="Cambria Math"/>
                      </a:rPr>
                      <m:t>=</m:t>
                    </m:r>
                    <m:sSup>
                      <m:sSupPr>
                        <m:ctrlPr>
                          <a:rPr lang="en-US" sz="2000" i="1">
                            <a:solidFill>
                              <a:schemeClr val="accent1">
                                <a:lumMod val="50000"/>
                              </a:schemeClr>
                            </a:solidFill>
                            <a:latin typeface="Cambria Math"/>
                          </a:rPr>
                        </m:ctrlPr>
                      </m:sSupPr>
                      <m:e>
                        <m:r>
                          <a:rPr lang="en-US" sz="2000" i="1">
                            <a:solidFill>
                              <a:schemeClr val="accent1">
                                <a:lumMod val="50000"/>
                              </a:schemeClr>
                            </a:solidFill>
                            <a:latin typeface="Cambria Math"/>
                          </a:rPr>
                          <m:t>𝑏</m:t>
                        </m:r>
                      </m:e>
                      <m:sup>
                        <m:r>
                          <a:rPr lang="en-US" sz="2000" i="1">
                            <a:solidFill>
                              <a:schemeClr val="accent1">
                                <a:lumMod val="50000"/>
                              </a:schemeClr>
                            </a:solidFill>
                            <a:latin typeface="Cambria Math"/>
                          </a:rPr>
                          <m:t>2</m:t>
                        </m:r>
                      </m:sup>
                    </m:sSup>
                    <m:d>
                      <m:dPr>
                        <m:ctrlPr>
                          <a:rPr lang="en-US" sz="2000" i="1">
                            <a:solidFill>
                              <a:schemeClr val="accent1">
                                <a:lumMod val="50000"/>
                              </a:schemeClr>
                            </a:solidFill>
                            <a:latin typeface="Cambria Math"/>
                          </a:rPr>
                        </m:ctrlPr>
                      </m:dPr>
                      <m:e>
                        <m:f>
                          <m:fPr>
                            <m:ctrlPr>
                              <a:rPr lang="en-US" sz="2000" i="1">
                                <a:solidFill>
                                  <a:schemeClr val="accent1">
                                    <a:lumMod val="50000"/>
                                  </a:schemeClr>
                                </a:solidFill>
                                <a:latin typeface="Cambria Math"/>
                              </a:rPr>
                            </m:ctrlPr>
                          </m:fPr>
                          <m:num>
                            <m:sSup>
                              <m:sSupPr>
                                <m:ctrlPr>
                                  <a:rPr lang="en-US" sz="2000" i="1">
                                    <a:solidFill>
                                      <a:schemeClr val="accent1">
                                        <a:lumMod val="50000"/>
                                      </a:schemeClr>
                                    </a:solidFill>
                                    <a:latin typeface="Cambria Math"/>
                                  </a:rPr>
                                </m:ctrlPr>
                              </m:sSupPr>
                              <m:e>
                                <m:r>
                                  <a:rPr lang="en-US" sz="2000" i="1">
                                    <a:solidFill>
                                      <a:schemeClr val="accent1">
                                        <a:lumMod val="50000"/>
                                      </a:schemeClr>
                                    </a:solidFill>
                                    <a:latin typeface="Cambria Math"/>
                                  </a:rPr>
                                  <m:t>𝑎</m:t>
                                </m:r>
                              </m:e>
                              <m:sup>
                                <m:r>
                                  <a:rPr lang="en-US" sz="2000" i="1">
                                    <a:solidFill>
                                      <a:schemeClr val="accent1">
                                        <a:lumMod val="50000"/>
                                      </a:schemeClr>
                                    </a:solidFill>
                                    <a:latin typeface="Cambria Math"/>
                                  </a:rPr>
                                  <m:t>2</m:t>
                                </m:r>
                              </m:sup>
                            </m:sSup>
                            <m:r>
                              <a:rPr lang="en-US" sz="2000" i="1">
                                <a:solidFill>
                                  <a:schemeClr val="accent1">
                                    <a:lumMod val="50000"/>
                                  </a:schemeClr>
                                </a:solidFill>
                                <a:latin typeface="Cambria Math"/>
                              </a:rPr>
                              <m:t>−</m:t>
                            </m:r>
                            <m:sSup>
                              <m:sSupPr>
                                <m:ctrlPr>
                                  <a:rPr lang="en-US" sz="2000" i="1">
                                    <a:solidFill>
                                      <a:schemeClr val="accent1">
                                        <a:lumMod val="50000"/>
                                      </a:schemeClr>
                                    </a:solidFill>
                                    <a:latin typeface="Cambria Math"/>
                                  </a:rPr>
                                </m:ctrlPr>
                              </m:sSupPr>
                              <m:e>
                                <m:r>
                                  <a:rPr lang="en-US" sz="2000" i="1">
                                    <a:solidFill>
                                      <a:schemeClr val="accent1">
                                        <a:lumMod val="50000"/>
                                      </a:schemeClr>
                                    </a:solidFill>
                                    <a:latin typeface="Cambria Math"/>
                                  </a:rPr>
                                  <m:t>𝑐</m:t>
                                </m:r>
                              </m:e>
                              <m:sup>
                                <m:r>
                                  <a:rPr lang="en-US" sz="2000" i="1">
                                    <a:solidFill>
                                      <a:schemeClr val="accent1">
                                        <a:lumMod val="50000"/>
                                      </a:schemeClr>
                                    </a:solidFill>
                                    <a:latin typeface="Cambria Math"/>
                                  </a:rPr>
                                  <m:t>2</m:t>
                                </m:r>
                              </m:sup>
                            </m:sSup>
                          </m:num>
                          <m:den>
                            <m:sSup>
                              <m:sSupPr>
                                <m:ctrlPr>
                                  <a:rPr lang="en-US" sz="2000" i="1">
                                    <a:solidFill>
                                      <a:schemeClr val="accent1">
                                        <a:lumMod val="50000"/>
                                      </a:schemeClr>
                                    </a:solidFill>
                                    <a:latin typeface="Cambria Math"/>
                                  </a:rPr>
                                </m:ctrlPr>
                              </m:sSupPr>
                              <m:e>
                                <m:r>
                                  <a:rPr lang="en-US" sz="2000" i="1">
                                    <a:solidFill>
                                      <a:schemeClr val="accent1">
                                        <a:lumMod val="50000"/>
                                      </a:schemeClr>
                                    </a:solidFill>
                                    <a:latin typeface="Cambria Math"/>
                                  </a:rPr>
                                  <m:t>𝑎</m:t>
                                </m:r>
                              </m:e>
                              <m:sup>
                                <m:r>
                                  <a:rPr lang="en-US" sz="2000" i="1">
                                    <a:solidFill>
                                      <a:schemeClr val="accent1">
                                        <a:lumMod val="50000"/>
                                      </a:schemeClr>
                                    </a:solidFill>
                                    <a:latin typeface="Cambria Math"/>
                                  </a:rPr>
                                  <m:t>2</m:t>
                                </m:r>
                              </m:sup>
                            </m:sSup>
                          </m:den>
                        </m:f>
                      </m:e>
                    </m:d>
                    <m:r>
                      <a:rPr lang="en-US" sz="2000" i="1">
                        <a:solidFill>
                          <a:schemeClr val="accent1">
                            <a:lumMod val="50000"/>
                          </a:schemeClr>
                        </a:solidFill>
                        <a:latin typeface="Cambria Math"/>
                      </a:rPr>
                      <m:t>=</m:t>
                    </m:r>
                    <m:f>
                      <m:fPr>
                        <m:ctrlPr>
                          <a:rPr lang="en-US" sz="2000" i="1">
                            <a:solidFill>
                              <a:schemeClr val="accent1">
                                <a:lumMod val="50000"/>
                              </a:schemeClr>
                            </a:solidFill>
                            <a:latin typeface="Cambria Math"/>
                          </a:rPr>
                        </m:ctrlPr>
                      </m:fPr>
                      <m:num>
                        <m:sSup>
                          <m:sSupPr>
                            <m:ctrlPr>
                              <a:rPr lang="en-US" sz="2000" i="1">
                                <a:solidFill>
                                  <a:schemeClr val="accent1">
                                    <a:lumMod val="50000"/>
                                  </a:schemeClr>
                                </a:solidFill>
                                <a:latin typeface="Cambria Math"/>
                              </a:rPr>
                            </m:ctrlPr>
                          </m:sSupPr>
                          <m:e>
                            <m:r>
                              <a:rPr lang="en-US" sz="2000" i="1">
                                <a:solidFill>
                                  <a:schemeClr val="accent1">
                                    <a:lumMod val="50000"/>
                                  </a:schemeClr>
                                </a:solidFill>
                                <a:latin typeface="Cambria Math"/>
                              </a:rPr>
                              <m:t>𝑏</m:t>
                            </m:r>
                          </m:e>
                          <m:sup>
                            <m:r>
                              <a:rPr lang="en-US" sz="2000" i="1">
                                <a:solidFill>
                                  <a:schemeClr val="accent1">
                                    <a:lumMod val="50000"/>
                                  </a:schemeClr>
                                </a:solidFill>
                                <a:latin typeface="Cambria Math"/>
                              </a:rPr>
                              <m:t>4</m:t>
                            </m:r>
                          </m:sup>
                        </m:sSup>
                      </m:num>
                      <m:den>
                        <m:sSup>
                          <m:sSupPr>
                            <m:ctrlPr>
                              <a:rPr lang="en-US" sz="2000" i="1">
                                <a:solidFill>
                                  <a:schemeClr val="accent1">
                                    <a:lumMod val="50000"/>
                                  </a:schemeClr>
                                </a:solidFill>
                                <a:latin typeface="Cambria Math"/>
                              </a:rPr>
                            </m:ctrlPr>
                          </m:sSupPr>
                          <m:e>
                            <m:r>
                              <a:rPr lang="en-US" sz="2000" i="1">
                                <a:solidFill>
                                  <a:schemeClr val="accent1">
                                    <a:lumMod val="50000"/>
                                  </a:schemeClr>
                                </a:solidFill>
                                <a:latin typeface="Cambria Math"/>
                              </a:rPr>
                              <m:t>𝑎</m:t>
                            </m:r>
                          </m:e>
                          <m:sup>
                            <m:r>
                              <a:rPr lang="en-US" sz="2000" i="1">
                                <a:solidFill>
                                  <a:schemeClr val="accent1">
                                    <a:lumMod val="50000"/>
                                  </a:schemeClr>
                                </a:solidFill>
                                <a:latin typeface="Cambria Math"/>
                              </a:rPr>
                              <m:t>2</m:t>
                            </m:r>
                          </m:sup>
                        </m:sSup>
                      </m:den>
                    </m:f>
                    <m:r>
                      <a:rPr lang="en-US" sz="2000" i="1">
                        <a:solidFill>
                          <a:schemeClr val="accent1">
                            <a:lumMod val="50000"/>
                          </a:schemeClr>
                        </a:solidFill>
                        <a:latin typeface="Cambria Math"/>
                      </a:rPr>
                      <m:t>. </m:t>
                    </m:r>
                  </m:oMath>
                </a14:m>
                <a:r>
                  <a:rPr lang="en-US" sz="2000" dirty="0">
                    <a:solidFill>
                      <a:schemeClr val="accent1">
                        <a:lumMod val="50000"/>
                      </a:schemeClr>
                    </a:solidFill>
                  </a:rPr>
                  <a:t/>
                </a:r>
                <a:br>
                  <a:rPr lang="en-US" sz="2000" dirty="0">
                    <a:solidFill>
                      <a:schemeClr val="accent1">
                        <a:lumMod val="50000"/>
                      </a:schemeClr>
                    </a:solidFill>
                  </a:rPr>
                </a:br>
                <a:r>
                  <a:rPr lang="en-US" sz="2000" dirty="0" err="1" smtClean="0">
                    <a:solidFill>
                      <a:schemeClr val="accent1">
                        <a:lumMod val="50000"/>
                      </a:schemeClr>
                    </a:solidFill>
                  </a:rPr>
                  <a:t>Demak</a:t>
                </a:r>
                <a:r>
                  <a:rPr lang="en-US" sz="2000" dirty="0">
                    <a:solidFill>
                      <a:schemeClr val="accent1">
                        <a:lumMod val="50000"/>
                      </a:schemeClr>
                    </a:solidFill>
                  </a:rPr>
                  <a:t>, </a:t>
                </a:r>
                <a:r>
                  <a:rPr lang="en-US" sz="2000" dirty="0" err="1">
                    <a:solidFill>
                      <a:schemeClr val="accent1">
                        <a:lumMod val="50000"/>
                      </a:schemeClr>
                    </a:solidFill>
                  </a:rPr>
                  <a:t>ellips</a:t>
                </a:r>
                <a:r>
                  <a:rPr lang="en-US" sz="2000" dirty="0">
                    <a:solidFill>
                      <a:schemeClr val="accent1">
                        <a:lumMod val="50000"/>
                      </a:schemeClr>
                    </a:solidFill>
                  </a:rPr>
                  <a:t>  (</a:t>
                </a:r>
                <a:r>
                  <a:rPr lang="en-US" sz="2000" dirty="0" err="1">
                    <a:solidFill>
                      <a:schemeClr val="accent1">
                        <a:lumMod val="50000"/>
                      </a:schemeClr>
                    </a:solidFill>
                  </a:rPr>
                  <a:t>giperbola</a:t>
                </a:r>
                <a:r>
                  <a:rPr lang="en-US" sz="2000" dirty="0">
                    <a:solidFill>
                      <a:schemeClr val="accent1">
                        <a:lumMod val="50000"/>
                      </a:schemeClr>
                    </a:solidFill>
                  </a:rPr>
                  <a:t>)da  </a:t>
                </a:r>
                <a:r>
                  <a:rPr lang="en-US" sz="2000" dirty="0" err="1">
                    <a:solidFill>
                      <a:schemeClr val="accent1">
                        <a:lumMod val="50000"/>
                      </a:schemeClr>
                    </a:solidFill>
                  </a:rPr>
                  <a:t>fokal</a:t>
                </a:r>
                <a:r>
                  <a:rPr lang="en-US" sz="2000" dirty="0">
                    <a:solidFill>
                      <a:schemeClr val="accent1">
                        <a:lumMod val="50000"/>
                      </a:schemeClr>
                    </a:solidFill>
                  </a:rPr>
                  <a:t> </a:t>
                </a:r>
                <a:r>
                  <a:rPr lang="en-US" sz="2000" dirty="0" err="1">
                    <a:solidFill>
                      <a:schemeClr val="accent1">
                        <a:lumMod val="50000"/>
                      </a:schemeClr>
                    </a:solidFill>
                  </a:rPr>
                  <a:t>parametr</a:t>
                </a:r>
                <a:r>
                  <a:rPr lang="en-US" sz="2000" dirty="0">
                    <a:solidFill>
                      <a:schemeClr val="accent1">
                        <a:lumMod val="50000"/>
                      </a:schemeClr>
                    </a:solidFill>
                  </a:rPr>
                  <a:t>   </a:t>
                </a:r>
                <a14:m>
                  <m:oMath xmlns:m="http://schemas.openxmlformats.org/officeDocument/2006/math">
                    <m:r>
                      <a:rPr lang="en-US" sz="2000" i="1">
                        <a:solidFill>
                          <a:schemeClr val="accent1">
                            <a:lumMod val="50000"/>
                          </a:schemeClr>
                        </a:solidFill>
                        <a:latin typeface="Cambria Math"/>
                      </a:rPr>
                      <m:t>𝑝</m:t>
                    </m:r>
                    <m:r>
                      <a:rPr lang="en-US" sz="2000" i="1">
                        <a:solidFill>
                          <a:schemeClr val="accent1">
                            <a:lumMod val="50000"/>
                          </a:schemeClr>
                        </a:solidFill>
                        <a:latin typeface="Cambria Math"/>
                      </a:rPr>
                      <m:t>=</m:t>
                    </m:r>
                    <m:f>
                      <m:fPr>
                        <m:ctrlPr>
                          <a:rPr lang="en-US" sz="2000" i="1">
                            <a:solidFill>
                              <a:schemeClr val="accent1">
                                <a:lumMod val="50000"/>
                              </a:schemeClr>
                            </a:solidFill>
                            <a:latin typeface="Cambria Math"/>
                          </a:rPr>
                        </m:ctrlPr>
                      </m:fPr>
                      <m:num>
                        <m:sSup>
                          <m:sSupPr>
                            <m:ctrlPr>
                              <a:rPr lang="en-US" sz="2000" i="1">
                                <a:solidFill>
                                  <a:schemeClr val="accent1">
                                    <a:lumMod val="50000"/>
                                  </a:schemeClr>
                                </a:solidFill>
                                <a:latin typeface="Cambria Math"/>
                              </a:rPr>
                            </m:ctrlPr>
                          </m:sSupPr>
                          <m:e>
                            <m:r>
                              <a:rPr lang="en-US" sz="2000" i="1">
                                <a:solidFill>
                                  <a:schemeClr val="accent1">
                                    <a:lumMod val="50000"/>
                                  </a:schemeClr>
                                </a:solidFill>
                                <a:latin typeface="Cambria Math"/>
                              </a:rPr>
                              <m:t>𝑏</m:t>
                            </m:r>
                          </m:e>
                          <m:sup>
                            <m:r>
                              <a:rPr lang="en-US" sz="2000" i="1">
                                <a:solidFill>
                                  <a:schemeClr val="accent1">
                                    <a:lumMod val="50000"/>
                                  </a:schemeClr>
                                </a:solidFill>
                                <a:latin typeface="Cambria Math"/>
                              </a:rPr>
                              <m:t>2</m:t>
                            </m:r>
                          </m:sup>
                        </m:sSup>
                      </m:num>
                      <m:den>
                        <m:r>
                          <a:rPr lang="en-US" sz="2000" i="1">
                            <a:solidFill>
                              <a:schemeClr val="accent1">
                                <a:lumMod val="50000"/>
                              </a:schemeClr>
                            </a:solidFill>
                            <a:latin typeface="Cambria Math"/>
                          </a:rPr>
                          <m:t>𝑎</m:t>
                        </m:r>
                      </m:den>
                    </m:f>
                  </m:oMath>
                </a14:m>
                <a:r>
                  <a:rPr lang="en-US" sz="2000" dirty="0">
                    <a:solidFill>
                      <a:schemeClr val="accent1">
                        <a:lumMod val="50000"/>
                      </a:schemeClr>
                    </a:solidFill>
                  </a:rPr>
                  <a:t>   </a:t>
                </a:r>
                <a:r>
                  <a:rPr lang="en-US" sz="2000" dirty="0" err="1">
                    <a:solidFill>
                      <a:schemeClr val="accent1">
                        <a:lumMod val="50000"/>
                      </a:schemeClr>
                    </a:solidFill>
                  </a:rPr>
                  <a:t>ga</a:t>
                </a:r>
                <a:r>
                  <a:rPr lang="en-US" sz="2000" dirty="0">
                    <a:solidFill>
                      <a:schemeClr val="accent1">
                        <a:lumMod val="50000"/>
                      </a:schemeClr>
                    </a:solidFill>
                  </a:rPr>
                  <a:t>  </a:t>
                </a:r>
                <a:r>
                  <a:rPr lang="en-US" sz="2000" dirty="0" err="1">
                    <a:solidFill>
                      <a:schemeClr val="accent1">
                        <a:lumMod val="50000"/>
                      </a:schemeClr>
                    </a:solidFill>
                  </a:rPr>
                  <a:t>teng</a:t>
                </a:r>
                <a:r>
                  <a:rPr lang="en-US" sz="2000" dirty="0">
                    <a:solidFill>
                      <a:schemeClr val="accent1">
                        <a:lumMod val="50000"/>
                      </a:schemeClr>
                    </a:solidFill>
                  </a:rPr>
                  <a:t>. </a:t>
                </a:r>
                <a:endParaRPr lang="ru-RU" sz="2000" dirty="0">
                  <a:solidFill>
                    <a:schemeClr val="accent1">
                      <a:lumMod val="50000"/>
                    </a:schemeClr>
                  </a:solidFill>
                </a:endParaRPr>
              </a:p>
            </p:txBody>
          </p:sp>
        </mc:Choice>
        <mc:Fallback>
          <p:sp>
            <p:nvSpPr>
              <p:cNvPr id="2" name="Заголовок 1"/>
              <p:cNvSpPr>
                <a:spLocks noGrp="1" noRot="1" noChangeAspect="1" noMove="1" noResize="1" noEditPoints="1" noAdjustHandles="1" noChangeArrowheads="1" noChangeShapeType="1" noTextEdit="1"/>
              </p:cNvSpPr>
              <p:nvPr>
                <p:ph type="title"/>
              </p:nvPr>
            </p:nvSpPr>
            <p:spPr>
              <a:xfrm>
                <a:off x="1043490" y="1027664"/>
                <a:ext cx="7024744" cy="5353664"/>
              </a:xfrm>
              <a:blipFill rotWithShape="1">
                <a:blip r:embed="rId2"/>
                <a:stretch>
                  <a:fillRect l="-694" b="-1708"/>
                </a:stretch>
              </a:blipFill>
            </p:spPr>
            <p:txBody>
              <a:bodyPr/>
              <a:lstStyle/>
              <a:p>
                <a:r>
                  <a:rPr lang="ru-RU">
                    <a:noFill/>
                  </a:rPr>
                  <a:t> </a:t>
                </a:r>
              </a:p>
            </p:txBody>
          </p:sp>
        </mc:Fallback>
      </mc:AlternateContent>
    </p:spTree>
    <p:extLst>
      <p:ext uri="{BB962C8B-B14F-4D97-AF65-F5344CB8AC3E}">
        <p14:creationId xmlns:p14="http://schemas.microsoft.com/office/powerpoint/2010/main" xmlns="" val="299174444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Заголовок 1"/>
              <p:cNvSpPr>
                <a:spLocks noGrp="1"/>
              </p:cNvSpPr>
              <p:nvPr>
                <p:ph type="title"/>
              </p:nvPr>
            </p:nvSpPr>
            <p:spPr>
              <a:xfrm>
                <a:off x="611560" y="1027664"/>
                <a:ext cx="8064896" cy="5353664"/>
              </a:xfrm>
            </p:spPr>
            <p:txBody>
              <a:bodyPr>
                <a:normAutofit fontScale="90000"/>
              </a:bodyPr>
              <a:lstStyle/>
              <a:p>
                <a:r>
                  <a:rPr lang="en-US" sz="2000" dirty="0" smtClean="0">
                    <a:solidFill>
                      <a:schemeClr val="accent1">
                        <a:lumMod val="50000"/>
                      </a:schemeClr>
                    </a:solidFill>
                  </a:rPr>
                  <a:t>M </a:t>
                </a:r>
                <a:r>
                  <a:rPr lang="en-US" sz="2000" dirty="0" err="1">
                    <a:solidFill>
                      <a:schemeClr val="accent1">
                        <a:lumMod val="50000"/>
                      </a:schemeClr>
                    </a:solidFill>
                  </a:rPr>
                  <a:t>i</a:t>
                </a:r>
                <a:r>
                  <a:rPr lang="en-US" sz="2000" dirty="0">
                    <a:solidFill>
                      <a:schemeClr val="accent1">
                        <a:lumMod val="50000"/>
                      </a:schemeClr>
                    </a:solidFill>
                  </a:rPr>
                  <a:t> s o l. </a:t>
                </a:r>
                <a14:m>
                  <m:oMath xmlns:m="http://schemas.openxmlformats.org/officeDocument/2006/math">
                    <m:r>
                      <a:rPr lang="en-US" sz="2000" i="1">
                        <a:solidFill>
                          <a:schemeClr val="accent1">
                            <a:lumMod val="50000"/>
                          </a:schemeClr>
                        </a:solidFill>
                        <a:latin typeface="Cambria Math"/>
                      </a:rPr>
                      <m:t>𝑟</m:t>
                    </m:r>
                    <m:r>
                      <a:rPr lang="en-US" sz="2000" i="1">
                        <a:solidFill>
                          <a:schemeClr val="accent1">
                            <a:lumMod val="50000"/>
                          </a:schemeClr>
                        </a:solidFill>
                        <a:latin typeface="Cambria Math"/>
                      </a:rPr>
                      <m:t>=</m:t>
                    </m:r>
                    <m:f>
                      <m:fPr>
                        <m:ctrlPr>
                          <a:rPr lang="en-US" sz="2000" i="1">
                            <a:solidFill>
                              <a:schemeClr val="accent1">
                                <a:lumMod val="50000"/>
                              </a:schemeClr>
                            </a:solidFill>
                            <a:latin typeface="Cambria Math"/>
                          </a:rPr>
                        </m:ctrlPr>
                      </m:fPr>
                      <m:num>
                        <m:r>
                          <a:rPr lang="en-US" sz="2000" i="1">
                            <a:solidFill>
                              <a:schemeClr val="accent1">
                                <a:lumMod val="50000"/>
                              </a:schemeClr>
                            </a:solidFill>
                            <a:latin typeface="Cambria Math"/>
                          </a:rPr>
                          <m:t>25</m:t>
                        </m:r>
                      </m:num>
                      <m:den>
                        <m:r>
                          <a:rPr lang="en-US" sz="2000" i="1">
                            <a:solidFill>
                              <a:schemeClr val="accent1">
                                <a:lumMod val="50000"/>
                              </a:schemeClr>
                            </a:solidFill>
                            <a:latin typeface="Cambria Math"/>
                          </a:rPr>
                          <m:t>13−12</m:t>
                        </m:r>
                        <m:r>
                          <a:rPr lang="en-US" sz="2000" i="1">
                            <a:solidFill>
                              <a:schemeClr val="accent1">
                                <a:lumMod val="50000"/>
                              </a:schemeClr>
                            </a:solidFill>
                            <a:latin typeface="Cambria Math"/>
                          </a:rPr>
                          <m:t>𝑐𝑜𝑠</m:t>
                        </m:r>
                        <m:r>
                          <a:rPr lang="en-US" sz="2000" i="1">
                            <a:solidFill>
                              <a:schemeClr val="accent1">
                                <a:lumMod val="50000"/>
                              </a:schemeClr>
                            </a:solidFill>
                            <a:latin typeface="Cambria Math"/>
                            <a:ea typeface="Cambria Math"/>
                          </a:rPr>
                          <m:t>𝜑</m:t>
                        </m:r>
                      </m:den>
                    </m:f>
                  </m:oMath>
                </a14:m>
                <a:r>
                  <a:rPr lang="en-US" sz="2000" dirty="0">
                    <a:solidFill>
                      <a:schemeClr val="accent1">
                        <a:lumMod val="50000"/>
                      </a:schemeClr>
                    </a:solidFill>
                  </a:rPr>
                  <a:t>   </a:t>
                </a:r>
                <a:r>
                  <a:rPr lang="en-US" sz="2000" dirty="0" err="1">
                    <a:solidFill>
                      <a:schemeClr val="accent1">
                        <a:lumMod val="50000"/>
                      </a:schemeClr>
                    </a:solidFill>
                  </a:rPr>
                  <a:t>chiziqning</a:t>
                </a:r>
                <a:r>
                  <a:rPr lang="en-US" sz="2000" dirty="0">
                    <a:solidFill>
                      <a:schemeClr val="accent1">
                        <a:lumMod val="50000"/>
                      </a:schemeClr>
                    </a:solidFill>
                  </a:rPr>
                  <a:t> </a:t>
                </a:r>
                <a:r>
                  <a:rPr lang="en-US" sz="2000" dirty="0" err="1">
                    <a:solidFill>
                      <a:schemeClr val="accent1">
                        <a:lumMod val="50000"/>
                      </a:schemeClr>
                    </a:solidFill>
                  </a:rPr>
                  <a:t>Dekart</a:t>
                </a:r>
                <a:r>
                  <a:rPr lang="en-US" sz="2000" dirty="0">
                    <a:solidFill>
                      <a:schemeClr val="accent1">
                        <a:lumMod val="50000"/>
                      </a:schemeClr>
                    </a:solidFill>
                  </a:rPr>
                  <a:t> </a:t>
                </a:r>
                <a:r>
                  <a:rPr lang="en-US" sz="2000" dirty="0" err="1">
                    <a:solidFill>
                      <a:schemeClr val="accent1">
                        <a:lumMod val="50000"/>
                      </a:schemeClr>
                    </a:solidFill>
                  </a:rPr>
                  <a:t>reperiga</a:t>
                </a:r>
                <a:r>
                  <a:rPr lang="en-US" sz="2000" dirty="0">
                    <a:solidFill>
                      <a:schemeClr val="accent1">
                        <a:lumMod val="50000"/>
                      </a:schemeClr>
                    </a:solidFill>
                  </a:rPr>
                  <a:t> </a:t>
                </a:r>
                <a:r>
                  <a:rPr lang="en-US" sz="2000" dirty="0" err="1">
                    <a:solidFill>
                      <a:schemeClr val="accent1">
                        <a:lumMod val="50000"/>
                      </a:schemeClr>
                    </a:solidFill>
                  </a:rPr>
                  <a:t>nisbatan</a:t>
                </a:r>
                <a:r>
                  <a:rPr lang="en-US" sz="2000" dirty="0">
                    <a:solidFill>
                      <a:schemeClr val="accent1">
                        <a:lumMod val="50000"/>
                      </a:schemeClr>
                    </a:solidFill>
                  </a:rPr>
                  <a:t> </a:t>
                </a:r>
                <a:r>
                  <a:rPr lang="en-US" sz="2000" dirty="0" err="1">
                    <a:solidFill>
                      <a:schemeClr val="accent1">
                        <a:lumMod val="50000"/>
                      </a:schemeClr>
                    </a:solidFill>
                  </a:rPr>
                  <a:t>kanonik</a:t>
                </a:r>
                <a:r>
                  <a:rPr lang="en-US" sz="2000" dirty="0">
                    <a:solidFill>
                      <a:schemeClr val="accent1">
                        <a:lumMod val="50000"/>
                      </a:schemeClr>
                    </a:solidFill>
                  </a:rPr>
                  <a:t> </a:t>
                </a:r>
                <a:r>
                  <a:rPr lang="en-US" sz="2000" dirty="0" err="1">
                    <a:solidFill>
                      <a:schemeClr val="accent1">
                        <a:lumMod val="50000"/>
                      </a:schemeClr>
                    </a:solidFill>
                  </a:rPr>
                  <a:t>tenglamasini</a:t>
                </a:r>
                <a:r>
                  <a:rPr lang="en-US" sz="2000" dirty="0">
                    <a:solidFill>
                      <a:schemeClr val="accent1">
                        <a:lumMod val="50000"/>
                      </a:schemeClr>
                    </a:solidFill>
                  </a:rPr>
                  <a:t> </a:t>
                </a:r>
                <a:r>
                  <a:rPr lang="en-US" sz="2000" dirty="0" err="1">
                    <a:solidFill>
                      <a:schemeClr val="accent1">
                        <a:lumMod val="50000"/>
                      </a:schemeClr>
                    </a:solidFill>
                  </a:rPr>
                  <a:t>yozing</a:t>
                </a:r>
                <a:r>
                  <a:rPr lang="en-US" sz="2000" dirty="0">
                    <a:solidFill>
                      <a:schemeClr val="accent1">
                        <a:lumMod val="50000"/>
                      </a:schemeClr>
                    </a:solidFill>
                  </a:rPr>
                  <a:t>.</a:t>
                </a:r>
                <a:r>
                  <a:rPr lang="ru-RU" sz="2000" b="1" dirty="0">
                    <a:solidFill>
                      <a:schemeClr val="accent1">
                        <a:lumMod val="50000"/>
                      </a:schemeClr>
                    </a:solidFill>
                  </a:rPr>
                  <a:t/>
                </a:r>
                <a:br>
                  <a:rPr lang="ru-RU" sz="2000" b="1" dirty="0">
                    <a:solidFill>
                      <a:schemeClr val="accent1">
                        <a:lumMod val="50000"/>
                      </a:schemeClr>
                    </a:solidFill>
                  </a:rPr>
                </a:br>
                <a:r>
                  <a:rPr lang="en-US" sz="2000" dirty="0" err="1">
                    <a:solidFill>
                      <a:schemeClr val="accent1">
                        <a:lumMod val="50000"/>
                      </a:schemeClr>
                    </a:solidFill>
                  </a:rPr>
                  <a:t>Yech</a:t>
                </a:r>
                <a:r>
                  <a:rPr lang="en-US" sz="2000" dirty="0">
                    <a:solidFill>
                      <a:schemeClr val="accent1">
                        <a:lumMod val="50000"/>
                      </a:schemeClr>
                    </a:solidFill>
                  </a:rPr>
                  <a:t> </a:t>
                </a:r>
                <a:r>
                  <a:rPr lang="en-US" sz="2000" dirty="0" err="1">
                    <a:solidFill>
                      <a:schemeClr val="accent1">
                        <a:lumMod val="50000"/>
                      </a:schemeClr>
                    </a:solidFill>
                  </a:rPr>
                  <a:t>i</a:t>
                </a:r>
                <a:r>
                  <a:rPr lang="en-US" sz="2000" dirty="0">
                    <a:solidFill>
                      <a:schemeClr val="accent1">
                        <a:lumMod val="50000"/>
                      </a:schemeClr>
                    </a:solidFill>
                  </a:rPr>
                  <a:t> sh. </a:t>
                </a:r>
                <a:r>
                  <a:rPr lang="en-US" sz="2000" dirty="0" err="1">
                    <a:solidFill>
                      <a:schemeClr val="accent1">
                        <a:lumMod val="50000"/>
                      </a:schemeClr>
                    </a:solidFill>
                  </a:rPr>
                  <a:t>Berilgan</a:t>
                </a:r>
                <a:r>
                  <a:rPr lang="en-US" sz="2000" dirty="0">
                    <a:solidFill>
                      <a:schemeClr val="accent1">
                        <a:lumMod val="50000"/>
                      </a:schemeClr>
                    </a:solidFill>
                  </a:rPr>
                  <a:t> </a:t>
                </a:r>
                <a:r>
                  <a:rPr lang="en-US" sz="2000" dirty="0" err="1">
                    <a:solidFill>
                      <a:schemeClr val="accent1">
                        <a:lumMod val="50000"/>
                      </a:schemeClr>
                    </a:solidFill>
                  </a:rPr>
                  <a:t>tenglamani</a:t>
                </a:r>
                <a:r>
                  <a:rPr lang="en-US" sz="2000" dirty="0">
                    <a:solidFill>
                      <a:schemeClr val="accent1">
                        <a:lumMod val="50000"/>
                      </a:schemeClr>
                    </a:solidFill>
                  </a:rPr>
                  <a:t> (6.2) </a:t>
                </a:r>
                <a14:m>
                  <m:oMath xmlns:m="http://schemas.openxmlformats.org/officeDocument/2006/math">
                    <m:r>
                      <a:rPr lang="en-US" sz="2000" i="1">
                        <a:solidFill>
                          <a:schemeClr val="accent1">
                            <a:lumMod val="50000"/>
                          </a:schemeClr>
                        </a:solidFill>
                        <a:latin typeface="Cambria Math"/>
                      </a:rPr>
                      <m:t>𝑟</m:t>
                    </m:r>
                    <m:r>
                      <a:rPr lang="en-US" sz="2000" i="1">
                        <a:solidFill>
                          <a:schemeClr val="accent1">
                            <a:lumMod val="50000"/>
                          </a:schemeClr>
                        </a:solidFill>
                        <a:latin typeface="Cambria Math"/>
                      </a:rPr>
                      <m:t>=</m:t>
                    </m:r>
                    <m:f>
                      <m:fPr>
                        <m:ctrlPr>
                          <a:rPr lang="en-US" sz="2000" i="1">
                            <a:solidFill>
                              <a:schemeClr val="accent1">
                                <a:lumMod val="50000"/>
                              </a:schemeClr>
                            </a:solidFill>
                            <a:latin typeface="Cambria Math"/>
                          </a:rPr>
                        </m:ctrlPr>
                      </m:fPr>
                      <m:num>
                        <m:r>
                          <a:rPr lang="en-US" sz="2000" i="1">
                            <a:solidFill>
                              <a:schemeClr val="accent1">
                                <a:lumMod val="50000"/>
                              </a:schemeClr>
                            </a:solidFill>
                            <a:latin typeface="Cambria Math"/>
                          </a:rPr>
                          <m:t>𝑝</m:t>
                        </m:r>
                      </m:num>
                      <m:den>
                        <m:r>
                          <a:rPr lang="en-US" sz="2000" i="1">
                            <a:solidFill>
                              <a:schemeClr val="accent1">
                                <a:lumMod val="50000"/>
                              </a:schemeClr>
                            </a:solidFill>
                            <a:latin typeface="Cambria Math"/>
                          </a:rPr>
                          <m:t>1−</m:t>
                        </m:r>
                        <m:r>
                          <a:rPr lang="en-US" sz="2000" i="1">
                            <a:solidFill>
                              <a:schemeClr val="accent1">
                                <a:lumMod val="50000"/>
                              </a:schemeClr>
                            </a:solidFill>
                            <a:latin typeface="Cambria Math"/>
                          </a:rPr>
                          <m:t>𝑒</m:t>
                        </m:r>
                        <m:r>
                          <a:rPr lang="en-US" sz="2000" i="1">
                            <a:solidFill>
                              <a:schemeClr val="accent1">
                                <a:lumMod val="50000"/>
                              </a:schemeClr>
                            </a:solidFill>
                            <a:latin typeface="Cambria Math"/>
                          </a:rPr>
                          <m:t> </m:t>
                        </m:r>
                        <m:r>
                          <a:rPr lang="en-US" sz="2000" i="1">
                            <a:solidFill>
                              <a:schemeClr val="accent1">
                                <a:lumMod val="50000"/>
                              </a:schemeClr>
                            </a:solidFill>
                            <a:latin typeface="Cambria Math"/>
                          </a:rPr>
                          <m:t>𝑐𝑜𝑠</m:t>
                        </m:r>
                        <m:r>
                          <a:rPr lang="en-US" sz="2000" i="1">
                            <a:solidFill>
                              <a:schemeClr val="accent1">
                                <a:lumMod val="50000"/>
                              </a:schemeClr>
                            </a:solidFill>
                            <a:latin typeface="Cambria Math"/>
                            <a:ea typeface="Cambria Math"/>
                          </a:rPr>
                          <m:t>𝜑</m:t>
                        </m:r>
                      </m:den>
                    </m:f>
                  </m:oMath>
                </a14:m>
                <a:r>
                  <a:rPr lang="en-US" sz="2000" dirty="0">
                    <a:solidFill>
                      <a:schemeClr val="accent1">
                        <a:lumMod val="50000"/>
                      </a:schemeClr>
                    </a:solidFill>
                  </a:rPr>
                  <a:t> </a:t>
                </a:r>
                <a:r>
                  <a:rPr lang="en-US" sz="2000" dirty="0" err="1">
                    <a:solidFill>
                      <a:schemeClr val="accent1">
                        <a:lumMod val="50000"/>
                      </a:schemeClr>
                    </a:solidFill>
                  </a:rPr>
                  <a:t>ko’rinishga</a:t>
                </a:r>
                <a:r>
                  <a:rPr lang="en-US" sz="2000" dirty="0">
                    <a:solidFill>
                      <a:schemeClr val="accent1">
                        <a:lumMod val="50000"/>
                      </a:schemeClr>
                    </a:solidFill>
                  </a:rPr>
                  <a:t> </a:t>
                </a:r>
                <a:r>
                  <a:rPr lang="en-US" sz="2000" dirty="0" err="1">
                    <a:solidFill>
                      <a:schemeClr val="accent1">
                        <a:lumMod val="50000"/>
                      </a:schemeClr>
                    </a:solidFill>
                  </a:rPr>
                  <a:t>keltirish</a:t>
                </a:r>
                <a:r>
                  <a:rPr lang="en-US" sz="2000" dirty="0">
                    <a:solidFill>
                      <a:schemeClr val="accent1">
                        <a:lumMod val="50000"/>
                      </a:schemeClr>
                    </a:solidFill>
                  </a:rPr>
                  <a:t> </a:t>
                </a:r>
                <a:r>
                  <a:rPr lang="en-US" sz="2000" dirty="0" err="1">
                    <a:solidFill>
                      <a:schemeClr val="accent1">
                        <a:lumMod val="50000"/>
                      </a:schemeClr>
                    </a:solidFill>
                  </a:rPr>
                  <a:t>uchun</a:t>
                </a:r>
                <a:r>
                  <a:rPr lang="en-US" sz="2000" dirty="0">
                    <a:solidFill>
                      <a:schemeClr val="accent1">
                        <a:lumMod val="50000"/>
                      </a:schemeClr>
                    </a:solidFill>
                  </a:rPr>
                  <a:t> </a:t>
                </a:r>
                <a:r>
                  <a:rPr lang="en-US" sz="2000" dirty="0" err="1">
                    <a:solidFill>
                      <a:schemeClr val="accent1">
                        <a:lumMod val="50000"/>
                      </a:schemeClr>
                    </a:solidFill>
                  </a:rPr>
                  <a:t>o’ng</a:t>
                </a:r>
                <a:r>
                  <a:rPr lang="en-US" sz="2000" dirty="0">
                    <a:solidFill>
                      <a:schemeClr val="accent1">
                        <a:lumMod val="50000"/>
                      </a:schemeClr>
                    </a:solidFill>
                  </a:rPr>
                  <a:t> </a:t>
                </a:r>
                <a:r>
                  <a:rPr lang="en-US" sz="2000" dirty="0" err="1">
                    <a:solidFill>
                      <a:schemeClr val="accent1">
                        <a:lumMod val="50000"/>
                      </a:schemeClr>
                    </a:solidFill>
                  </a:rPr>
                  <a:t>tomonining</a:t>
                </a:r>
                <a:r>
                  <a:rPr lang="en-US" sz="2000" dirty="0">
                    <a:solidFill>
                      <a:schemeClr val="accent1">
                        <a:lumMod val="50000"/>
                      </a:schemeClr>
                    </a:solidFill>
                  </a:rPr>
                  <a:t> </a:t>
                </a:r>
                <a:r>
                  <a:rPr lang="en-US" sz="2000" dirty="0" err="1">
                    <a:solidFill>
                      <a:schemeClr val="accent1">
                        <a:lumMod val="50000"/>
                      </a:schemeClr>
                    </a:solidFill>
                  </a:rPr>
                  <a:t>surat</a:t>
                </a:r>
                <a:r>
                  <a:rPr lang="en-US" sz="2000" dirty="0">
                    <a:solidFill>
                      <a:schemeClr val="accent1">
                        <a:lumMod val="50000"/>
                      </a:schemeClr>
                    </a:solidFill>
                  </a:rPr>
                  <a:t> </a:t>
                </a:r>
                <a:r>
                  <a:rPr lang="en-US" sz="2000" dirty="0" err="1">
                    <a:solidFill>
                      <a:schemeClr val="accent1">
                        <a:lumMod val="50000"/>
                      </a:schemeClr>
                    </a:solidFill>
                  </a:rPr>
                  <a:t>va</a:t>
                </a:r>
                <a:r>
                  <a:rPr lang="en-US" sz="2000" dirty="0">
                    <a:solidFill>
                      <a:schemeClr val="accent1">
                        <a:lumMod val="50000"/>
                      </a:schemeClr>
                    </a:solidFill>
                  </a:rPr>
                  <a:t> </a:t>
                </a:r>
                <a:r>
                  <a:rPr lang="en-US" sz="2000" dirty="0" err="1">
                    <a:solidFill>
                      <a:schemeClr val="accent1">
                        <a:lumMod val="50000"/>
                      </a:schemeClr>
                    </a:solidFill>
                  </a:rPr>
                  <a:t>maxrajini</a:t>
                </a:r>
                <a:r>
                  <a:rPr lang="en-US" sz="2000" dirty="0">
                    <a:solidFill>
                      <a:schemeClr val="accent1">
                        <a:lumMod val="50000"/>
                      </a:schemeClr>
                    </a:solidFill>
                  </a:rPr>
                  <a:t> 13 </a:t>
                </a:r>
                <a:r>
                  <a:rPr lang="en-US" sz="2000" dirty="0" err="1">
                    <a:solidFill>
                      <a:schemeClr val="accent1">
                        <a:lumMod val="50000"/>
                      </a:schemeClr>
                    </a:solidFill>
                  </a:rPr>
                  <a:t>ga</a:t>
                </a:r>
                <a:r>
                  <a:rPr lang="en-US" sz="2000" dirty="0">
                    <a:solidFill>
                      <a:schemeClr val="accent1">
                        <a:lumMod val="50000"/>
                      </a:schemeClr>
                    </a:solidFill>
                  </a:rPr>
                  <a:t> </a:t>
                </a:r>
                <a:r>
                  <a:rPr lang="en-US" sz="2000" dirty="0" err="1">
                    <a:solidFill>
                      <a:schemeClr val="accent1">
                        <a:lumMod val="50000"/>
                      </a:schemeClr>
                    </a:solidFill>
                  </a:rPr>
                  <a:t>bo’lamiz</a:t>
                </a:r>
                <a:r>
                  <a:rPr lang="en-US" sz="2000" dirty="0">
                    <a:solidFill>
                      <a:schemeClr val="accent1">
                        <a:lumMod val="50000"/>
                      </a:schemeClr>
                    </a:solidFill>
                  </a:rPr>
                  <a:t>: </a:t>
                </a:r>
                <a:br>
                  <a:rPr lang="en-US" sz="2000" dirty="0">
                    <a:solidFill>
                      <a:schemeClr val="accent1">
                        <a:lumMod val="50000"/>
                      </a:schemeClr>
                    </a:solidFill>
                  </a:rPr>
                </a:br>
                <a14:m>
                  <m:oMath xmlns:m="http://schemas.openxmlformats.org/officeDocument/2006/math">
                    <m:r>
                      <a:rPr lang="en-US" sz="2000" b="1" i="1">
                        <a:solidFill>
                          <a:schemeClr val="accent1">
                            <a:lumMod val="50000"/>
                          </a:schemeClr>
                        </a:solidFill>
                        <a:latin typeface="Cambria Math"/>
                      </a:rPr>
                      <m:t>𝒓</m:t>
                    </m:r>
                    <m:r>
                      <a:rPr lang="en-US" sz="2000" b="1" i="1">
                        <a:solidFill>
                          <a:schemeClr val="accent1">
                            <a:lumMod val="50000"/>
                          </a:schemeClr>
                        </a:solidFill>
                        <a:latin typeface="Cambria Math"/>
                      </a:rPr>
                      <m:t>=</m:t>
                    </m:r>
                    <m:f>
                      <m:fPr>
                        <m:ctrlPr>
                          <a:rPr lang="en-US" sz="2000" b="1" i="1">
                            <a:solidFill>
                              <a:schemeClr val="accent1">
                                <a:lumMod val="50000"/>
                              </a:schemeClr>
                            </a:solidFill>
                            <a:latin typeface="Cambria Math"/>
                          </a:rPr>
                        </m:ctrlPr>
                      </m:fPr>
                      <m:num>
                        <m:f>
                          <m:fPr>
                            <m:ctrlPr>
                              <a:rPr lang="en-US" sz="2000" b="1" i="1">
                                <a:solidFill>
                                  <a:schemeClr val="accent1">
                                    <a:lumMod val="50000"/>
                                  </a:schemeClr>
                                </a:solidFill>
                                <a:latin typeface="Cambria Math"/>
                              </a:rPr>
                            </m:ctrlPr>
                          </m:fPr>
                          <m:num>
                            <m:r>
                              <a:rPr lang="en-US" sz="2000" b="1" i="1">
                                <a:solidFill>
                                  <a:schemeClr val="accent1">
                                    <a:lumMod val="50000"/>
                                  </a:schemeClr>
                                </a:solidFill>
                                <a:latin typeface="Cambria Math"/>
                              </a:rPr>
                              <m:t>𝟐𝟓</m:t>
                            </m:r>
                          </m:num>
                          <m:den>
                            <m:r>
                              <a:rPr lang="en-US" sz="2000" b="1" i="1">
                                <a:solidFill>
                                  <a:schemeClr val="accent1">
                                    <a:lumMod val="50000"/>
                                  </a:schemeClr>
                                </a:solidFill>
                                <a:latin typeface="Cambria Math"/>
                              </a:rPr>
                              <m:t>𝟏𝟑</m:t>
                            </m:r>
                          </m:den>
                        </m:f>
                      </m:num>
                      <m:den>
                        <m:r>
                          <a:rPr lang="en-US" sz="2000" b="1" i="1">
                            <a:solidFill>
                              <a:schemeClr val="accent1">
                                <a:lumMod val="50000"/>
                              </a:schemeClr>
                            </a:solidFill>
                            <a:latin typeface="Cambria Math"/>
                          </a:rPr>
                          <m:t>𝟏</m:t>
                        </m:r>
                        <m:r>
                          <a:rPr lang="en-US" sz="2000" b="1" i="1">
                            <a:solidFill>
                              <a:schemeClr val="accent1">
                                <a:lumMod val="50000"/>
                              </a:schemeClr>
                            </a:solidFill>
                            <a:latin typeface="Cambria Math"/>
                          </a:rPr>
                          <m:t>−</m:t>
                        </m:r>
                        <m:f>
                          <m:fPr>
                            <m:ctrlPr>
                              <a:rPr lang="en-US" sz="2000" b="1" i="1">
                                <a:solidFill>
                                  <a:schemeClr val="accent1">
                                    <a:lumMod val="50000"/>
                                  </a:schemeClr>
                                </a:solidFill>
                                <a:latin typeface="Cambria Math"/>
                              </a:rPr>
                            </m:ctrlPr>
                          </m:fPr>
                          <m:num>
                            <m:r>
                              <a:rPr lang="en-US" sz="2000" b="1" i="1">
                                <a:solidFill>
                                  <a:schemeClr val="accent1">
                                    <a:lumMod val="50000"/>
                                  </a:schemeClr>
                                </a:solidFill>
                                <a:latin typeface="Cambria Math"/>
                              </a:rPr>
                              <m:t>𝟏𝟐</m:t>
                            </m:r>
                          </m:num>
                          <m:den>
                            <m:r>
                              <a:rPr lang="en-US" sz="2000" b="1" i="1">
                                <a:solidFill>
                                  <a:schemeClr val="accent1">
                                    <a:lumMod val="50000"/>
                                  </a:schemeClr>
                                </a:solidFill>
                                <a:latin typeface="Cambria Math"/>
                              </a:rPr>
                              <m:t>𝟏𝟑</m:t>
                            </m:r>
                          </m:den>
                        </m:f>
                        <m:r>
                          <a:rPr lang="en-US" sz="2000" b="1" i="1">
                            <a:solidFill>
                              <a:schemeClr val="accent1">
                                <a:lumMod val="50000"/>
                              </a:schemeClr>
                            </a:solidFill>
                            <a:latin typeface="Cambria Math"/>
                          </a:rPr>
                          <m:t>𝒄𝒐𝒔</m:t>
                        </m:r>
                        <m:r>
                          <a:rPr lang="en-US" sz="2000" b="1" i="1">
                            <a:solidFill>
                              <a:schemeClr val="accent1">
                                <a:lumMod val="50000"/>
                              </a:schemeClr>
                            </a:solidFill>
                            <a:latin typeface="Cambria Math"/>
                            <a:ea typeface="Cambria Math"/>
                          </a:rPr>
                          <m:t>𝝋</m:t>
                        </m:r>
                      </m:den>
                    </m:f>
                  </m:oMath>
                </a14:m>
                <a:r>
                  <a:rPr lang="en-US" sz="2000" b="1" dirty="0">
                    <a:solidFill>
                      <a:schemeClr val="accent1">
                        <a:lumMod val="50000"/>
                      </a:schemeClr>
                    </a:solidFill>
                  </a:rPr>
                  <a:t>.</a:t>
                </a:r>
                <a:r>
                  <a:rPr lang="ru-RU" sz="2000" b="1" dirty="0">
                    <a:solidFill>
                      <a:schemeClr val="accent1">
                        <a:lumMod val="50000"/>
                      </a:schemeClr>
                    </a:solidFill>
                  </a:rPr>
                  <a:t/>
                </a:r>
                <a:br>
                  <a:rPr lang="ru-RU" sz="2000" b="1" dirty="0">
                    <a:solidFill>
                      <a:schemeClr val="accent1">
                        <a:lumMod val="50000"/>
                      </a:schemeClr>
                    </a:solidFill>
                  </a:rPr>
                </a:br>
                <a:r>
                  <a:rPr lang="en-US" sz="2000" dirty="0">
                    <a:solidFill>
                      <a:schemeClr val="accent1">
                        <a:lumMod val="50000"/>
                      </a:schemeClr>
                    </a:solidFill>
                  </a:rPr>
                  <a:t> </a:t>
                </a:r>
                <a:r>
                  <a:rPr lang="en-US" sz="2000" dirty="0" err="1">
                    <a:solidFill>
                      <a:schemeClr val="accent1">
                        <a:lumMod val="50000"/>
                      </a:schemeClr>
                    </a:solidFill>
                  </a:rPr>
                  <a:t>buni</a:t>
                </a:r>
                <a:r>
                  <a:rPr lang="en-US" sz="2000" dirty="0">
                    <a:solidFill>
                      <a:schemeClr val="accent1">
                        <a:lumMod val="50000"/>
                      </a:schemeClr>
                    </a:solidFill>
                  </a:rPr>
                  <a:t>  (6.2)  </a:t>
                </a:r>
                <a:r>
                  <a:rPr lang="en-US" sz="2000" dirty="0" err="1">
                    <a:solidFill>
                      <a:schemeClr val="accent1">
                        <a:lumMod val="50000"/>
                      </a:schemeClr>
                    </a:solidFill>
                  </a:rPr>
                  <a:t>bilan</a:t>
                </a:r>
                <a:r>
                  <a:rPr lang="en-US" sz="2000" dirty="0">
                    <a:solidFill>
                      <a:schemeClr val="accent1">
                        <a:lumMod val="50000"/>
                      </a:schemeClr>
                    </a:solidFill>
                  </a:rPr>
                  <a:t>  </a:t>
                </a:r>
                <a:r>
                  <a:rPr lang="en-US" sz="2000" dirty="0" err="1">
                    <a:solidFill>
                      <a:schemeClr val="accent1">
                        <a:lumMod val="50000"/>
                      </a:schemeClr>
                    </a:solidFill>
                  </a:rPr>
                  <a:t>taqqoslasak</a:t>
                </a:r>
                <a:r>
                  <a:rPr lang="en-US" sz="2000" dirty="0">
                    <a:solidFill>
                      <a:schemeClr val="accent1">
                        <a:lumMod val="50000"/>
                      </a:schemeClr>
                    </a:solidFill>
                  </a:rPr>
                  <a:t>,  </a:t>
                </a:r>
                <a:r>
                  <a:rPr lang="en-US" sz="2000" dirty="0" err="1">
                    <a:solidFill>
                      <a:schemeClr val="accent1">
                        <a:lumMod val="50000"/>
                      </a:schemeClr>
                    </a:solidFill>
                  </a:rPr>
                  <a:t>ko`ramizki</a:t>
                </a:r>
                <a:r>
                  <a:rPr lang="en-US" sz="2000" dirty="0">
                    <a:solidFill>
                      <a:schemeClr val="accent1">
                        <a:lumMod val="50000"/>
                      </a:schemeClr>
                    </a:solidFill>
                  </a:rPr>
                  <a:t>,  </a:t>
                </a:r>
                <a14:m>
                  <m:oMath xmlns:m="http://schemas.openxmlformats.org/officeDocument/2006/math">
                    <m:r>
                      <a:rPr lang="en-US" sz="2000" i="1">
                        <a:solidFill>
                          <a:schemeClr val="accent1">
                            <a:lumMod val="50000"/>
                          </a:schemeClr>
                        </a:solidFill>
                        <a:latin typeface="Cambria Math"/>
                      </a:rPr>
                      <m:t>𝑒</m:t>
                    </m:r>
                    <m:r>
                      <a:rPr lang="en-US" sz="2000" i="1">
                        <a:solidFill>
                          <a:schemeClr val="accent1">
                            <a:lumMod val="50000"/>
                          </a:schemeClr>
                        </a:solidFill>
                        <a:latin typeface="Cambria Math"/>
                      </a:rPr>
                      <m:t>=</m:t>
                    </m:r>
                    <m:f>
                      <m:fPr>
                        <m:ctrlPr>
                          <a:rPr lang="en-US" sz="2000" i="1">
                            <a:solidFill>
                              <a:schemeClr val="accent1">
                                <a:lumMod val="50000"/>
                              </a:schemeClr>
                            </a:solidFill>
                            <a:latin typeface="Cambria Math"/>
                          </a:rPr>
                        </m:ctrlPr>
                      </m:fPr>
                      <m:num>
                        <m:r>
                          <a:rPr lang="en-US" sz="2000" i="1">
                            <a:solidFill>
                              <a:schemeClr val="accent1">
                                <a:lumMod val="50000"/>
                              </a:schemeClr>
                            </a:solidFill>
                            <a:latin typeface="Cambria Math"/>
                          </a:rPr>
                          <m:t>12</m:t>
                        </m:r>
                      </m:num>
                      <m:den>
                        <m:r>
                          <a:rPr lang="en-US" sz="2000" i="1">
                            <a:solidFill>
                              <a:schemeClr val="accent1">
                                <a:lumMod val="50000"/>
                              </a:schemeClr>
                            </a:solidFill>
                            <a:latin typeface="Cambria Math"/>
                          </a:rPr>
                          <m:t>13</m:t>
                        </m:r>
                      </m:den>
                    </m:f>
                    <m:r>
                      <a:rPr lang="en-US" sz="2000" i="1">
                        <a:solidFill>
                          <a:schemeClr val="accent1">
                            <a:lumMod val="50000"/>
                          </a:schemeClr>
                        </a:solidFill>
                        <a:latin typeface="Cambria Math"/>
                        <a:ea typeface="Cambria Math"/>
                      </a:rPr>
                      <m:t>&lt;1,</m:t>
                    </m:r>
                  </m:oMath>
                </a14:m>
                <a:r>
                  <a:rPr lang="en-US" sz="2000" dirty="0">
                    <a:solidFill>
                      <a:schemeClr val="accent1">
                        <a:lumMod val="50000"/>
                      </a:schemeClr>
                    </a:solidFill>
                  </a:rPr>
                  <a:t>  </a:t>
                </a:r>
                <a:r>
                  <a:rPr lang="en-US" sz="2000" dirty="0" err="1">
                    <a:solidFill>
                      <a:schemeClr val="accent1">
                        <a:lumMod val="50000"/>
                      </a:schemeClr>
                    </a:solidFill>
                  </a:rPr>
                  <a:t>demak</a:t>
                </a:r>
                <a:r>
                  <a:rPr lang="en-US" sz="2000" dirty="0">
                    <a:solidFill>
                      <a:schemeClr val="accent1">
                        <a:lumMod val="50000"/>
                      </a:schemeClr>
                    </a:solidFill>
                  </a:rPr>
                  <a:t>,  </a:t>
                </a:r>
                <a:r>
                  <a:rPr lang="en-US" sz="2000" dirty="0" err="1">
                    <a:solidFill>
                      <a:schemeClr val="accent1">
                        <a:lumMod val="50000"/>
                      </a:schemeClr>
                    </a:solidFill>
                  </a:rPr>
                  <a:t>egri</a:t>
                </a:r>
                <a:r>
                  <a:rPr lang="en-US" sz="2000" dirty="0">
                    <a:solidFill>
                      <a:schemeClr val="accent1">
                        <a:lumMod val="50000"/>
                      </a:schemeClr>
                    </a:solidFill>
                  </a:rPr>
                  <a:t>  </a:t>
                </a:r>
                <a:r>
                  <a:rPr lang="en-US" sz="2000" dirty="0" err="1">
                    <a:solidFill>
                      <a:schemeClr val="accent1">
                        <a:lumMod val="50000"/>
                      </a:schemeClr>
                    </a:solidFill>
                  </a:rPr>
                  <a:t>chiziq</a:t>
                </a:r>
                <a:r>
                  <a:rPr lang="en-US" sz="2000" dirty="0">
                    <a:solidFill>
                      <a:schemeClr val="accent1">
                        <a:lumMod val="50000"/>
                      </a:schemeClr>
                    </a:solidFill>
                  </a:rPr>
                  <a:t>  </a:t>
                </a:r>
                <a:r>
                  <a:rPr lang="en-US" sz="2000" dirty="0" err="1">
                    <a:solidFill>
                      <a:schemeClr val="accent1">
                        <a:lumMod val="50000"/>
                      </a:schemeClr>
                    </a:solidFill>
                  </a:rPr>
                  <a:t>ellipsdir</a:t>
                </a:r>
                <a:r>
                  <a:rPr lang="en-US" sz="2000" dirty="0">
                    <a:solidFill>
                      <a:schemeClr val="accent1">
                        <a:lumMod val="50000"/>
                      </a:schemeClr>
                    </a:solidFill>
                  </a:rPr>
                  <a:t>. </a:t>
                </a:r>
                <a:br>
                  <a:rPr lang="en-US" sz="2000" dirty="0">
                    <a:solidFill>
                      <a:schemeClr val="accent1">
                        <a:lumMod val="50000"/>
                      </a:schemeClr>
                    </a:solidFill>
                  </a:rPr>
                </a:br>
                <a:r>
                  <a:rPr lang="en-US" sz="2000" dirty="0" err="1">
                    <a:solidFill>
                      <a:schemeClr val="accent1">
                        <a:lumMod val="50000"/>
                      </a:schemeClr>
                    </a:solidFill>
                  </a:rPr>
                  <a:t>Uning</a:t>
                </a:r>
                <a:r>
                  <a:rPr lang="en-US" sz="2000" dirty="0">
                    <a:solidFill>
                      <a:schemeClr val="accent1">
                        <a:lumMod val="50000"/>
                      </a:schemeClr>
                    </a:solidFill>
                  </a:rPr>
                  <a:t>  </a:t>
                </a:r>
                <a:r>
                  <a:rPr lang="en-US" sz="2000" dirty="0" err="1">
                    <a:solidFill>
                      <a:schemeClr val="accent1">
                        <a:lumMod val="50000"/>
                      </a:schemeClr>
                    </a:solidFill>
                  </a:rPr>
                  <a:t>kanonik</a:t>
                </a:r>
                <a:r>
                  <a:rPr lang="en-US" sz="2000" dirty="0">
                    <a:solidFill>
                      <a:schemeClr val="accent1">
                        <a:lumMod val="50000"/>
                      </a:schemeClr>
                    </a:solidFill>
                  </a:rPr>
                  <a:t>  </a:t>
                </a:r>
                <a:r>
                  <a:rPr lang="en-US" sz="2000" dirty="0" err="1">
                    <a:solidFill>
                      <a:schemeClr val="accent1">
                        <a:lumMod val="50000"/>
                      </a:schemeClr>
                    </a:solidFill>
                  </a:rPr>
                  <a:t>tenglamasini</a:t>
                </a:r>
                <a:r>
                  <a:rPr lang="en-US" sz="2000" dirty="0">
                    <a:solidFill>
                      <a:schemeClr val="accent1">
                        <a:lumMod val="50000"/>
                      </a:schemeClr>
                    </a:solidFill>
                  </a:rPr>
                  <a:t>  </a:t>
                </a:r>
                <a:r>
                  <a:rPr lang="en-US" sz="2000" dirty="0" err="1">
                    <a:solidFill>
                      <a:schemeClr val="accent1">
                        <a:lumMod val="50000"/>
                      </a:schemeClr>
                    </a:solidFill>
                  </a:rPr>
                  <a:t>yozamiz</a:t>
                </a:r>
                <a:r>
                  <a:rPr lang="en-US" sz="2000" dirty="0">
                    <a:solidFill>
                      <a:schemeClr val="accent1">
                        <a:lumMod val="50000"/>
                      </a:schemeClr>
                    </a:solidFill>
                  </a:rPr>
                  <a:t>.  </a:t>
                </a:r>
                <a:r>
                  <a:rPr lang="en-US" sz="2000" dirty="0" err="1">
                    <a:solidFill>
                      <a:schemeClr val="accent1">
                        <a:lumMod val="50000"/>
                      </a:schemeClr>
                    </a:solidFill>
                  </a:rPr>
                  <a:t>Tenglamadan</a:t>
                </a:r>
                <a:r>
                  <a:rPr lang="en-US" sz="2000" dirty="0">
                    <a:solidFill>
                      <a:schemeClr val="accent1">
                        <a:lumMod val="50000"/>
                      </a:schemeClr>
                    </a:solidFill>
                  </a:rPr>
                  <a:t>  p</a:t>
                </a:r>
                <a14:m>
                  <m:oMath xmlns:m="http://schemas.openxmlformats.org/officeDocument/2006/math">
                    <m:r>
                      <a:rPr lang="en-US" sz="2000">
                        <a:solidFill>
                          <a:schemeClr val="accent1">
                            <a:lumMod val="50000"/>
                          </a:schemeClr>
                        </a:solidFill>
                        <a:latin typeface="Cambria Math"/>
                      </a:rPr>
                      <m:t>=</m:t>
                    </m:r>
                    <m:f>
                      <m:fPr>
                        <m:ctrlPr>
                          <a:rPr lang="en-US" sz="2000" i="1">
                            <a:solidFill>
                              <a:schemeClr val="accent1">
                                <a:lumMod val="50000"/>
                              </a:schemeClr>
                            </a:solidFill>
                            <a:latin typeface="Cambria Math"/>
                          </a:rPr>
                        </m:ctrlPr>
                      </m:fPr>
                      <m:num>
                        <m:r>
                          <a:rPr lang="en-US" sz="2000" i="1">
                            <a:solidFill>
                              <a:schemeClr val="accent1">
                                <a:lumMod val="50000"/>
                              </a:schemeClr>
                            </a:solidFill>
                            <a:latin typeface="Cambria Math"/>
                          </a:rPr>
                          <m:t>25</m:t>
                        </m:r>
                      </m:num>
                      <m:den>
                        <m:r>
                          <a:rPr lang="en-US" sz="2000" i="1">
                            <a:solidFill>
                              <a:schemeClr val="accent1">
                                <a:lumMod val="50000"/>
                              </a:schemeClr>
                            </a:solidFill>
                            <a:latin typeface="Cambria Math"/>
                          </a:rPr>
                          <m:t>13</m:t>
                        </m:r>
                      </m:den>
                    </m:f>
                    <m:r>
                      <a:rPr lang="en-US" sz="2000" i="1">
                        <a:solidFill>
                          <a:schemeClr val="accent1">
                            <a:lumMod val="50000"/>
                          </a:schemeClr>
                        </a:solidFill>
                        <a:latin typeface="Cambria Math"/>
                      </a:rPr>
                      <m:t>,  </m:t>
                    </m:r>
                    <m:r>
                      <a:rPr lang="en-US" sz="2000" i="1">
                        <a:solidFill>
                          <a:schemeClr val="accent1">
                            <a:lumMod val="50000"/>
                          </a:schemeClr>
                        </a:solidFill>
                        <a:latin typeface="Cambria Math"/>
                      </a:rPr>
                      <m:t>𝑙𝑒𝑘𝑖𝑛</m:t>
                    </m:r>
                    <m:r>
                      <a:rPr lang="en-US" sz="2000" i="1">
                        <a:solidFill>
                          <a:schemeClr val="accent1">
                            <a:lumMod val="50000"/>
                          </a:schemeClr>
                        </a:solidFill>
                        <a:latin typeface="Cambria Math"/>
                      </a:rPr>
                      <m:t> </m:t>
                    </m:r>
                    <m:r>
                      <a:rPr lang="en-US" sz="2000" i="1">
                        <a:solidFill>
                          <a:schemeClr val="accent1">
                            <a:lumMod val="50000"/>
                          </a:schemeClr>
                        </a:solidFill>
                        <a:latin typeface="Cambria Math"/>
                      </a:rPr>
                      <m:t>𝑝</m:t>
                    </m:r>
                    <m:r>
                      <a:rPr lang="en-US" sz="2000" i="1">
                        <a:solidFill>
                          <a:schemeClr val="accent1">
                            <a:lumMod val="50000"/>
                          </a:schemeClr>
                        </a:solidFill>
                        <a:latin typeface="Cambria Math"/>
                      </a:rPr>
                      <m:t>=</m:t>
                    </m:r>
                    <m:f>
                      <m:fPr>
                        <m:ctrlPr>
                          <a:rPr lang="en-US" sz="2000" i="1">
                            <a:solidFill>
                              <a:schemeClr val="accent1">
                                <a:lumMod val="50000"/>
                              </a:schemeClr>
                            </a:solidFill>
                            <a:latin typeface="Cambria Math"/>
                          </a:rPr>
                        </m:ctrlPr>
                      </m:fPr>
                      <m:num>
                        <m:sSup>
                          <m:sSupPr>
                            <m:ctrlPr>
                              <a:rPr lang="en-US" sz="2000" i="1">
                                <a:solidFill>
                                  <a:schemeClr val="accent1">
                                    <a:lumMod val="50000"/>
                                  </a:schemeClr>
                                </a:solidFill>
                                <a:latin typeface="Cambria Math"/>
                              </a:rPr>
                            </m:ctrlPr>
                          </m:sSupPr>
                          <m:e>
                            <m:r>
                              <a:rPr lang="en-US" sz="2000" i="1">
                                <a:solidFill>
                                  <a:schemeClr val="accent1">
                                    <a:lumMod val="50000"/>
                                  </a:schemeClr>
                                </a:solidFill>
                                <a:latin typeface="Cambria Math"/>
                              </a:rPr>
                              <m:t>𝑏</m:t>
                            </m:r>
                          </m:e>
                          <m:sup>
                            <m:r>
                              <a:rPr lang="en-US" sz="2000" i="1">
                                <a:solidFill>
                                  <a:schemeClr val="accent1">
                                    <a:lumMod val="50000"/>
                                  </a:schemeClr>
                                </a:solidFill>
                                <a:latin typeface="Cambria Math"/>
                              </a:rPr>
                              <m:t>2</m:t>
                            </m:r>
                          </m:sup>
                        </m:sSup>
                      </m:num>
                      <m:den>
                        <m:r>
                          <a:rPr lang="en-US" sz="2000" i="1">
                            <a:solidFill>
                              <a:schemeClr val="accent1">
                                <a:lumMod val="50000"/>
                              </a:schemeClr>
                            </a:solidFill>
                            <a:latin typeface="Cambria Math"/>
                          </a:rPr>
                          <m:t>𝑎</m:t>
                        </m:r>
                      </m:den>
                    </m:f>
                  </m:oMath>
                </a14:m>
                <a:r>
                  <a:rPr lang="en-US" sz="2000" dirty="0">
                    <a:solidFill>
                      <a:schemeClr val="accent1">
                        <a:lumMod val="50000"/>
                      </a:schemeClr>
                    </a:solidFill>
                  </a:rPr>
                  <a:t>  </a:t>
                </a:r>
                <a:r>
                  <a:rPr lang="en-US" sz="2000" dirty="0" err="1">
                    <a:solidFill>
                      <a:schemeClr val="accent1">
                        <a:lumMod val="50000"/>
                      </a:schemeClr>
                    </a:solidFill>
                  </a:rPr>
                  <a:t>edi</a:t>
                </a:r>
                <a:r>
                  <a:rPr lang="en-US" sz="2000" dirty="0">
                    <a:solidFill>
                      <a:schemeClr val="accent1">
                        <a:lumMod val="50000"/>
                      </a:schemeClr>
                    </a:solidFill>
                  </a:rPr>
                  <a:t>,  </a:t>
                </a:r>
                <a:r>
                  <a:rPr lang="en-US" sz="2000" dirty="0" err="1">
                    <a:solidFill>
                      <a:schemeClr val="accent1">
                        <a:lumMod val="50000"/>
                      </a:schemeClr>
                    </a:solidFill>
                  </a:rPr>
                  <a:t>bundan</a:t>
                </a:r>
                <a:r>
                  <a:rPr lang="en-US" sz="2000" dirty="0">
                    <a:solidFill>
                      <a:schemeClr val="accent1">
                        <a:lumMod val="50000"/>
                      </a:schemeClr>
                    </a:solidFill>
                  </a:rPr>
                  <a:t>  </a:t>
                </a:r>
                <a14:m>
                  <m:oMath xmlns:m="http://schemas.openxmlformats.org/officeDocument/2006/math">
                    <m:f>
                      <m:fPr>
                        <m:ctrlPr>
                          <a:rPr lang="en-US" sz="2000" i="1">
                            <a:solidFill>
                              <a:schemeClr val="accent1">
                                <a:lumMod val="50000"/>
                              </a:schemeClr>
                            </a:solidFill>
                            <a:latin typeface="Cambria Math"/>
                          </a:rPr>
                        </m:ctrlPr>
                      </m:fPr>
                      <m:num>
                        <m:sSup>
                          <m:sSupPr>
                            <m:ctrlPr>
                              <a:rPr lang="en-US" sz="2000" i="1">
                                <a:solidFill>
                                  <a:schemeClr val="accent1">
                                    <a:lumMod val="50000"/>
                                  </a:schemeClr>
                                </a:solidFill>
                                <a:latin typeface="Cambria Math"/>
                              </a:rPr>
                            </m:ctrlPr>
                          </m:sSupPr>
                          <m:e>
                            <m:r>
                              <a:rPr lang="en-US" sz="2000" i="1">
                                <a:solidFill>
                                  <a:schemeClr val="accent1">
                                    <a:lumMod val="50000"/>
                                  </a:schemeClr>
                                </a:solidFill>
                                <a:latin typeface="Cambria Math"/>
                              </a:rPr>
                              <m:t>𝑏</m:t>
                            </m:r>
                          </m:e>
                          <m:sup>
                            <m:r>
                              <a:rPr lang="en-US" sz="2000" i="1">
                                <a:solidFill>
                                  <a:schemeClr val="accent1">
                                    <a:lumMod val="50000"/>
                                  </a:schemeClr>
                                </a:solidFill>
                                <a:latin typeface="Cambria Math"/>
                              </a:rPr>
                              <m:t>2</m:t>
                            </m:r>
                          </m:sup>
                        </m:sSup>
                      </m:num>
                      <m:den>
                        <m:r>
                          <a:rPr lang="en-US" sz="2000" i="1">
                            <a:solidFill>
                              <a:schemeClr val="accent1">
                                <a:lumMod val="50000"/>
                              </a:schemeClr>
                            </a:solidFill>
                            <a:latin typeface="Cambria Math"/>
                          </a:rPr>
                          <m:t>𝑎</m:t>
                        </m:r>
                      </m:den>
                    </m:f>
                  </m:oMath>
                </a14:m>
                <a:r>
                  <a:rPr lang="en-US" sz="2000" dirty="0">
                    <a:solidFill>
                      <a:schemeClr val="accent1">
                        <a:lumMod val="50000"/>
                      </a:schemeClr>
                    </a:solidFill>
                  </a:rPr>
                  <a:t>=</a:t>
                </a:r>
                <a14:m>
                  <m:oMath xmlns:m="http://schemas.openxmlformats.org/officeDocument/2006/math">
                    <m:f>
                      <m:fPr>
                        <m:ctrlPr>
                          <a:rPr lang="en-US" sz="2000" i="1" dirty="0">
                            <a:solidFill>
                              <a:schemeClr val="accent1">
                                <a:lumMod val="50000"/>
                              </a:schemeClr>
                            </a:solidFill>
                            <a:latin typeface="Cambria Math"/>
                          </a:rPr>
                        </m:ctrlPr>
                      </m:fPr>
                      <m:num>
                        <m:r>
                          <a:rPr lang="en-US" sz="2000" i="1" dirty="0">
                            <a:solidFill>
                              <a:schemeClr val="accent1">
                                <a:lumMod val="50000"/>
                              </a:schemeClr>
                            </a:solidFill>
                            <a:latin typeface="Cambria Math"/>
                          </a:rPr>
                          <m:t>25</m:t>
                        </m:r>
                      </m:num>
                      <m:den>
                        <m:r>
                          <a:rPr lang="en-US" sz="2000" i="1" dirty="0">
                            <a:solidFill>
                              <a:schemeClr val="accent1">
                                <a:lumMod val="50000"/>
                              </a:schemeClr>
                            </a:solidFill>
                            <a:latin typeface="Cambria Math"/>
                          </a:rPr>
                          <m:t>13</m:t>
                        </m:r>
                      </m:den>
                    </m:f>
                    <m:r>
                      <a:rPr lang="en-US" sz="2000" i="1" dirty="0">
                        <a:solidFill>
                          <a:schemeClr val="accent1">
                            <a:lumMod val="50000"/>
                          </a:schemeClr>
                        </a:solidFill>
                        <a:latin typeface="Cambria Math"/>
                      </a:rPr>
                      <m:t>,     </m:t>
                    </m:r>
                    <m:sSup>
                      <m:sSupPr>
                        <m:ctrlPr>
                          <a:rPr lang="en-US" sz="2000" i="1" dirty="0">
                            <a:solidFill>
                              <a:schemeClr val="accent1">
                                <a:lumMod val="50000"/>
                              </a:schemeClr>
                            </a:solidFill>
                            <a:latin typeface="Cambria Math"/>
                          </a:rPr>
                        </m:ctrlPr>
                      </m:sSupPr>
                      <m:e>
                        <m:r>
                          <a:rPr lang="en-US" sz="2000" i="1" dirty="0">
                            <a:solidFill>
                              <a:schemeClr val="accent1">
                                <a:lumMod val="50000"/>
                              </a:schemeClr>
                            </a:solidFill>
                            <a:latin typeface="Cambria Math"/>
                          </a:rPr>
                          <m:t>𝑏</m:t>
                        </m:r>
                      </m:e>
                      <m:sup>
                        <m:r>
                          <a:rPr lang="en-US" sz="2000" i="1" dirty="0">
                            <a:solidFill>
                              <a:schemeClr val="accent1">
                                <a:lumMod val="50000"/>
                              </a:schemeClr>
                            </a:solidFill>
                            <a:latin typeface="Cambria Math"/>
                          </a:rPr>
                          <m:t>2</m:t>
                        </m:r>
                      </m:sup>
                    </m:sSup>
                    <m:r>
                      <a:rPr lang="en-US" sz="2000" i="1" dirty="0">
                        <a:solidFill>
                          <a:schemeClr val="accent1">
                            <a:lumMod val="50000"/>
                          </a:schemeClr>
                        </a:solidFill>
                        <a:latin typeface="Cambria Math"/>
                        <a:ea typeface="Cambria Math"/>
                      </a:rPr>
                      <m:t>=</m:t>
                    </m:r>
                    <m:f>
                      <m:fPr>
                        <m:ctrlPr>
                          <a:rPr lang="en-US" sz="2000" i="1" dirty="0">
                            <a:solidFill>
                              <a:schemeClr val="accent1">
                                <a:lumMod val="50000"/>
                              </a:schemeClr>
                            </a:solidFill>
                            <a:latin typeface="Cambria Math"/>
                            <a:ea typeface="Cambria Math"/>
                          </a:rPr>
                        </m:ctrlPr>
                      </m:fPr>
                      <m:num>
                        <m:r>
                          <a:rPr lang="en-US" sz="2000" i="1" dirty="0">
                            <a:solidFill>
                              <a:schemeClr val="accent1">
                                <a:lumMod val="50000"/>
                              </a:schemeClr>
                            </a:solidFill>
                            <a:latin typeface="Cambria Math"/>
                            <a:ea typeface="Cambria Math"/>
                          </a:rPr>
                          <m:t>25</m:t>
                        </m:r>
                      </m:num>
                      <m:den>
                        <m:r>
                          <a:rPr lang="en-US" sz="2000" i="1" dirty="0">
                            <a:solidFill>
                              <a:schemeClr val="accent1">
                                <a:lumMod val="50000"/>
                              </a:schemeClr>
                            </a:solidFill>
                            <a:latin typeface="Cambria Math"/>
                            <a:ea typeface="Cambria Math"/>
                          </a:rPr>
                          <m:t>13</m:t>
                        </m:r>
                      </m:den>
                    </m:f>
                    <m:r>
                      <a:rPr lang="en-US" sz="2000" i="1" dirty="0">
                        <a:solidFill>
                          <a:schemeClr val="accent1">
                            <a:lumMod val="50000"/>
                          </a:schemeClr>
                        </a:solidFill>
                        <a:latin typeface="Cambria Math"/>
                        <a:ea typeface="Cambria Math"/>
                      </a:rPr>
                      <m:t>𝑎</m:t>
                    </m:r>
                    <m:r>
                      <a:rPr lang="en-US" sz="2000" i="1" dirty="0">
                        <a:solidFill>
                          <a:schemeClr val="accent1">
                            <a:lumMod val="50000"/>
                          </a:schemeClr>
                        </a:solidFill>
                        <a:latin typeface="Cambria Math"/>
                        <a:ea typeface="Cambria Math"/>
                      </a:rPr>
                      <m:t>,  </m:t>
                    </m:r>
                    <m:r>
                      <a:rPr lang="en-US" sz="2000" i="1" dirty="0">
                        <a:solidFill>
                          <a:schemeClr val="accent1">
                            <a:lumMod val="50000"/>
                          </a:schemeClr>
                        </a:solidFill>
                        <a:latin typeface="Cambria Math"/>
                        <a:ea typeface="Cambria Math"/>
                      </a:rPr>
                      <m:t>𝑒</m:t>
                    </m:r>
                    <m:r>
                      <a:rPr lang="en-US" sz="2000" i="1" dirty="0">
                        <a:solidFill>
                          <a:schemeClr val="accent1">
                            <a:lumMod val="50000"/>
                          </a:schemeClr>
                        </a:solidFill>
                        <a:latin typeface="Cambria Math"/>
                        <a:ea typeface="Cambria Math"/>
                      </a:rPr>
                      <m:t>=</m:t>
                    </m:r>
                    <m:f>
                      <m:fPr>
                        <m:ctrlPr>
                          <a:rPr lang="en-US" sz="2000" i="1" dirty="0">
                            <a:solidFill>
                              <a:schemeClr val="accent1">
                                <a:lumMod val="50000"/>
                              </a:schemeClr>
                            </a:solidFill>
                            <a:latin typeface="Cambria Math"/>
                            <a:ea typeface="Cambria Math"/>
                          </a:rPr>
                        </m:ctrlPr>
                      </m:fPr>
                      <m:num>
                        <m:r>
                          <a:rPr lang="en-US" sz="2000" i="1" dirty="0">
                            <a:solidFill>
                              <a:schemeClr val="accent1">
                                <a:lumMod val="50000"/>
                              </a:schemeClr>
                            </a:solidFill>
                            <a:latin typeface="Cambria Math"/>
                            <a:ea typeface="Cambria Math"/>
                          </a:rPr>
                          <m:t>𝑐</m:t>
                        </m:r>
                      </m:num>
                      <m:den>
                        <m:r>
                          <a:rPr lang="en-US" sz="2000" i="1" dirty="0">
                            <a:solidFill>
                              <a:schemeClr val="accent1">
                                <a:lumMod val="50000"/>
                              </a:schemeClr>
                            </a:solidFill>
                            <a:latin typeface="Cambria Math"/>
                            <a:ea typeface="Cambria Math"/>
                          </a:rPr>
                          <m:t>𝑎</m:t>
                        </m:r>
                      </m:den>
                    </m:f>
                    <m:r>
                      <a:rPr lang="en-US" sz="2000" i="1" dirty="0">
                        <a:solidFill>
                          <a:schemeClr val="accent1">
                            <a:lumMod val="50000"/>
                          </a:schemeClr>
                        </a:solidFill>
                        <a:latin typeface="Cambria Math"/>
                        <a:ea typeface="Cambria Math"/>
                      </a:rPr>
                      <m:t>=</m:t>
                    </m:r>
                    <m:f>
                      <m:fPr>
                        <m:ctrlPr>
                          <a:rPr lang="en-US" sz="2000" i="1" dirty="0">
                            <a:solidFill>
                              <a:schemeClr val="accent1">
                                <a:lumMod val="50000"/>
                              </a:schemeClr>
                            </a:solidFill>
                            <a:latin typeface="Cambria Math"/>
                            <a:ea typeface="Cambria Math"/>
                          </a:rPr>
                        </m:ctrlPr>
                      </m:fPr>
                      <m:num>
                        <m:r>
                          <a:rPr lang="en-US" sz="2000" i="1" dirty="0">
                            <a:solidFill>
                              <a:schemeClr val="accent1">
                                <a:lumMod val="50000"/>
                              </a:schemeClr>
                            </a:solidFill>
                            <a:latin typeface="Cambria Math"/>
                            <a:ea typeface="Cambria Math"/>
                          </a:rPr>
                          <m:t>12</m:t>
                        </m:r>
                      </m:num>
                      <m:den>
                        <m:r>
                          <a:rPr lang="en-US" sz="2000" i="1" dirty="0">
                            <a:solidFill>
                              <a:schemeClr val="accent1">
                                <a:lumMod val="50000"/>
                              </a:schemeClr>
                            </a:solidFill>
                            <a:latin typeface="Cambria Math"/>
                            <a:ea typeface="Cambria Math"/>
                          </a:rPr>
                          <m:t>13</m:t>
                        </m:r>
                      </m:den>
                    </m:f>
                    <m:r>
                      <a:rPr lang="en-US" sz="2000" i="1" dirty="0">
                        <a:solidFill>
                          <a:schemeClr val="accent1">
                            <a:lumMod val="50000"/>
                          </a:schemeClr>
                        </a:solidFill>
                        <a:latin typeface="Cambria Math"/>
                        <a:ea typeface="Cambria Math"/>
                      </a:rPr>
                      <m:t>⇒</m:t>
                    </m:r>
                    <m:r>
                      <a:rPr lang="en-US" sz="2000" i="1" dirty="0">
                        <a:solidFill>
                          <a:schemeClr val="accent1">
                            <a:lumMod val="50000"/>
                          </a:schemeClr>
                        </a:solidFill>
                        <a:latin typeface="Cambria Math"/>
                        <a:ea typeface="Cambria Math"/>
                      </a:rPr>
                      <m:t>𝑐</m:t>
                    </m:r>
                    <m:r>
                      <a:rPr lang="en-US" sz="2000" i="1" dirty="0">
                        <a:solidFill>
                          <a:schemeClr val="accent1">
                            <a:lumMod val="50000"/>
                          </a:schemeClr>
                        </a:solidFill>
                        <a:latin typeface="Cambria Math"/>
                        <a:ea typeface="Cambria Math"/>
                      </a:rPr>
                      <m:t>=</m:t>
                    </m:r>
                    <m:f>
                      <m:fPr>
                        <m:ctrlPr>
                          <a:rPr lang="en-US" sz="2000" i="1" dirty="0">
                            <a:solidFill>
                              <a:schemeClr val="accent1">
                                <a:lumMod val="50000"/>
                              </a:schemeClr>
                            </a:solidFill>
                            <a:latin typeface="Cambria Math"/>
                            <a:ea typeface="Cambria Math"/>
                          </a:rPr>
                        </m:ctrlPr>
                      </m:fPr>
                      <m:num>
                        <m:r>
                          <a:rPr lang="en-US" sz="2000" i="1" dirty="0">
                            <a:solidFill>
                              <a:schemeClr val="accent1">
                                <a:lumMod val="50000"/>
                              </a:schemeClr>
                            </a:solidFill>
                            <a:latin typeface="Cambria Math"/>
                            <a:ea typeface="Cambria Math"/>
                          </a:rPr>
                          <m:t>12</m:t>
                        </m:r>
                      </m:num>
                      <m:den>
                        <m:r>
                          <a:rPr lang="en-US" sz="2000" i="1" dirty="0">
                            <a:solidFill>
                              <a:schemeClr val="accent1">
                                <a:lumMod val="50000"/>
                              </a:schemeClr>
                            </a:solidFill>
                            <a:latin typeface="Cambria Math"/>
                            <a:ea typeface="Cambria Math"/>
                          </a:rPr>
                          <m:t>13</m:t>
                        </m:r>
                      </m:den>
                    </m:f>
                    <m:r>
                      <a:rPr lang="en-US" sz="2000" i="1" dirty="0">
                        <a:solidFill>
                          <a:schemeClr val="accent1">
                            <a:lumMod val="50000"/>
                          </a:schemeClr>
                        </a:solidFill>
                        <a:latin typeface="Cambria Math"/>
                        <a:ea typeface="Cambria Math"/>
                      </a:rPr>
                      <m:t>𝑎</m:t>
                    </m:r>
                    <m:r>
                      <a:rPr lang="en-US" sz="2000" i="1" dirty="0">
                        <a:solidFill>
                          <a:schemeClr val="accent1">
                            <a:lumMod val="50000"/>
                          </a:schemeClr>
                        </a:solidFill>
                        <a:latin typeface="Cambria Math"/>
                        <a:ea typeface="Cambria Math"/>
                      </a:rPr>
                      <m:t>.      </m:t>
                    </m:r>
                    <m:r>
                      <a:rPr lang="en-US" sz="2000" i="1" dirty="0">
                        <a:solidFill>
                          <a:schemeClr val="accent1">
                            <a:lumMod val="50000"/>
                          </a:schemeClr>
                        </a:solidFill>
                        <a:latin typeface="Cambria Math"/>
                        <a:ea typeface="Cambria Math"/>
                      </a:rPr>
                      <m:t>𝑏</m:t>
                    </m:r>
                    <m:r>
                      <a:rPr lang="en-US" sz="2000" i="1" dirty="0">
                        <a:solidFill>
                          <a:schemeClr val="accent1">
                            <a:lumMod val="50000"/>
                          </a:schemeClr>
                        </a:solidFill>
                        <a:latin typeface="Cambria Math"/>
                        <a:ea typeface="Cambria Math"/>
                      </a:rPr>
                      <m:t>,</m:t>
                    </m:r>
                    <m:r>
                      <a:rPr lang="en-US" sz="2000" i="1" dirty="0">
                        <a:solidFill>
                          <a:schemeClr val="accent1">
                            <a:lumMod val="50000"/>
                          </a:schemeClr>
                        </a:solidFill>
                        <a:latin typeface="Cambria Math"/>
                        <a:ea typeface="Cambria Math"/>
                      </a:rPr>
                      <m:t>𝑎</m:t>
                    </m:r>
                  </m:oMath>
                </a14:m>
                <a:r>
                  <a:rPr lang="en-US" sz="2000" dirty="0">
                    <a:solidFill>
                      <a:schemeClr val="accent1">
                        <a:lumMod val="50000"/>
                      </a:schemeClr>
                    </a:solidFill>
                  </a:rPr>
                  <a:t>  </a:t>
                </a:r>
                <a:r>
                  <a:rPr lang="en-US" sz="2000" dirty="0" err="1">
                    <a:solidFill>
                      <a:schemeClr val="accent1">
                        <a:lumMod val="50000"/>
                      </a:schemeClr>
                    </a:solidFill>
                  </a:rPr>
                  <a:t>ning</a:t>
                </a:r>
                <a:r>
                  <a:rPr lang="en-US" sz="2000" dirty="0">
                    <a:solidFill>
                      <a:schemeClr val="accent1">
                        <a:lumMod val="50000"/>
                      </a:schemeClr>
                    </a:solidFill>
                  </a:rPr>
                  <a:t>  </a:t>
                </a:r>
                <a:r>
                  <a:rPr lang="en-US" sz="2000" dirty="0" err="1">
                    <a:solidFill>
                      <a:schemeClr val="accent1">
                        <a:lumMod val="50000"/>
                      </a:schemeClr>
                    </a:solidFill>
                  </a:rPr>
                  <a:t>bu</a:t>
                </a:r>
                <a:r>
                  <a:rPr lang="en-US" sz="2000" dirty="0">
                    <a:solidFill>
                      <a:schemeClr val="accent1">
                        <a:lumMod val="50000"/>
                      </a:schemeClr>
                    </a:solidFill>
                  </a:rPr>
                  <a:t>  </a:t>
                </a:r>
                <a:r>
                  <a:rPr lang="en-US" sz="2000" dirty="0" err="1">
                    <a:solidFill>
                      <a:schemeClr val="accent1">
                        <a:lumMod val="50000"/>
                      </a:schemeClr>
                    </a:solidFill>
                  </a:rPr>
                  <a:t>qiymatlarini</a:t>
                </a:r>
                <a:r>
                  <a:rPr lang="en-US" sz="2000" dirty="0" smtClean="0">
                    <a:solidFill>
                      <a:schemeClr val="accent1">
                        <a:lumMod val="50000"/>
                      </a:schemeClr>
                    </a:solidFill>
                  </a:rPr>
                  <a:t/>
                </a:r>
                <a:br>
                  <a:rPr lang="en-US" sz="2000" dirty="0" smtClean="0">
                    <a:solidFill>
                      <a:schemeClr val="accent1">
                        <a:lumMod val="50000"/>
                      </a:schemeClr>
                    </a:solidFill>
                  </a:rPr>
                </a:br>
                <a:r>
                  <a:rPr lang="en-US" sz="2000" dirty="0">
                    <a:solidFill>
                      <a:schemeClr val="accent1">
                        <a:lumMod val="50000"/>
                      </a:schemeClr>
                    </a:solidFill>
                  </a:rPr>
                  <a:t> </a:t>
                </a:r>
                <a:r>
                  <a:rPr lang="en-US" sz="2000" dirty="0" smtClean="0">
                    <a:solidFill>
                      <a:schemeClr val="accent1">
                        <a:lumMod val="50000"/>
                      </a:schemeClr>
                    </a:solidFill>
                  </a:rPr>
                  <a:t>   </a:t>
                </a:r>
                <a14:m>
                  <m:oMath xmlns:m="http://schemas.openxmlformats.org/officeDocument/2006/math">
                    <m:sSup>
                      <m:sSupPr>
                        <m:ctrlPr>
                          <a:rPr lang="ru-RU" sz="2000" i="1">
                            <a:solidFill>
                              <a:schemeClr val="accent1">
                                <a:lumMod val="50000"/>
                              </a:schemeClr>
                            </a:solidFill>
                            <a:latin typeface="Cambria Math"/>
                          </a:rPr>
                        </m:ctrlPr>
                      </m:sSupPr>
                      <m:e>
                        <m:r>
                          <a:rPr lang="en-US" sz="2000" i="1">
                            <a:solidFill>
                              <a:schemeClr val="accent1">
                                <a:lumMod val="50000"/>
                              </a:schemeClr>
                            </a:solidFill>
                            <a:latin typeface="Cambria Math"/>
                          </a:rPr>
                          <m:t>𝑏</m:t>
                        </m:r>
                      </m:e>
                      <m:sup>
                        <m:r>
                          <a:rPr lang="en-US" sz="2000" i="1">
                            <a:solidFill>
                              <a:schemeClr val="accent1">
                                <a:lumMod val="50000"/>
                              </a:schemeClr>
                            </a:solidFill>
                            <a:latin typeface="Cambria Math"/>
                          </a:rPr>
                          <m:t>2</m:t>
                        </m:r>
                      </m:sup>
                    </m:sSup>
                    <m:r>
                      <a:rPr lang="en-US" sz="2000" i="1">
                        <a:solidFill>
                          <a:schemeClr val="accent1">
                            <a:lumMod val="50000"/>
                          </a:schemeClr>
                        </a:solidFill>
                        <a:latin typeface="Cambria Math"/>
                      </a:rPr>
                      <m:t>=</m:t>
                    </m:r>
                    <m:sSup>
                      <m:sSupPr>
                        <m:ctrlPr>
                          <a:rPr lang="en-US" sz="2000" i="1">
                            <a:solidFill>
                              <a:schemeClr val="accent1">
                                <a:lumMod val="50000"/>
                              </a:schemeClr>
                            </a:solidFill>
                            <a:latin typeface="Cambria Math"/>
                          </a:rPr>
                        </m:ctrlPr>
                      </m:sSupPr>
                      <m:e>
                        <m:r>
                          <a:rPr lang="en-US" sz="2000" i="1">
                            <a:solidFill>
                              <a:schemeClr val="accent1">
                                <a:lumMod val="50000"/>
                              </a:schemeClr>
                            </a:solidFill>
                            <a:latin typeface="Cambria Math"/>
                          </a:rPr>
                          <m:t>𝑎</m:t>
                        </m:r>
                      </m:e>
                      <m:sup>
                        <m:r>
                          <a:rPr lang="en-US" sz="2000" i="1">
                            <a:solidFill>
                              <a:schemeClr val="accent1">
                                <a:lumMod val="50000"/>
                              </a:schemeClr>
                            </a:solidFill>
                            <a:latin typeface="Cambria Math"/>
                          </a:rPr>
                          <m:t>2</m:t>
                        </m:r>
                      </m:sup>
                    </m:sSup>
                    <m:r>
                      <a:rPr lang="en-US" sz="2000" i="1">
                        <a:solidFill>
                          <a:schemeClr val="accent1">
                            <a:lumMod val="50000"/>
                          </a:schemeClr>
                        </a:solidFill>
                        <a:latin typeface="Cambria Math"/>
                      </a:rPr>
                      <m:t>−</m:t>
                    </m:r>
                    <m:sSup>
                      <m:sSupPr>
                        <m:ctrlPr>
                          <a:rPr lang="en-US" sz="2000" i="1">
                            <a:solidFill>
                              <a:schemeClr val="accent1">
                                <a:lumMod val="50000"/>
                              </a:schemeClr>
                            </a:solidFill>
                            <a:latin typeface="Cambria Math"/>
                          </a:rPr>
                        </m:ctrlPr>
                      </m:sSupPr>
                      <m:e>
                        <m:r>
                          <a:rPr lang="en-US" sz="2000" i="1">
                            <a:solidFill>
                              <a:schemeClr val="accent1">
                                <a:lumMod val="50000"/>
                              </a:schemeClr>
                            </a:solidFill>
                            <a:latin typeface="Cambria Math"/>
                          </a:rPr>
                          <m:t>𝑐</m:t>
                        </m:r>
                      </m:e>
                      <m:sup>
                        <m:r>
                          <a:rPr lang="en-US" sz="2000" i="1">
                            <a:solidFill>
                              <a:schemeClr val="accent1">
                                <a:lumMod val="50000"/>
                              </a:schemeClr>
                            </a:solidFill>
                            <a:latin typeface="Cambria Math"/>
                          </a:rPr>
                          <m:t>2</m:t>
                        </m:r>
                      </m:sup>
                    </m:sSup>
                  </m:oMath>
                </a14:m>
                <a:r>
                  <a:rPr lang="en-US" sz="2000" dirty="0">
                    <a:solidFill>
                      <a:schemeClr val="accent1">
                        <a:lumMod val="50000"/>
                      </a:schemeClr>
                    </a:solidFill>
                  </a:rPr>
                  <a:t>   </a:t>
                </a:r>
                <a:r>
                  <a:rPr lang="en-US" sz="2000" dirty="0" err="1">
                    <a:solidFill>
                      <a:schemeClr val="accent1">
                        <a:lumMod val="50000"/>
                      </a:schemeClr>
                    </a:solidFill>
                  </a:rPr>
                  <a:t>tenglikka</a:t>
                </a:r>
                <a:r>
                  <a:rPr lang="en-US" sz="2000" dirty="0">
                    <a:solidFill>
                      <a:schemeClr val="accent1">
                        <a:lumMod val="50000"/>
                      </a:schemeClr>
                    </a:solidFill>
                  </a:rPr>
                  <a:t>  </a:t>
                </a:r>
                <a:r>
                  <a:rPr lang="en-US" sz="2000" dirty="0" err="1">
                    <a:solidFill>
                      <a:schemeClr val="accent1">
                        <a:lumMod val="50000"/>
                      </a:schemeClr>
                    </a:solidFill>
                  </a:rPr>
                  <a:t>qo`ysak</a:t>
                </a:r>
                <a:r>
                  <a:rPr lang="en-US" sz="2000" dirty="0">
                    <a:solidFill>
                      <a:schemeClr val="accent1">
                        <a:lumMod val="50000"/>
                      </a:schemeClr>
                    </a:solidFill>
                  </a:rPr>
                  <a:t>, </a:t>
                </a:r>
                <a14:m>
                  <m:oMath xmlns:m="http://schemas.openxmlformats.org/officeDocument/2006/math">
                    <m:f>
                      <m:fPr>
                        <m:ctrlPr>
                          <a:rPr lang="en-US" sz="2000" i="1">
                            <a:solidFill>
                              <a:schemeClr val="accent1">
                                <a:lumMod val="50000"/>
                              </a:schemeClr>
                            </a:solidFill>
                            <a:latin typeface="Cambria Math"/>
                          </a:rPr>
                        </m:ctrlPr>
                      </m:fPr>
                      <m:num>
                        <m:r>
                          <a:rPr lang="en-US" sz="2000" i="1">
                            <a:solidFill>
                              <a:schemeClr val="accent1">
                                <a:lumMod val="50000"/>
                              </a:schemeClr>
                            </a:solidFill>
                            <a:latin typeface="Cambria Math"/>
                          </a:rPr>
                          <m:t>25</m:t>
                        </m:r>
                      </m:num>
                      <m:den>
                        <m:r>
                          <a:rPr lang="en-US" sz="2000" i="1">
                            <a:solidFill>
                              <a:schemeClr val="accent1">
                                <a:lumMod val="50000"/>
                              </a:schemeClr>
                            </a:solidFill>
                            <a:latin typeface="Cambria Math"/>
                          </a:rPr>
                          <m:t>13</m:t>
                        </m:r>
                      </m:den>
                    </m:f>
                    <m:r>
                      <a:rPr lang="en-US" sz="2000" i="1">
                        <a:solidFill>
                          <a:schemeClr val="accent1">
                            <a:lumMod val="50000"/>
                          </a:schemeClr>
                        </a:solidFill>
                        <a:latin typeface="Cambria Math"/>
                        <a:ea typeface="Cambria Math"/>
                      </a:rPr>
                      <m:t>∙</m:t>
                    </m:r>
                    <m:r>
                      <a:rPr lang="en-US" sz="2000" i="1">
                        <a:solidFill>
                          <a:schemeClr val="accent1">
                            <a:lumMod val="50000"/>
                          </a:schemeClr>
                        </a:solidFill>
                        <a:latin typeface="Cambria Math"/>
                        <a:ea typeface="Cambria Math"/>
                      </a:rPr>
                      <m:t>𝑎</m:t>
                    </m:r>
                    <m:r>
                      <a:rPr lang="en-US" sz="2000" i="1">
                        <a:solidFill>
                          <a:schemeClr val="accent1">
                            <a:lumMod val="50000"/>
                          </a:schemeClr>
                        </a:solidFill>
                        <a:latin typeface="Cambria Math"/>
                        <a:ea typeface="Cambria Math"/>
                      </a:rPr>
                      <m:t>=</m:t>
                    </m:r>
                    <m:sSup>
                      <m:sSupPr>
                        <m:ctrlPr>
                          <a:rPr lang="en-US" sz="2000" i="1">
                            <a:solidFill>
                              <a:schemeClr val="accent1">
                                <a:lumMod val="50000"/>
                              </a:schemeClr>
                            </a:solidFill>
                            <a:latin typeface="Cambria Math"/>
                            <a:ea typeface="Cambria Math"/>
                          </a:rPr>
                        </m:ctrlPr>
                      </m:sSupPr>
                      <m:e>
                        <m:r>
                          <a:rPr lang="en-US" sz="2000" i="1">
                            <a:solidFill>
                              <a:schemeClr val="accent1">
                                <a:lumMod val="50000"/>
                              </a:schemeClr>
                            </a:solidFill>
                            <a:latin typeface="Cambria Math"/>
                            <a:ea typeface="Cambria Math"/>
                          </a:rPr>
                          <m:t>𝑎</m:t>
                        </m:r>
                      </m:e>
                      <m:sup>
                        <m:r>
                          <a:rPr lang="en-US" sz="2000" i="1">
                            <a:solidFill>
                              <a:schemeClr val="accent1">
                                <a:lumMod val="50000"/>
                              </a:schemeClr>
                            </a:solidFill>
                            <a:latin typeface="Cambria Math"/>
                            <a:ea typeface="Cambria Math"/>
                          </a:rPr>
                          <m:t>2</m:t>
                        </m:r>
                      </m:sup>
                    </m:sSup>
                    <m:r>
                      <a:rPr lang="en-US" sz="2000" i="1">
                        <a:solidFill>
                          <a:schemeClr val="accent1">
                            <a:lumMod val="50000"/>
                          </a:schemeClr>
                        </a:solidFill>
                        <a:latin typeface="Cambria Math"/>
                        <a:ea typeface="Cambria Math"/>
                      </a:rPr>
                      <m:t>−</m:t>
                    </m:r>
                    <m:f>
                      <m:fPr>
                        <m:ctrlPr>
                          <a:rPr lang="en-US" sz="2000" i="1">
                            <a:solidFill>
                              <a:schemeClr val="accent1">
                                <a:lumMod val="50000"/>
                              </a:schemeClr>
                            </a:solidFill>
                            <a:latin typeface="Cambria Math"/>
                            <a:ea typeface="Cambria Math"/>
                          </a:rPr>
                        </m:ctrlPr>
                      </m:fPr>
                      <m:num>
                        <m:r>
                          <a:rPr lang="en-US" sz="2000" i="1">
                            <a:solidFill>
                              <a:schemeClr val="accent1">
                                <a:lumMod val="50000"/>
                              </a:schemeClr>
                            </a:solidFill>
                            <a:latin typeface="Cambria Math"/>
                            <a:ea typeface="Cambria Math"/>
                          </a:rPr>
                          <m:t>144</m:t>
                        </m:r>
                      </m:num>
                      <m:den>
                        <m:r>
                          <a:rPr lang="en-US" sz="2000" i="1">
                            <a:solidFill>
                              <a:schemeClr val="accent1">
                                <a:lumMod val="50000"/>
                              </a:schemeClr>
                            </a:solidFill>
                            <a:latin typeface="Cambria Math"/>
                            <a:ea typeface="Cambria Math"/>
                          </a:rPr>
                          <m:t>169</m:t>
                        </m:r>
                      </m:den>
                    </m:f>
                    <m:sSup>
                      <m:sSupPr>
                        <m:ctrlPr>
                          <a:rPr lang="en-US" sz="2000" i="1">
                            <a:solidFill>
                              <a:schemeClr val="accent1">
                                <a:lumMod val="50000"/>
                              </a:schemeClr>
                            </a:solidFill>
                            <a:latin typeface="Cambria Math"/>
                            <a:ea typeface="Cambria Math"/>
                          </a:rPr>
                        </m:ctrlPr>
                      </m:sSupPr>
                      <m:e>
                        <m:r>
                          <a:rPr lang="en-US" sz="2000" i="1">
                            <a:solidFill>
                              <a:schemeClr val="accent1">
                                <a:lumMod val="50000"/>
                              </a:schemeClr>
                            </a:solidFill>
                            <a:latin typeface="Cambria Math"/>
                            <a:ea typeface="Cambria Math"/>
                          </a:rPr>
                          <m:t>𝑎</m:t>
                        </m:r>
                      </m:e>
                      <m:sup>
                        <m:r>
                          <a:rPr lang="en-US" sz="2000" i="1">
                            <a:solidFill>
                              <a:schemeClr val="accent1">
                                <a:lumMod val="50000"/>
                              </a:schemeClr>
                            </a:solidFill>
                            <a:latin typeface="Cambria Math"/>
                            <a:ea typeface="Cambria Math"/>
                          </a:rPr>
                          <m:t>2</m:t>
                        </m:r>
                      </m:sup>
                    </m:sSup>
                  </m:oMath>
                </a14:m>
                <a:r>
                  <a:rPr lang="en-US" sz="2000" dirty="0">
                    <a:solidFill>
                      <a:schemeClr val="accent1">
                        <a:lumMod val="50000"/>
                      </a:schemeClr>
                    </a:solidFill>
                  </a:rPr>
                  <a:t>,  </a:t>
                </a:r>
                <a:r>
                  <a:rPr lang="en-US" sz="2000" dirty="0" err="1">
                    <a:solidFill>
                      <a:schemeClr val="accent1">
                        <a:lumMod val="50000"/>
                      </a:schemeClr>
                    </a:solidFill>
                  </a:rPr>
                  <a:t>bundan</a:t>
                </a:r>
                <a:r>
                  <a:rPr lang="en-US" sz="2000" dirty="0">
                    <a:solidFill>
                      <a:schemeClr val="accent1">
                        <a:lumMod val="50000"/>
                      </a:schemeClr>
                    </a:solidFill>
                  </a:rPr>
                  <a:t>  </a:t>
                </a:r>
                <a14:m>
                  <m:oMath xmlns:m="http://schemas.openxmlformats.org/officeDocument/2006/math">
                    <m:f>
                      <m:fPr>
                        <m:ctrlPr>
                          <a:rPr lang="en-US" sz="2000" i="1">
                            <a:solidFill>
                              <a:schemeClr val="accent1">
                                <a:lumMod val="50000"/>
                              </a:schemeClr>
                            </a:solidFill>
                            <a:latin typeface="Cambria Math"/>
                          </a:rPr>
                        </m:ctrlPr>
                      </m:fPr>
                      <m:num>
                        <m:r>
                          <a:rPr lang="en-US" sz="2000" i="1">
                            <a:solidFill>
                              <a:schemeClr val="accent1">
                                <a:lumMod val="50000"/>
                              </a:schemeClr>
                            </a:solidFill>
                            <a:latin typeface="Cambria Math"/>
                          </a:rPr>
                          <m:t>25</m:t>
                        </m:r>
                      </m:num>
                      <m:den>
                        <m:r>
                          <a:rPr lang="en-US" sz="2000" i="1">
                            <a:solidFill>
                              <a:schemeClr val="accent1">
                                <a:lumMod val="50000"/>
                              </a:schemeClr>
                            </a:solidFill>
                            <a:latin typeface="Cambria Math"/>
                          </a:rPr>
                          <m:t>13</m:t>
                        </m:r>
                      </m:den>
                    </m:f>
                    <m:r>
                      <a:rPr lang="en-US" sz="2000">
                        <a:solidFill>
                          <a:schemeClr val="accent1">
                            <a:lumMod val="50000"/>
                          </a:schemeClr>
                        </a:solidFill>
                        <a:latin typeface="Cambria Math"/>
                      </a:rPr>
                      <m:t>=</m:t>
                    </m:r>
                    <m:f>
                      <m:fPr>
                        <m:ctrlPr>
                          <a:rPr lang="en-US" sz="2000" i="1">
                            <a:solidFill>
                              <a:schemeClr val="accent1">
                                <a:lumMod val="50000"/>
                              </a:schemeClr>
                            </a:solidFill>
                            <a:latin typeface="Cambria Math"/>
                          </a:rPr>
                        </m:ctrlPr>
                      </m:fPr>
                      <m:num>
                        <m:r>
                          <a:rPr lang="en-US" sz="2000" i="1">
                            <a:solidFill>
                              <a:schemeClr val="accent1">
                                <a:lumMod val="50000"/>
                              </a:schemeClr>
                            </a:solidFill>
                            <a:latin typeface="Cambria Math"/>
                          </a:rPr>
                          <m:t>25</m:t>
                        </m:r>
                      </m:num>
                      <m:den>
                        <m:r>
                          <a:rPr lang="en-US" sz="2000" i="1">
                            <a:solidFill>
                              <a:schemeClr val="accent1">
                                <a:lumMod val="50000"/>
                              </a:schemeClr>
                            </a:solidFill>
                            <a:latin typeface="Cambria Math"/>
                          </a:rPr>
                          <m:t>169</m:t>
                        </m:r>
                      </m:den>
                    </m:f>
                    <m:r>
                      <a:rPr lang="en-US" sz="2000" i="1">
                        <a:solidFill>
                          <a:schemeClr val="accent1">
                            <a:lumMod val="50000"/>
                          </a:schemeClr>
                        </a:solidFill>
                        <a:latin typeface="Cambria Math"/>
                      </a:rPr>
                      <m:t>𝑎</m:t>
                    </m:r>
                  </m:oMath>
                </a14:m>
                <a:r>
                  <a:rPr lang="en-US" sz="2000" dirty="0">
                    <a:solidFill>
                      <a:schemeClr val="accent1">
                        <a:lumMod val="50000"/>
                      </a:schemeClr>
                    </a:solidFill>
                  </a:rPr>
                  <a:t>  yoki</a:t>
                </a:r>
                <a:r>
                  <a:rPr lang="en-US" sz="2000" dirty="0" smtClean="0">
                    <a:solidFill>
                      <a:schemeClr val="accent1">
                        <a:lumMod val="50000"/>
                      </a:schemeClr>
                    </a:solidFill>
                  </a:rPr>
                  <a:t/>
                </a:r>
                <a:br>
                  <a:rPr lang="en-US" sz="2000" dirty="0" smtClean="0">
                    <a:solidFill>
                      <a:schemeClr val="accent1">
                        <a:lumMod val="50000"/>
                      </a:schemeClr>
                    </a:solidFill>
                  </a:rPr>
                </a:br>
                <a14:m>
                  <m:oMath xmlns:m="http://schemas.openxmlformats.org/officeDocument/2006/math">
                    <m:r>
                      <a:rPr lang="en-US" sz="2000" i="1">
                        <a:solidFill>
                          <a:schemeClr val="accent1">
                            <a:lumMod val="50000"/>
                          </a:schemeClr>
                        </a:solidFill>
                        <a:latin typeface="Cambria Math"/>
                      </a:rPr>
                      <m:t>𝑎</m:t>
                    </m:r>
                    <m:r>
                      <a:rPr lang="en-US" sz="2000" i="1">
                        <a:solidFill>
                          <a:schemeClr val="accent1">
                            <a:lumMod val="50000"/>
                          </a:schemeClr>
                        </a:solidFill>
                        <a:latin typeface="Cambria Math"/>
                      </a:rPr>
                      <m:t>=13,  </m:t>
                    </m:r>
                    <m:sSup>
                      <m:sSupPr>
                        <m:ctrlPr>
                          <a:rPr lang="en-US" sz="2000" i="1">
                            <a:solidFill>
                              <a:schemeClr val="accent1">
                                <a:lumMod val="50000"/>
                              </a:schemeClr>
                            </a:solidFill>
                            <a:latin typeface="Cambria Math"/>
                          </a:rPr>
                        </m:ctrlPr>
                      </m:sSupPr>
                      <m:e>
                        <m:r>
                          <a:rPr lang="en-US" sz="2000" i="1">
                            <a:solidFill>
                              <a:schemeClr val="accent1">
                                <a:lumMod val="50000"/>
                              </a:schemeClr>
                            </a:solidFill>
                            <a:latin typeface="Cambria Math"/>
                          </a:rPr>
                          <m:t>𝑏</m:t>
                        </m:r>
                      </m:e>
                      <m:sup>
                        <m:r>
                          <a:rPr lang="en-US" sz="2000" i="1">
                            <a:solidFill>
                              <a:schemeClr val="accent1">
                                <a:lumMod val="50000"/>
                              </a:schemeClr>
                            </a:solidFill>
                            <a:latin typeface="Cambria Math"/>
                          </a:rPr>
                          <m:t>2</m:t>
                        </m:r>
                      </m:sup>
                    </m:sSup>
                    <m:r>
                      <a:rPr lang="en-US" sz="2000" i="1">
                        <a:solidFill>
                          <a:schemeClr val="accent1">
                            <a:lumMod val="50000"/>
                          </a:schemeClr>
                        </a:solidFill>
                        <a:latin typeface="Cambria Math"/>
                      </a:rPr>
                      <m:t>=</m:t>
                    </m:r>
                    <m:f>
                      <m:fPr>
                        <m:ctrlPr>
                          <a:rPr lang="en-US" sz="2000" i="1">
                            <a:solidFill>
                              <a:schemeClr val="accent1">
                                <a:lumMod val="50000"/>
                              </a:schemeClr>
                            </a:solidFill>
                            <a:latin typeface="Cambria Math"/>
                          </a:rPr>
                        </m:ctrlPr>
                      </m:fPr>
                      <m:num>
                        <m:r>
                          <a:rPr lang="en-US" sz="2000" i="1">
                            <a:solidFill>
                              <a:schemeClr val="accent1">
                                <a:lumMod val="50000"/>
                              </a:schemeClr>
                            </a:solidFill>
                            <a:latin typeface="Cambria Math"/>
                          </a:rPr>
                          <m:t>25</m:t>
                        </m:r>
                      </m:num>
                      <m:den>
                        <m:r>
                          <a:rPr lang="en-US" sz="2000" i="1">
                            <a:solidFill>
                              <a:schemeClr val="accent1">
                                <a:lumMod val="50000"/>
                              </a:schemeClr>
                            </a:solidFill>
                            <a:latin typeface="Cambria Math"/>
                          </a:rPr>
                          <m:t>13</m:t>
                        </m:r>
                      </m:den>
                    </m:f>
                    <m:r>
                      <a:rPr lang="en-US" sz="2000" i="1">
                        <a:solidFill>
                          <a:schemeClr val="accent1">
                            <a:lumMod val="50000"/>
                          </a:schemeClr>
                        </a:solidFill>
                        <a:latin typeface="Cambria Math"/>
                      </a:rPr>
                      <m:t>𝑎</m:t>
                    </m:r>
                    <m:r>
                      <a:rPr lang="en-US" sz="2000" i="1">
                        <a:solidFill>
                          <a:schemeClr val="accent1">
                            <a:lumMod val="50000"/>
                          </a:schemeClr>
                        </a:solidFill>
                        <a:latin typeface="Cambria Math"/>
                      </a:rPr>
                      <m:t>=</m:t>
                    </m:r>
                    <m:f>
                      <m:fPr>
                        <m:ctrlPr>
                          <a:rPr lang="en-US" sz="2000" i="1">
                            <a:solidFill>
                              <a:schemeClr val="accent1">
                                <a:lumMod val="50000"/>
                              </a:schemeClr>
                            </a:solidFill>
                            <a:latin typeface="Cambria Math"/>
                          </a:rPr>
                        </m:ctrlPr>
                      </m:fPr>
                      <m:num>
                        <m:r>
                          <a:rPr lang="en-US" sz="2000" i="1">
                            <a:solidFill>
                              <a:schemeClr val="accent1">
                                <a:lumMod val="50000"/>
                              </a:schemeClr>
                            </a:solidFill>
                            <a:latin typeface="Cambria Math"/>
                          </a:rPr>
                          <m:t>25</m:t>
                        </m:r>
                      </m:num>
                      <m:den>
                        <m:r>
                          <a:rPr lang="en-US" sz="2000" i="1">
                            <a:solidFill>
                              <a:schemeClr val="accent1">
                                <a:lumMod val="50000"/>
                              </a:schemeClr>
                            </a:solidFill>
                            <a:latin typeface="Cambria Math"/>
                          </a:rPr>
                          <m:t>13</m:t>
                        </m:r>
                      </m:den>
                    </m:f>
                    <m:r>
                      <a:rPr lang="en-US" sz="2000" i="1">
                        <a:solidFill>
                          <a:schemeClr val="accent1">
                            <a:lumMod val="50000"/>
                          </a:schemeClr>
                        </a:solidFill>
                        <a:latin typeface="Cambria Math"/>
                        <a:ea typeface="Cambria Math"/>
                      </a:rPr>
                      <m:t>∙13=25,  </m:t>
                    </m:r>
                    <m:r>
                      <a:rPr lang="en-US" sz="2000" i="1">
                        <a:solidFill>
                          <a:schemeClr val="accent1">
                            <a:lumMod val="50000"/>
                          </a:schemeClr>
                        </a:solidFill>
                        <a:latin typeface="Cambria Math"/>
                        <a:ea typeface="Cambria Math"/>
                      </a:rPr>
                      <m:t>𝑏</m:t>
                    </m:r>
                    <m:r>
                      <a:rPr lang="en-US" sz="2000" i="1">
                        <a:solidFill>
                          <a:schemeClr val="accent1">
                            <a:lumMod val="50000"/>
                          </a:schemeClr>
                        </a:solidFill>
                        <a:latin typeface="Cambria Math"/>
                        <a:ea typeface="Cambria Math"/>
                      </a:rPr>
                      <m:t>=5</m:t>
                    </m:r>
                  </m:oMath>
                </a14:m>
                <a:r>
                  <a:rPr lang="en-US" sz="2000" dirty="0">
                    <a:solidFill>
                      <a:schemeClr val="accent1">
                        <a:lumMod val="50000"/>
                      </a:schemeClr>
                    </a:solidFill>
                  </a:rPr>
                  <a:t>  </a:t>
                </a:r>
                <a:r>
                  <a:rPr lang="en-US" sz="2000" dirty="0" err="1">
                    <a:solidFill>
                      <a:schemeClr val="accent1">
                        <a:lumMod val="50000"/>
                      </a:schemeClr>
                    </a:solidFill>
                  </a:rPr>
                  <a:t>berilgan</a:t>
                </a:r>
                <a:r>
                  <a:rPr lang="en-US" sz="2000" dirty="0">
                    <a:solidFill>
                      <a:schemeClr val="accent1">
                        <a:lumMod val="50000"/>
                      </a:schemeClr>
                    </a:solidFill>
                  </a:rPr>
                  <a:t>  </a:t>
                </a:r>
                <a:r>
                  <a:rPr lang="en-US" sz="2000" dirty="0" err="1">
                    <a:solidFill>
                      <a:schemeClr val="accent1">
                        <a:lumMod val="50000"/>
                      </a:schemeClr>
                    </a:solidFill>
                  </a:rPr>
                  <a:t>ellipsning</a:t>
                </a:r>
                <a:r>
                  <a:rPr lang="en-US" sz="2000" dirty="0">
                    <a:solidFill>
                      <a:schemeClr val="accent1">
                        <a:lumMod val="50000"/>
                      </a:schemeClr>
                    </a:solidFill>
                  </a:rPr>
                  <a:t>  </a:t>
                </a:r>
                <a:r>
                  <a:rPr lang="en-US" sz="2000" dirty="0" err="1">
                    <a:solidFill>
                      <a:schemeClr val="accent1">
                        <a:lumMod val="50000"/>
                      </a:schemeClr>
                    </a:solidFill>
                  </a:rPr>
                  <a:t>kanonik</a:t>
                </a:r>
                <a:r>
                  <a:rPr lang="en-US" sz="2000" dirty="0">
                    <a:solidFill>
                      <a:schemeClr val="accent1">
                        <a:lumMod val="50000"/>
                      </a:schemeClr>
                    </a:solidFill>
                  </a:rPr>
                  <a:t>  </a:t>
                </a:r>
                <a:r>
                  <a:rPr lang="en-US" sz="2000" dirty="0" err="1">
                    <a:solidFill>
                      <a:schemeClr val="accent1">
                        <a:lumMod val="50000"/>
                      </a:schemeClr>
                    </a:solidFill>
                  </a:rPr>
                  <a:t>tenglamasi</a:t>
                </a:r>
                <a:r>
                  <a:rPr lang="en-US" sz="2000" dirty="0" smtClean="0">
                    <a:solidFill>
                      <a:schemeClr val="accent1">
                        <a:lumMod val="50000"/>
                      </a:schemeClr>
                    </a:solidFill>
                  </a:rPr>
                  <a:t>      </a:t>
                </a:r>
                <a14:m>
                  <m:oMath xmlns:m="http://schemas.openxmlformats.org/officeDocument/2006/math">
                    <m:f>
                      <m:fPr>
                        <m:ctrlPr>
                          <a:rPr lang="ru-RU" sz="2000" i="1">
                            <a:solidFill>
                              <a:schemeClr val="accent1">
                                <a:lumMod val="50000"/>
                              </a:schemeClr>
                            </a:solidFill>
                            <a:latin typeface="Cambria Math"/>
                          </a:rPr>
                        </m:ctrlPr>
                      </m:fPr>
                      <m:num>
                        <m:sSup>
                          <m:sSupPr>
                            <m:ctrlPr>
                              <a:rPr lang="ru-RU" sz="2000" i="1">
                                <a:solidFill>
                                  <a:schemeClr val="accent1">
                                    <a:lumMod val="50000"/>
                                  </a:schemeClr>
                                </a:solidFill>
                                <a:latin typeface="Cambria Math"/>
                              </a:rPr>
                            </m:ctrlPr>
                          </m:sSupPr>
                          <m:e>
                            <m:r>
                              <a:rPr lang="en-US" sz="2000" i="1">
                                <a:solidFill>
                                  <a:schemeClr val="accent1">
                                    <a:lumMod val="50000"/>
                                  </a:schemeClr>
                                </a:solidFill>
                                <a:latin typeface="Cambria Math"/>
                              </a:rPr>
                              <m:t>𝑥</m:t>
                            </m:r>
                          </m:e>
                          <m:sup>
                            <m:r>
                              <a:rPr lang="en-US" sz="2000" i="1">
                                <a:solidFill>
                                  <a:schemeClr val="accent1">
                                    <a:lumMod val="50000"/>
                                  </a:schemeClr>
                                </a:solidFill>
                                <a:latin typeface="Cambria Math"/>
                              </a:rPr>
                              <m:t>2</m:t>
                            </m:r>
                          </m:sup>
                        </m:sSup>
                      </m:num>
                      <m:den>
                        <m:r>
                          <a:rPr lang="en-US" sz="2000" i="1">
                            <a:solidFill>
                              <a:schemeClr val="accent1">
                                <a:lumMod val="50000"/>
                              </a:schemeClr>
                            </a:solidFill>
                            <a:latin typeface="Cambria Math"/>
                          </a:rPr>
                          <m:t>169</m:t>
                        </m:r>
                      </m:den>
                    </m:f>
                    <m:r>
                      <a:rPr lang="en-US" sz="2000" i="1">
                        <a:solidFill>
                          <a:schemeClr val="accent1">
                            <a:lumMod val="50000"/>
                          </a:schemeClr>
                        </a:solidFill>
                        <a:latin typeface="Cambria Math"/>
                      </a:rPr>
                      <m:t>+</m:t>
                    </m:r>
                    <m:f>
                      <m:fPr>
                        <m:ctrlPr>
                          <a:rPr lang="en-US" sz="2000" i="1">
                            <a:solidFill>
                              <a:schemeClr val="accent1">
                                <a:lumMod val="50000"/>
                              </a:schemeClr>
                            </a:solidFill>
                            <a:latin typeface="Cambria Math"/>
                          </a:rPr>
                        </m:ctrlPr>
                      </m:fPr>
                      <m:num>
                        <m:sSup>
                          <m:sSupPr>
                            <m:ctrlPr>
                              <a:rPr lang="en-US" sz="2000" i="1">
                                <a:solidFill>
                                  <a:schemeClr val="accent1">
                                    <a:lumMod val="50000"/>
                                  </a:schemeClr>
                                </a:solidFill>
                                <a:latin typeface="Cambria Math"/>
                              </a:rPr>
                            </m:ctrlPr>
                          </m:sSupPr>
                          <m:e>
                            <m:r>
                              <a:rPr lang="en-US" sz="2000" i="1">
                                <a:solidFill>
                                  <a:schemeClr val="accent1">
                                    <a:lumMod val="50000"/>
                                  </a:schemeClr>
                                </a:solidFill>
                                <a:latin typeface="Cambria Math"/>
                              </a:rPr>
                              <m:t>𝑦</m:t>
                            </m:r>
                          </m:e>
                          <m:sup>
                            <m:r>
                              <a:rPr lang="en-US" sz="2000" i="1">
                                <a:solidFill>
                                  <a:schemeClr val="accent1">
                                    <a:lumMod val="50000"/>
                                  </a:schemeClr>
                                </a:solidFill>
                                <a:latin typeface="Cambria Math"/>
                              </a:rPr>
                              <m:t>2</m:t>
                            </m:r>
                          </m:sup>
                        </m:sSup>
                      </m:num>
                      <m:den>
                        <m:r>
                          <a:rPr lang="en-US" sz="2000" i="1">
                            <a:solidFill>
                              <a:schemeClr val="accent1">
                                <a:lumMod val="50000"/>
                              </a:schemeClr>
                            </a:solidFill>
                            <a:latin typeface="Cambria Math"/>
                          </a:rPr>
                          <m:t>25</m:t>
                        </m:r>
                      </m:den>
                    </m:f>
                    <m:r>
                      <a:rPr lang="en-US" sz="2000" i="1">
                        <a:solidFill>
                          <a:schemeClr val="accent1">
                            <a:lumMod val="50000"/>
                          </a:schemeClr>
                        </a:solidFill>
                        <a:latin typeface="Cambria Math"/>
                      </a:rPr>
                      <m:t>=1.</m:t>
                    </m:r>
                  </m:oMath>
                </a14:m>
                <a:endParaRPr lang="ru-RU" sz="2000" dirty="0">
                  <a:solidFill>
                    <a:schemeClr val="accent1">
                      <a:lumMod val="50000"/>
                    </a:schemeClr>
                  </a:solidFill>
                </a:endParaRPr>
              </a:p>
            </p:txBody>
          </p:sp>
        </mc:Choice>
        <mc:Fallback>
          <p:sp>
            <p:nvSpPr>
              <p:cNvPr id="2" name="Заголовок 1"/>
              <p:cNvSpPr>
                <a:spLocks noGrp="1" noRot="1" noChangeAspect="1" noMove="1" noResize="1" noEditPoints="1" noAdjustHandles="1" noChangeArrowheads="1" noChangeShapeType="1" noTextEdit="1"/>
              </p:cNvSpPr>
              <p:nvPr>
                <p:ph type="title"/>
              </p:nvPr>
            </p:nvSpPr>
            <p:spPr>
              <a:xfrm>
                <a:off x="611560" y="1027664"/>
                <a:ext cx="8064896" cy="5353664"/>
              </a:xfrm>
              <a:blipFill rotWithShape="1">
                <a:blip r:embed="rId2"/>
                <a:stretch>
                  <a:fillRect l="-605" b="-569"/>
                </a:stretch>
              </a:blipFill>
            </p:spPr>
            <p:txBody>
              <a:bodyPr/>
              <a:lstStyle/>
              <a:p>
                <a:r>
                  <a:rPr lang="ru-RU">
                    <a:noFill/>
                  </a:rPr>
                  <a:t> </a:t>
                </a:r>
              </a:p>
            </p:txBody>
          </p:sp>
        </mc:Fallback>
      </mc:AlternateContent>
    </p:spTree>
    <p:extLst>
      <p:ext uri="{BB962C8B-B14F-4D97-AF65-F5344CB8AC3E}">
        <p14:creationId xmlns:p14="http://schemas.microsoft.com/office/powerpoint/2010/main" xmlns="" val="4278673130"/>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p:cNvPicPr>
            <a:picLocks noGrp="1"/>
          </p:cNvPicPr>
          <p:nvPr>
            <p:ph idx="1"/>
          </p:nvPr>
        </p:nvPicPr>
        <p:blipFill>
          <a:blip r:embed="rId2"/>
          <a:stretch>
            <a:fillRect/>
          </a:stretch>
        </p:blipFill>
        <p:spPr>
          <a:xfrm>
            <a:off x="785786" y="928670"/>
            <a:ext cx="7358114" cy="486569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2"/>
          <a:srcRect/>
          <a:stretch>
            <a:fillRect/>
          </a:stretch>
        </p:blipFill>
        <p:spPr bwMode="auto">
          <a:xfrm>
            <a:off x="1000100" y="857232"/>
            <a:ext cx="7719231" cy="496413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srcRect/>
          <a:stretch>
            <a:fillRect/>
          </a:stretch>
        </p:blipFill>
        <p:spPr bwMode="auto">
          <a:xfrm>
            <a:off x="500034" y="428604"/>
            <a:ext cx="7929618" cy="5857916"/>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1027664"/>
            <a:ext cx="7024744" cy="5137640"/>
          </a:xfrm>
        </p:spPr>
        <p:txBody>
          <a:bodyPr>
            <a:normAutofit fontScale="90000"/>
          </a:bodyPr>
          <a:lstStyle/>
          <a:p>
            <a:r>
              <a:rPr lang="uz-Latn-UZ" sz="4400" b="1" dirty="0">
                <a:solidFill>
                  <a:schemeClr val="tx1"/>
                </a:solidFill>
              </a:rPr>
              <a:t> </a:t>
            </a:r>
            <a:r>
              <a:rPr lang="en-US" sz="4400" b="1" dirty="0" smtClean="0">
                <a:solidFill>
                  <a:schemeClr val="tx1"/>
                </a:solidFill>
              </a:rPr>
              <a:t>     </a:t>
            </a:r>
            <a:r>
              <a:rPr lang="uz-Latn-UZ" sz="2200" b="1" dirty="0" smtClean="0">
                <a:solidFill>
                  <a:schemeClr val="accent1">
                    <a:lumMod val="50000"/>
                  </a:schemeClr>
                </a:solidFill>
              </a:rPr>
              <a:t>Para</a:t>
            </a:r>
            <a:r>
              <a:rPr lang="en-US" sz="2200" b="1" dirty="0">
                <a:solidFill>
                  <a:schemeClr val="accent1">
                    <a:lumMod val="50000"/>
                  </a:schemeClr>
                </a:solidFill>
              </a:rPr>
              <a:t>bola </a:t>
            </a:r>
            <a:r>
              <a:rPr lang="en-US" sz="2200" b="1" dirty="0" err="1">
                <a:solidFill>
                  <a:schemeClr val="accent1">
                    <a:lumMod val="50000"/>
                  </a:schemeClr>
                </a:solidFill>
              </a:rPr>
              <a:t>ta’rifi</a:t>
            </a:r>
            <a:r>
              <a:rPr lang="en-US" sz="2200" b="1" dirty="0">
                <a:solidFill>
                  <a:schemeClr val="accent1">
                    <a:lumMod val="50000"/>
                  </a:schemeClr>
                </a:solidFill>
              </a:rPr>
              <a:t>, </a:t>
            </a:r>
            <a:r>
              <a:rPr lang="en-US" sz="2200" b="1" dirty="0" err="1">
                <a:solidFill>
                  <a:schemeClr val="accent1">
                    <a:lumMod val="50000"/>
                  </a:schemeClr>
                </a:solidFill>
              </a:rPr>
              <a:t>kanonik</a:t>
            </a:r>
            <a:r>
              <a:rPr lang="en-US" sz="2200" b="1" dirty="0">
                <a:solidFill>
                  <a:schemeClr val="accent1">
                    <a:lumMod val="50000"/>
                  </a:schemeClr>
                </a:solidFill>
              </a:rPr>
              <a:t> </a:t>
            </a:r>
            <a:r>
              <a:rPr lang="en-US" sz="2200" b="1" dirty="0" err="1" smtClean="0">
                <a:solidFill>
                  <a:schemeClr val="accent1">
                    <a:lumMod val="50000"/>
                  </a:schemeClr>
                </a:solidFill>
              </a:rPr>
              <a:t>tenglamasi</a:t>
            </a:r>
            <a:r>
              <a:rPr lang="en-US" sz="2200" b="1" dirty="0" smtClean="0">
                <a:solidFill>
                  <a:schemeClr val="accent1">
                    <a:lumMod val="50000"/>
                  </a:schemeClr>
                </a:solidFill>
              </a:rPr>
              <a:t/>
            </a:r>
            <a:br>
              <a:rPr lang="en-US" sz="2200" b="1" dirty="0" smtClean="0">
                <a:solidFill>
                  <a:schemeClr val="accent1">
                    <a:lumMod val="50000"/>
                  </a:schemeClr>
                </a:solidFill>
              </a:rPr>
            </a:br>
            <a:r>
              <a:rPr lang="en-US" sz="2200" b="1" dirty="0" smtClean="0">
                <a:solidFill>
                  <a:schemeClr val="accent1">
                    <a:lumMod val="50000"/>
                  </a:schemeClr>
                </a:solidFill>
              </a:rPr>
              <a:t> </a:t>
            </a:r>
            <a:r>
              <a:rPr lang="ru-RU" sz="2200" b="1" dirty="0">
                <a:solidFill>
                  <a:schemeClr val="accent1">
                    <a:lumMod val="50000"/>
                  </a:schemeClr>
                </a:solidFill>
              </a:rPr>
              <a:t/>
            </a:r>
            <a:br>
              <a:rPr lang="ru-RU" sz="2200" b="1" dirty="0">
                <a:solidFill>
                  <a:schemeClr val="accent1">
                    <a:lumMod val="50000"/>
                  </a:schemeClr>
                </a:solidFill>
              </a:rPr>
            </a:br>
            <a:r>
              <a:rPr lang="en-US" sz="2200" b="1" dirty="0">
                <a:solidFill>
                  <a:schemeClr val="accent1">
                    <a:lumMod val="50000"/>
                  </a:schemeClr>
                </a:solidFill>
              </a:rPr>
              <a:t> </a:t>
            </a:r>
            <a:r>
              <a:rPr lang="en-US" sz="2200" b="1" i="1" dirty="0" err="1" smtClean="0">
                <a:solidFill>
                  <a:schemeClr val="accent1">
                    <a:lumMod val="50000"/>
                  </a:schemeClr>
                </a:solidFill>
              </a:rPr>
              <a:t>Ta’rif</a:t>
            </a:r>
            <a:r>
              <a:rPr lang="en-US" sz="2200" b="1" i="1" dirty="0">
                <a:solidFill>
                  <a:schemeClr val="accent1">
                    <a:lumMod val="50000"/>
                  </a:schemeClr>
                </a:solidFill>
              </a:rPr>
              <a:t>. </a:t>
            </a:r>
            <a:r>
              <a:rPr lang="en-US" sz="2200" dirty="0" err="1">
                <a:solidFill>
                  <a:schemeClr val="accent1">
                    <a:lumMod val="50000"/>
                  </a:schemeClr>
                </a:solidFill>
              </a:rPr>
              <a:t>Tekislikdagi</a:t>
            </a:r>
            <a:r>
              <a:rPr lang="en-US" sz="2200" dirty="0">
                <a:solidFill>
                  <a:schemeClr val="accent1">
                    <a:lumMod val="50000"/>
                  </a:schemeClr>
                </a:solidFill>
              </a:rPr>
              <a:t> </a:t>
            </a:r>
            <a:r>
              <a:rPr lang="en-US" sz="2200" dirty="0" err="1">
                <a:solidFill>
                  <a:schemeClr val="accent1">
                    <a:lumMod val="50000"/>
                  </a:schemeClr>
                </a:solidFill>
              </a:rPr>
              <a:t>har</a:t>
            </a:r>
            <a:r>
              <a:rPr lang="en-US" sz="2200" dirty="0">
                <a:solidFill>
                  <a:schemeClr val="accent1">
                    <a:lumMod val="50000"/>
                  </a:schemeClr>
                </a:solidFill>
              </a:rPr>
              <a:t> </a:t>
            </a:r>
            <a:r>
              <a:rPr lang="en-US" sz="2200" dirty="0" err="1">
                <a:solidFill>
                  <a:schemeClr val="accent1">
                    <a:lumMod val="50000"/>
                  </a:schemeClr>
                </a:solidFill>
              </a:rPr>
              <a:t>bir</a:t>
            </a:r>
            <a:r>
              <a:rPr lang="en-US" sz="2200" dirty="0">
                <a:solidFill>
                  <a:schemeClr val="accent1">
                    <a:lumMod val="50000"/>
                  </a:schemeClr>
                </a:solidFill>
              </a:rPr>
              <a:t> </a:t>
            </a:r>
            <a:r>
              <a:rPr lang="en-US" sz="2200" dirty="0" err="1">
                <a:solidFill>
                  <a:schemeClr val="accent1">
                    <a:lumMod val="50000"/>
                  </a:schemeClr>
                </a:solidFill>
              </a:rPr>
              <a:t>nuqtadan</a:t>
            </a:r>
            <a:r>
              <a:rPr lang="en-US" sz="2200" dirty="0">
                <a:solidFill>
                  <a:schemeClr val="accent1">
                    <a:lumMod val="50000"/>
                  </a:schemeClr>
                </a:solidFill>
              </a:rPr>
              <a:t> </a:t>
            </a:r>
            <a:r>
              <a:rPr lang="en-US" sz="2200" dirty="0" err="1">
                <a:solidFill>
                  <a:schemeClr val="accent1">
                    <a:lumMod val="50000"/>
                  </a:schemeClr>
                </a:solidFill>
              </a:rPr>
              <a:t>berilgan</a:t>
            </a:r>
            <a:r>
              <a:rPr lang="en-US" sz="2200" dirty="0">
                <a:solidFill>
                  <a:schemeClr val="accent1">
                    <a:lumMod val="50000"/>
                  </a:schemeClr>
                </a:solidFill>
              </a:rPr>
              <a:t> </a:t>
            </a:r>
            <a:r>
              <a:rPr lang="en-US" sz="2200" dirty="0" err="1">
                <a:solidFill>
                  <a:schemeClr val="accent1">
                    <a:lumMod val="50000"/>
                  </a:schemeClr>
                </a:solidFill>
              </a:rPr>
              <a:t>nuqtagacha</a:t>
            </a:r>
            <a:r>
              <a:rPr lang="en-US" sz="2200" dirty="0">
                <a:solidFill>
                  <a:schemeClr val="accent1">
                    <a:lumMod val="50000"/>
                  </a:schemeClr>
                </a:solidFill>
              </a:rPr>
              <a:t> </a:t>
            </a:r>
            <a:r>
              <a:rPr lang="en-US" sz="2200" dirty="0" err="1">
                <a:solidFill>
                  <a:schemeClr val="accent1">
                    <a:lumMod val="50000"/>
                  </a:schemeClr>
                </a:solidFill>
              </a:rPr>
              <a:t>va</a:t>
            </a:r>
            <a:r>
              <a:rPr lang="en-US" sz="2200" dirty="0">
                <a:solidFill>
                  <a:schemeClr val="accent1">
                    <a:lumMod val="50000"/>
                  </a:schemeClr>
                </a:solidFill>
              </a:rPr>
              <a:t> </a:t>
            </a:r>
            <a:r>
              <a:rPr lang="en-US" sz="2200" dirty="0" err="1">
                <a:solidFill>
                  <a:schemeClr val="accent1">
                    <a:lumMod val="50000"/>
                  </a:schemeClr>
                </a:solidFill>
              </a:rPr>
              <a:t>berilgan</a:t>
            </a:r>
            <a:r>
              <a:rPr lang="en-US" sz="2200" dirty="0">
                <a:solidFill>
                  <a:schemeClr val="accent1">
                    <a:lumMod val="50000"/>
                  </a:schemeClr>
                </a:solidFill>
              </a:rPr>
              <a:t> </a:t>
            </a:r>
            <a:r>
              <a:rPr lang="en-US" sz="2200" dirty="0" err="1">
                <a:solidFill>
                  <a:schemeClr val="accent1">
                    <a:lumMod val="50000"/>
                  </a:schemeClr>
                </a:solidFill>
              </a:rPr>
              <a:t>to`g’ri</a:t>
            </a:r>
            <a:r>
              <a:rPr lang="en-US" sz="2200" dirty="0">
                <a:solidFill>
                  <a:schemeClr val="accent1">
                    <a:lumMod val="50000"/>
                  </a:schemeClr>
                </a:solidFill>
              </a:rPr>
              <a:t> </a:t>
            </a:r>
            <a:r>
              <a:rPr lang="en-US" sz="2200" dirty="0" err="1">
                <a:solidFill>
                  <a:schemeClr val="accent1">
                    <a:lumMod val="50000"/>
                  </a:schemeClr>
                </a:solidFill>
              </a:rPr>
              <a:t>chiziqqacha</a:t>
            </a:r>
            <a:r>
              <a:rPr lang="en-US" sz="2200" dirty="0">
                <a:solidFill>
                  <a:schemeClr val="accent1">
                    <a:lumMod val="50000"/>
                  </a:schemeClr>
                </a:solidFill>
              </a:rPr>
              <a:t> </a:t>
            </a:r>
            <a:r>
              <a:rPr lang="en-US" sz="2200" dirty="0" err="1">
                <a:solidFill>
                  <a:schemeClr val="accent1">
                    <a:lumMod val="50000"/>
                  </a:schemeClr>
                </a:solidFill>
              </a:rPr>
              <a:t>bo`lgan</a:t>
            </a:r>
            <a:r>
              <a:rPr lang="en-US" sz="2200" dirty="0">
                <a:solidFill>
                  <a:schemeClr val="accent1">
                    <a:lumMod val="50000"/>
                  </a:schemeClr>
                </a:solidFill>
              </a:rPr>
              <a:t> </a:t>
            </a:r>
            <a:r>
              <a:rPr lang="en-US" sz="2200" dirty="0" err="1">
                <a:solidFill>
                  <a:schemeClr val="accent1">
                    <a:lumMod val="50000"/>
                  </a:schemeClr>
                </a:solidFill>
              </a:rPr>
              <a:t>masofalari</a:t>
            </a:r>
            <a:r>
              <a:rPr lang="en-US" sz="2200" dirty="0">
                <a:solidFill>
                  <a:schemeClr val="accent1">
                    <a:lumMod val="50000"/>
                  </a:schemeClr>
                </a:solidFill>
              </a:rPr>
              <a:t> </a:t>
            </a:r>
            <a:r>
              <a:rPr lang="en-US" sz="2200" dirty="0" err="1">
                <a:solidFill>
                  <a:schemeClr val="accent1">
                    <a:lumMod val="50000"/>
                  </a:schemeClr>
                </a:solidFill>
              </a:rPr>
              <a:t>o`zaro</a:t>
            </a:r>
            <a:r>
              <a:rPr lang="en-US" sz="2200" dirty="0">
                <a:solidFill>
                  <a:schemeClr val="accent1">
                    <a:lumMod val="50000"/>
                  </a:schemeClr>
                </a:solidFill>
              </a:rPr>
              <a:t> </a:t>
            </a:r>
            <a:r>
              <a:rPr lang="en-US" sz="2200" dirty="0" err="1">
                <a:solidFill>
                  <a:schemeClr val="accent1">
                    <a:lumMod val="50000"/>
                  </a:schemeClr>
                </a:solidFill>
              </a:rPr>
              <a:t>teng</a:t>
            </a:r>
            <a:r>
              <a:rPr lang="en-US" sz="2200" dirty="0">
                <a:solidFill>
                  <a:schemeClr val="accent1">
                    <a:lumMod val="50000"/>
                  </a:schemeClr>
                </a:solidFill>
              </a:rPr>
              <a:t> </a:t>
            </a:r>
            <a:r>
              <a:rPr lang="en-US" sz="2200" dirty="0" err="1">
                <a:solidFill>
                  <a:schemeClr val="accent1">
                    <a:lumMod val="50000"/>
                  </a:schemeClr>
                </a:solidFill>
              </a:rPr>
              <a:t>bo`lgan</a:t>
            </a:r>
            <a:r>
              <a:rPr lang="en-US" sz="2200" dirty="0">
                <a:solidFill>
                  <a:schemeClr val="accent1">
                    <a:lumMod val="50000"/>
                  </a:schemeClr>
                </a:solidFill>
              </a:rPr>
              <a:t> </a:t>
            </a:r>
            <a:r>
              <a:rPr lang="en-US" sz="2200" dirty="0" err="1">
                <a:solidFill>
                  <a:schemeClr val="accent1">
                    <a:lumMod val="50000"/>
                  </a:schemeClr>
                </a:solidFill>
              </a:rPr>
              <a:t>barcha</a:t>
            </a:r>
            <a:r>
              <a:rPr lang="en-US" sz="2200" dirty="0">
                <a:solidFill>
                  <a:schemeClr val="accent1">
                    <a:lumMod val="50000"/>
                  </a:schemeClr>
                </a:solidFill>
              </a:rPr>
              <a:t> </a:t>
            </a:r>
            <a:r>
              <a:rPr lang="en-US" sz="2200" dirty="0" err="1">
                <a:solidFill>
                  <a:schemeClr val="accent1">
                    <a:lumMod val="50000"/>
                  </a:schemeClr>
                </a:solidFill>
              </a:rPr>
              <a:t>nuqtalarning</a:t>
            </a:r>
            <a:r>
              <a:rPr lang="en-US" sz="2200" dirty="0">
                <a:solidFill>
                  <a:schemeClr val="accent1">
                    <a:lumMod val="50000"/>
                  </a:schemeClr>
                </a:solidFill>
              </a:rPr>
              <a:t> </a:t>
            </a:r>
            <a:r>
              <a:rPr lang="en-US" sz="2200" dirty="0" err="1">
                <a:solidFill>
                  <a:schemeClr val="accent1">
                    <a:lumMod val="50000"/>
                  </a:schemeClr>
                </a:solidFill>
              </a:rPr>
              <a:t>geometrik</a:t>
            </a:r>
            <a:r>
              <a:rPr lang="en-US" sz="2200" dirty="0">
                <a:solidFill>
                  <a:schemeClr val="accent1">
                    <a:lumMod val="50000"/>
                  </a:schemeClr>
                </a:solidFill>
              </a:rPr>
              <a:t> </a:t>
            </a:r>
            <a:r>
              <a:rPr lang="en-US" sz="2200" dirty="0" err="1">
                <a:solidFill>
                  <a:schemeClr val="accent1">
                    <a:lumMod val="50000"/>
                  </a:schemeClr>
                </a:solidFill>
              </a:rPr>
              <a:t>o`rni</a:t>
            </a:r>
            <a:r>
              <a:rPr lang="en-US" sz="2200" dirty="0">
                <a:solidFill>
                  <a:schemeClr val="accent1">
                    <a:lumMod val="50000"/>
                  </a:schemeClr>
                </a:solidFill>
              </a:rPr>
              <a:t> parabola </a:t>
            </a:r>
            <a:r>
              <a:rPr lang="en-US" sz="2200" dirty="0" err="1">
                <a:solidFill>
                  <a:schemeClr val="accent1">
                    <a:lumMod val="50000"/>
                  </a:schemeClr>
                </a:solidFill>
              </a:rPr>
              <a:t>deyiladi</a:t>
            </a:r>
            <a:r>
              <a:rPr lang="en-US" sz="2200" dirty="0">
                <a:solidFill>
                  <a:schemeClr val="accent1">
                    <a:lumMod val="50000"/>
                  </a:schemeClr>
                </a:solidFill>
              </a:rPr>
              <a:t>.</a:t>
            </a:r>
            <a:r>
              <a:rPr lang="ru-RU" sz="2200" dirty="0">
                <a:solidFill>
                  <a:schemeClr val="accent1">
                    <a:lumMod val="50000"/>
                  </a:schemeClr>
                </a:solidFill>
              </a:rPr>
              <a:t/>
            </a:r>
            <a:br>
              <a:rPr lang="ru-RU" sz="2200" dirty="0">
                <a:solidFill>
                  <a:schemeClr val="accent1">
                    <a:lumMod val="50000"/>
                  </a:schemeClr>
                </a:solidFill>
              </a:rPr>
            </a:br>
            <a:r>
              <a:rPr lang="en-US" sz="2200" dirty="0" err="1">
                <a:solidFill>
                  <a:schemeClr val="accent1">
                    <a:lumMod val="50000"/>
                  </a:schemeClr>
                </a:solidFill>
              </a:rPr>
              <a:t>Berilgan</a:t>
            </a:r>
            <a:r>
              <a:rPr lang="en-US" sz="2200" dirty="0">
                <a:solidFill>
                  <a:schemeClr val="accent1">
                    <a:lumMod val="50000"/>
                  </a:schemeClr>
                </a:solidFill>
              </a:rPr>
              <a:t> </a:t>
            </a:r>
            <a:r>
              <a:rPr lang="en-US" sz="2200" dirty="0" err="1">
                <a:solidFill>
                  <a:schemeClr val="accent1">
                    <a:lumMod val="50000"/>
                  </a:schemeClr>
                </a:solidFill>
              </a:rPr>
              <a:t>nuqta</a:t>
            </a:r>
            <a:r>
              <a:rPr lang="en-US" sz="2200" dirty="0">
                <a:solidFill>
                  <a:schemeClr val="accent1">
                    <a:lumMod val="50000"/>
                  </a:schemeClr>
                </a:solidFill>
              </a:rPr>
              <a:t> </a:t>
            </a:r>
            <a:r>
              <a:rPr lang="en-US" sz="2200" dirty="0" err="1">
                <a:solidFill>
                  <a:schemeClr val="accent1">
                    <a:lumMod val="50000"/>
                  </a:schemeClr>
                </a:solidFill>
              </a:rPr>
              <a:t>berilgan</a:t>
            </a:r>
            <a:r>
              <a:rPr lang="en-US" sz="2200" dirty="0">
                <a:solidFill>
                  <a:schemeClr val="accent1">
                    <a:lumMod val="50000"/>
                  </a:schemeClr>
                </a:solidFill>
              </a:rPr>
              <a:t> </a:t>
            </a:r>
            <a:r>
              <a:rPr lang="en-US" sz="2200" dirty="0" err="1">
                <a:solidFill>
                  <a:schemeClr val="accent1">
                    <a:lumMod val="50000"/>
                  </a:schemeClr>
                </a:solidFill>
              </a:rPr>
              <a:t>to`g’ri</a:t>
            </a:r>
            <a:r>
              <a:rPr lang="en-US" sz="2200" dirty="0">
                <a:solidFill>
                  <a:schemeClr val="accent1">
                    <a:lumMod val="50000"/>
                  </a:schemeClr>
                </a:solidFill>
              </a:rPr>
              <a:t> </a:t>
            </a:r>
            <a:r>
              <a:rPr lang="en-US" sz="2200" dirty="0" err="1">
                <a:solidFill>
                  <a:schemeClr val="accent1">
                    <a:lumMod val="50000"/>
                  </a:schemeClr>
                </a:solidFill>
              </a:rPr>
              <a:t>chiziqda</a:t>
            </a:r>
            <a:r>
              <a:rPr lang="en-US" sz="2200" dirty="0">
                <a:solidFill>
                  <a:schemeClr val="accent1">
                    <a:lumMod val="50000"/>
                  </a:schemeClr>
                </a:solidFill>
              </a:rPr>
              <a:t> </a:t>
            </a:r>
            <a:r>
              <a:rPr lang="en-US" sz="2200" dirty="0" err="1">
                <a:solidFill>
                  <a:schemeClr val="accent1">
                    <a:lumMod val="50000"/>
                  </a:schemeClr>
                </a:solidFill>
              </a:rPr>
              <a:t>yotmaydi</a:t>
            </a:r>
            <a:r>
              <a:rPr lang="en-US" sz="2200" dirty="0">
                <a:solidFill>
                  <a:schemeClr val="accent1">
                    <a:lumMod val="50000"/>
                  </a:schemeClr>
                </a:solidFill>
              </a:rPr>
              <a:t> deb </a:t>
            </a:r>
            <a:r>
              <a:rPr lang="en-US" sz="2200" dirty="0" err="1">
                <a:solidFill>
                  <a:schemeClr val="accent1">
                    <a:lumMod val="50000"/>
                  </a:schemeClr>
                </a:solidFill>
              </a:rPr>
              <a:t>olamiz</a:t>
            </a:r>
            <a:r>
              <a:rPr lang="en-US" sz="2200" dirty="0">
                <a:solidFill>
                  <a:schemeClr val="accent1">
                    <a:lumMod val="50000"/>
                  </a:schemeClr>
                </a:solidFill>
              </a:rPr>
              <a:t>. </a:t>
            </a:r>
            <a:r>
              <a:rPr lang="en-US" sz="2200" dirty="0" err="1">
                <a:solidFill>
                  <a:schemeClr val="accent1">
                    <a:lumMod val="50000"/>
                  </a:schemeClr>
                </a:solidFill>
              </a:rPr>
              <a:t>Berilgan</a:t>
            </a:r>
            <a:r>
              <a:rPr lang="en-US" sz="2200" dirty="0">
                <a:solidFill>
                  <a:schemeClr val="accent1">
                    <a:lumMod val="50000"/>
                  </a:schemeClr>
                </a:solidFill>
              </a:rPr>
              <a:t> </a:t>
            </a:r>
            <a:r>
              <a:rPr lang="en-US" sz="2200" b="1" i="1" dirty="0">
                <a:solidFill>
                  <a:schemeClr val="accent1">
                    <a:lumMod val="50000"/>
                  </a:schemeClr>
                </a:solidFill>
              </a:rPr>
              <a:t>F</a:t>
            </a:r>
            <a:r>
              <a:rPr lang="en-US" sz="2200" dirty="0">
                <a:solidFill>
                  <a:schemeClr val="accent1">
                    <a:lumMod val="50000"/>
                  </a:schemeClr>
                </a:solidFill>
              </a:rPr>
              <a:t> </a:t>
            </a:r>
            <a:r>
              <a:rPr lang="en-US" sz="2200" dirty="0" err="1">
                <a:solidFill>
                  <a:schemeClr val="accent1">
                    <a:lumMod val="50000"/>
                  </a:schemeClr>
                </a:solidFill>
              </a:rPr>
              <a:t>nuqta</a:t>
            </a:r>
            <a:r>
              <a:rPr lang="en-US" sz="2200" dirty="0">
                <a:solidFill>
                  <a:schemeClr val="accent1">
                    <a:lumMod val="50000"/>
                  </a:schemeClr>
                </a:solidFill>
              </a:rPr>
              <a:t> parabola </a:t>
            </a:r>
            <a:r>
              <a:rPr lang="en-US" sz="2200" dirty="0" err="1">
                <a:solidFill>
                  <a:schemeClr val="accent1">
                    <a:lumMod val="50000"/>
                  </a:schemeClr>
                </a:solidFill>
              </a:rPr>
              <a:t>fokusi</a:t>
            </a:r>
            <a:r>
              <a:rPr lang="en-US" sz="2200" dirty="0">
                <a:solidFill>
                  <a:schemeClr val="accent1">
                    <a:lumMod val="50000"/>
                  </a:schemeClr>
                </a:solidFill>
              </a:rPr>
              <a:t>, </a:t>
            </a:r>
            <a:r>
              <a:rPr lang="en-US" sz="2200" dirty="0" err="1">
                <a:solidFill>
                  <a:schemeClr val="accent1">
                    <a:lumMod val="50000"/>
                  </a:schemeClr>
                </a:solidFill>
              </a:rPr>
              <a:t>berilgan</a:t>
            </a:r>
            <a:r>
              <a:rPr lang="en-US" sz="2200" dirty="0">
                <a:solidFill>
                  <a:schemeClr val="accent1">
                    <a:lumMod val="50000"/>
                  </a:schemeClr>
                </a:solidFill>
              </a:rPr>
              <a:t> </a:t>
            </a:r>
            <a:r>
              <a:rPr lang="en-US" sz="2200" b="1" i="1" dirty="0">
                <a:solidFill>
                  <a:schemeClr val="accent1">
                    <a:lumMod val="50000"/>
                  </a:schemeClr>
                </a:solidFill>
              </a:rPr>
              <a:t>d</a:t>
            </a:r>
            <a:r>
              <a:rPr lang="en-US" sz="2200" dirty="0">
                <a:solidFill>
                  <a:schemeClr val="accent1">
                    <a:lumMod val="50000"/>
                  </a:schemeClr>
                </a:solidFill>
              </a:rPr>
              <a:t> </a:t>
            </a:r>
            <a:r>
              <a:rPr lang="en-US" sz="2200" dirty="0" err="1">
                <a:solidFill>
                  <a:schemeClr val="accent1">
                    <a:lumMod val="50000"/>
                  </a:schemeClr>
                </a:solidFill>
              </a:rPr>
              <a:t>to`g’ri</a:t>
            </a:r>
            <a:r>
              <a:rPr lang="en-US" sz="2200" dirty="0">
                <a:solidFill>
                  <a:schemeClr val="accent1">
                    <a:lumMod val="50000"/>
                  </a:schemeClr>
                </a:solidFill>
              </a:rPr>
              <a:t> </a:t>
            </a:r>
            <a:r>
              <a:rPr lang="en-US" sz="2200" dirty="0" err="1">
                <a:solidFill>
                  <a:schemeClr val="accent1">
                    <a:lumMod val="50000"/>
                  </a:schemeClr>
                </a:solidFill>
              </a:rPr>
              <a:t>chiziq</a:t>
            </a:r>
            <a:r>
              <a:rPr lang="en-US" sz="2200" dirty="0">
                <a:solidFill>
                  <a:schemeClr val="accent1">
                    <a:lumMod val="50000"/>
                  </a:schemeClr>
                </a:solidFill>
              </a:rPr>
              <a:t> parabola </a:t>
            </a:r>
            <a:r>
              <a:rPr lang="en-US" sz="2200" dirty="0" err="1">
                <a:solidFill>
                  <a:schemeClr val="accent1">
                    <a:lumMod val="50000"/>
                  </a:schemeClr>
                </a:solidFill>
              </a:rPr>
              <a:t>direktrisasi</a:t>
            </a:r>
            <a:r>
              <a:rPr lang="en-US" sz="2200" dirty="0">
                <a:solidFill>
                  <a:schemeClr val="accent1">
                    <a:lumMod val="50000"/>
                  </a:schemeClr>
                </a:solidFill>
              </a:rPr>
              <a:t> </a:t>
            </a:r>
            <a:r>
              <a:rPr lang="en-US" sz="2200" dirty="0" err="1">
                <a:solidFill>
                  <a:schemeClr val="accent1">
                    <a:lumMod val="50000"/>
                  </a:schemeClr>
                </a:solidFill>
              </a:rPr>
              <a:t>deyiladi</a:t>
            </a:r>
            <a:r>
              <a:rPr lang="en-US" sz="2200" dirty="0">
                <a:solidFill>
                  <a:schemeClr val="accent1">
                    <a:lumMod val="50000"/>
                  </a:schemeClr>
                </a:solidFill>
              </a:rPr>
              <a:t>.</a:t>
            </a:r>
            <a:r>
              <a:rPr lang="uz-Latn-UZ" sz="2200" dirty="0">
                <a:solidFill>
                  <a:schemeClr val="accent1">
                    <a:lumMod val="50000"/>
                  </a:schemeClr>
                </a:solidFill>
              </a:rPr>
              <a:t/>
            </a:r>
            <a:br>
              <a:rPr lang="uz-Latn-UZ" sz="2200" dirty="0">
                <a:solidFill>
                  <a:schemeClr val="accent1">
                    <a:lumMod val="50000"/>
                  </a:schemeClr>
                </a:solidFill>
              </a:rPr>
            </a:br>
            <a:r>
              <a:rPr lang="en-US" sz="2200" dirty="0" err="1">
                <a:solidFill>
                  <a:schemeClr val="accent1">
                    <a:lumMod val="50000"/>
                  </a:schemeClr>
                </a:solidFill>
              </a:rPr>
              <a:t>Parabolaning</a:t>
            </a:r>
            <a:r>
              <a:rPr lang="en-US" sz="2200" dirty="0">
                <a:solidFill>
                  <a:schemeClr val="accent1">
                    <a:lumMod val="50000"/>
                  </a:schemeClr>
                </a:solidFill>
              </a:rPr>
              <a:t> </a:t>
            </a:r>
            <a:r>
              <a:rPr lang="en-US" sz="2200" dirty="0" err="1">
                <a:solidFill>
                  <a:schemeClr val="accent1">
                    <a:lumMod val="50000"/>
                  </a:schemeClr>
                </a:solidFill>
              </a:rPr>
              <a:t>fokusidan</a:t>
            </a:r>
            <a:r>
              <a:rPr lang="en-US" sz="2200" dirty="0">
                <a:solidFill>
                  <a:schemeClr val="accent1">
                    <a:lumMod val="50000"/>
                  </a:schemeClr>
                </a:solidFill>
              </a:rPr>
              <a:t> </a:t>
            </a:r>
            <a:r>
              <a:rPr lang="en-US" sz="2200" dirty="0" err="1">
                <a:solidFill>
                  <a:schemeClr val="accent1">
                    <a:lumMod val="50000"/>
                  </a:schemeClr>
                </a:solidFill>
              </a:rPr>
              <a:t>direktrisasigacha</a:t>
            </a:r>
            <a:r>
              <a:rPr lang="en-US" sz="2200" dirty="0">
                <a:solidFill>
                  <a:schemeClr val="accent1">
                    <a:lumMod val="50000"/>
                  </a:schemeClr>
                </a:solidFill>
              </a:rPr>
              <a:t> </a:t>
            </a:r>
            <a:r>
              <a:rPr lang="en-US" sz="2200" dirty="0" err="1">
                <a:solidFill>
                  <a:schemeClr val="accent1">
                    <a:lumMod val="50000"/>
                  </a:schemeClr>
                </a:solidFill>
              </a:rPr>
              <a:t>bo`lgan</a:t>
            </a:r>
            <a:r>
              <a:rPr lang="en-US" sz="2200" dirty="0">
                <a:solidFill>
                  <a:schemeClr val="accent1">
                    <a:lumMod val="50000"/>
                  </a:schemeClr>
                </a:solidFill>
              </a:rPr>
              <a:t> </a:t>
            </a:r>
            <a:r>
              <a:rPr lang="en-US" sz="2200" dirty="0" err="1">
                <a:solidFill>
                  <a:schemeClr val="accent1">
                    <a:lumMod val="50000"/>
                  </a:schemeClr>
                </a:solidFill>
              </a:rPr>
              <a:t>masofani</a:t>
            </a:r>
            <a:r>
              <a:rPr lang="en-US" sz="2200" dirty="0">
                <a:solidFill>
                  <a:schemeClr val="accent1">
                    <a:lumMod val="50000"/>
                  </a:schemeClr>
                </a:solidFill>
              </a:rPr>
              <a:t> </a:t>
            </a:r>
            <a:r>
              <a:rPr lang="en-US" sz="2200" b="1" dirty="0">
                <a:solidFill>
                  <a:schemeClr val="accent1">
                    <a:lumMod val="50000"/>
                  </a:schemeClr>
                </a:solidFill>
              </a:rPr>
              <a:t>|FL|=p </a:t>
            </a:r>
            <a:r>
              <a:rPr lang="en-US" sz="2200" dirty="0" err="1">
                <a:solidFill>
                  <a:schemeClr val="accent1">
                    <a:lumMod val="50000"/>
                  </a:schemeClr>
                </a:solidFill>
              </a:rPr>
              <a:t>harfi</a:t>
            </a:r>
            <a:r>
              <a:rPr lang="en-US" sz="2200" dirty="0">
                <a:solidFill>
                  <a:schemeClr val="accent1">
                    <a:lumMod val="50000"/>
                  </a:schemeClr>
                </a:solidFill>
              </a:rPr>
              <a:t> </a:t>
            </a:r>
            <a:r>
              <a:rPr lang="en-US" sz="2200" dirty="0" err="1">
                <a:solidFill>
                  <a:schemeClr val="accent1">
                    <a:lumMod val="50000"/>
                  </a:schemeClr>
                </a:solidFill>
              </a:rPr>
              <a:t>yordamida</a:t>
            </a:r>
            <a:r>
              <a:rPr lang="en-US" sz="2200" dirty="0">
                <a:solidFill>
                  <a:schemeClr val="accent1">
                    <a:lumMod val="50000"/>
                  </a:schemeClr>
                </a:solidFill>
              </a:rPr>
              <a:t> </a:t>
            </a:r>
            <a:r>
              <a:rPr lang="en-US" sz="2200" dirty="0" err="1">
                <a:solidFill>
                  <a:schemeClr val="accent1">
                    <a:lumMod val="50000"/>
                  </a:schemeClr>
                </a:solidFill>
              </a:rPr>
              <a:t>belgilaymiz</a:t>
            </a:r>
            <a:r>
              <a:rPr lang="en-US" sz="2200" dirty="0">
                <a:solidFill>
                  <a:schemeClr val="accent1">
                    <a:lumMod val="50000"/>
                  </a:schemeClr>
                </a:solidFill>
              </a:rPr>
              <a:t> </a:t>
            </a:r>
            <a:r>
              <a:rPr lang="en-US" sz="2200" dirty="0" err="1">
                <a:solidFill>
                  <a:schemeClr val="accent1">
                    <a:lumMod val="50000"/>
                  </a:schemeClr>
                </a:solidFill>
              </a:rPr>
              <a:t>va</a:t>
            </a:r>
            <a:r>
              <a:rPr lang="en-US" sz="2200" dirty="0">
                <a:solidFill>
                  <a:schemeClr val="accent1">
                    <a:lumMod val="50000"/>
                  </a:schemeClr>
                </a:solidFill>
              </a:rPr>
              <a:t> </a:t>
            </a:r>
            <a:r>
              <a:rPr lang="en-US" sz="2200" dirty="0" err="1">
                <a:solidFill>
                  <a:schemeClr val="accent1">
                    <a:lumMod val="50000"/>
                  </a:schemeClr>
                </a:solidFill>
              </a:rPr>
              <a:t>uni</a:t>
            </a:r>
            <a:r>
              <a:rPr lang="en-US" sz="2200" dirty="0">
                <a:solidFill>
                  <a:schemeClr val="accent1">
                    <a:lumMod val="50000"/>
                  </a:schemeClr>
                </a:solidFill>
              </a:rPr>
              <a:t> </a:t>
            </a:r>
            <a:r>
              <a:rPr lang="en-US" sz="2200" dirty="0" err="1">
                <a:solidFill>
                  <a:schemeClr val="accent1">
                    <a:lumMod val="50000"/>
                  </a:schemeClr>
                </a:solidFill>
              </a:rPr>
              <a:t>parabolaning</a:t>
            </a:r>
            <a:r>
              <a:rPr lang="en-US" sz="2200" dirty="0">
                <a:solidFill>
                  <a:schemeClr val="accent1">
                    <a:lumMod val="50000"/>
                  </a:schemeClr>
                </a:solidFill>
              </a:rPr>
              <a:t> </a:t>
            </a:r>
            <a:r>
              <a:rPr lang="en-US" sz="2200" dirty="0" err="1">
                <a:solidFill>
                  <a:schemeClr val="accent1">
                    <a:lumMod val="50000"/>
                  </a:schemeClr>
                </a:solidFill>
              </a:rPr>
              <a:t>parametri</a:t>
            </a:r>
            <a:r>
              <a:rPr lang="en-US" sz="2200" dirty="0">
                <a:solidFill>
                  <a:schemeClr val="accent1">
                    <a:lumMod val="50000"/>
                  </a:schemeClr>
                </a:solidFill>
              </a:rPr>
              <a:t> deb </a:t>
            </a:r>
            <a:r>
              <a:rPr lang="en-US" sz="2200" dirty="0" err="1">
                <a:solidFill>
                  <a:schemeClr val="accent1">
                    <a:lumMod val="50000"/>
                  </a:schemeClr>
                </a:solidFill>
              </a:rPr>
              <a:t>ataymiz</a:t>
            </a:r>
            <a:r>
              <a:rPr lang="en-US" sz="2200" dirty="0">
                <a:solidFill>
                  <a:schemeClr val="accent1">
                    <a:lumMod val="50000"/>
                  </a:schemeClr>
                </a:solidFill>
              </a:rPr>
              <a:t>. </a:t>
            </a:r>
            <a:r>
              <a:rPr lang="en-US" sz="2200" b="1" i="1" dirty="0">
                <a:solidFill>
                  <a:schemeClr val="accent1">
                    <a:lumMod val="50000"/>
                  </a:schemeClr>
                </a:solidFill>
              </a:rPr>
              <a:t>N</a:t>
            </a:r>
            <a:r>
              <a:rPr lang="en-US" sz="2200" dirty="0">
                <a:solidFill>
                  <a:schemeClr val="accent1">
                    <a:lumMod val="50000"/>
                  </a:schemeClr>
                </a:solidFill>
              </a:rPr>
              <a:t> </a:t>
            </a:r>
            <a:r>
              <a:rPr lang="en-US" sz="2200" dirty="0" err="1">
                <a:solidFill>
                  <a:schemeClr val="accent1">
                    <a:lumMod val="50000"/>
                  </a:schemeClr>
                </a:solidFill>
              </a:rPr>
              <a:t>nuqtadan</a:t>
            </a:r>
            <a:r>
              <a:rPr lang="en-US" sz="2200" dirty="0">
                <a:solidFill>
                  <a:schemeClr val="accent1">
                    <a:lumMod val="50000"/>
                  </a:schemeClr>
                </a:solidFill>
              </a:rPr>
              <a:t> </a:t>
            </a:r>
            <a:r>
              <a:rPr lang="en-US" sz="2200" b="1" i="1" dirty="0">
                <a:solidFill>
                  <a:schemeClr val="accent1">
                    <a:lumMod val="50000"/>
                  </a:schemeClr>
                </a:solidFill>
              </a:rPr>
              <a:t>d</a:t>
            </a:r>
            <a:r>
              <a:rPr lang="en-US" sz="2200" dirty="0">
                <a:solidFill>
                  <a:schemeClr val="accent1">
                    <a:lumMod val="50000"/>
                  </a:schemeClr>
                </a:solidFill>
              </a:rPr>
              <a:t> </a:t>
            </a:r>
            <a:r>
              <a:rPr lang="en-US" sz="2200" dirty="0" err="1">
                <a:solidFill>
                  <a:schemeClr val="accent1">
                    <a:lumMod val="50000"/>
                  </a:schemeClr>
                </a:solidFill>
              </a:rPr>
              <a:t>to`g’ri</a:t>
            </a:r>
            <a:r>
              <a:rPr lang="en-US" sz="2200" dirty="0">
                <a:solidFill>
                  <a:schemeClr val="accent1">
                    <a:lumMod val="50000"/>
                  </a:schemeClr>
                </a:solidFill>
              </a:rPr>
              <a:t> </a:t>
            </a:r>
            <a:r>
              <a:rPr lang="en-US" sz="2200" dirty="0" err="1">
                <a:solidFill>
                  <a:schemeClr val="accent1">
                    <a:lumMod val="50000"/>
                  </a:schemeClr>
                </a:solidFill>
              </a:rPr>
              <a:t>chiziqqacha</a:t>
            </a:r>
            <a:r>
              <a:rPr lang="en-US" sz="2200" dirty="0">
                <a:solidFill>
                  <a:schemeClr val="accent1">
                    <a:lumMod val="50000"/>
                  </a:schemeClr>
                </a:solidFill>
              </a:rPr>
              <a:t> </a:t>
            </a:r>
            <a:r>
              <a:rPr lang="en-US" sz="2200" dirty="0" err="1">
                <a:solidFill>
                  <a:schemeClr val="accent1">
                    <a:lumMod val="50000"/>
                  </a:schemeClr>
                </a:solidFill>
              </a:rPr>
              <a:t>bo`lgan</a:t>
            </a:r>
            <a:r>
              <a:rPr lang="en-US" sz="2200" dirty="0">
                <a:solidFill>
                  <a:schemeClr val="accent1">
                    <a:lumMod val="50000"/>
                  </a:schemeClr>
                </a:solidFill>
              </a:rPr>
              <a:t> </a:t>
            </a:r>
            <a:r>
              <a:rPr lang="en-US" sz="2200" dirty="0" err="1">
                <a:solidFill>
                  <a:schemeClr val="accent1">
                    <a:lumMod val="50000"/>
                  </a:schemeClr>
                </a:solidFill>
              </a:rPr>
              <a:t>masofani</a:t>
            </a:r>
            <a:r>
              <a:rPr lang="en-US" sz="2200" dirty="0">
                <a:solidFill>
                  <a:schemeClr val="accent1">
                    <a:lumMod val="50000"/>
                  </a:schemeClr>
                </a:solidFill>
              </a:rPr>
              <a:t> </a:t>
            </a:r>
            <a:r>
              <a:rPr lang="en-US" sz="2200" b="1" dirty="0">
                <a:solidFill>
                  <a:schemeClr val="accent1">
                    <a:lumMod val="50000"/>
                  </a:schemeClr>
                </a:solidFill>
              </a:rPr>
              <a:t>q=|NM| </a:t>
            </a:r>
            <a:r>
              <a:rPr lang="en-US" sz="2200" dirty="0" err="1">
                <a:solidFill>
                  <a:schemeClr val="accent1">
                    <a:lumMod val="50000"/>
                  </a:schemeClr>
                </a:solidFill>
              </a:rPr>
              <a:t>bilan</a:t>
            </a:r>
            <a:r>
              <a:rPr lang="en-US" sz="2200" dirty="0">
                <a:solidFill>
                  <a:schemeClr val="accent1">
                    <a:lumMod val="50000"/>
                  </a:schemeClr>
                </a:solidFill>
              </a:rPr>
              <a:t> </a:t>
            </a:r>
            <a:r>
              <a:rPr lang="en-US" sz="2200" i="1" dirty="0">
                <a:solidFill>
                  <a:schemeClr val="accent1">
                    <a:lumMod val="50000"/>
                  </a:schemeClr>
                </a:solidFill>
              </a:rPr>
              <a:t>N</a:t>
            </a:r>
            <a:r>
              <a:rPr lang="en-US" sz="2200" dirty="0">
                <a:solidFill>
                  <a:schemeClr val="accent1">
                    <a:lumMod val="50000"/>
                  </a:schemeClr>
                </a:solidFill>
              </a:rPr>
              <a:t> </a:t>
            </a:r>
            <a:r>
              <a:rPr lang="en-US" sz="2200" dirty="0" err="1">
                <a:solidFill>
                  <a:schemeClr val="accent1">
                    <a:lumMod val="50000"/>
                  </a:schemeClr>
                </a:solidFill>
              </a:rPr>
              <a:t>va</a:t>
            </a:r>
            <a:r>
              <a:rPr lang="en-US" sz="2200" dirty="0">
                <a:solidFill>
                  <a:schemeClr val="accent1">
                    <a:lumMod val="50000"/>
                  </a:schemeClr>
                </a:solidFill>
              </a:rPr>
              <a:t> </a:t>
            </a:r>
            <a:r>
              <a:rPr lang="en-US" sz="2200" i="1" dirty="0">
                <a:solidFill>
                  <a:schemeClr val="accent1">
                    <a:lumMod val="50000"/>
                  </a:schemeClr>
                </a:solidFill>
              </a:rPr>
              <a:t>F</a:t>
            </a:r>
            <a:r>
              <a:rPr lang="en-US" sz="2200" dirty="0">
                <a:solidFill>
                  <a:schemeClr val="accent1">
                    <a:lumMod val="50000"/>
                  </a:schemeClr>
                </a:solidFill>
              </a:rPr>
              <a:t> </a:t>
            </a:r>
            <a:r>
              <a:rPr lang="en-US" sz="2200" dirty="0" err="1">
                <a:solidFill>
                  <a:schemeClr val="accent1">
                    <a:lumMod val="50000"/>
                  </a:schemeClr>
                </a:solidFill>
              </a:rPr>
              <a:t>nuqtalar</a:t>
            </a:r>
            <a:r>
              <a:rPr lang="en-US" sz="2200" dirty="0">
                <a:solidFill>
                  <a:schemeClr val="accent1">
                    <a:lumMod val="50000"/>
                  </a:schemeClr>
                </a:solidFill>
              </a:rPr>
              <a:t> </a:t>
            </a:r>
            <a:r>
              <a:rPr lang="en-US" sz="2200" dirty="0" err="1">
                <a:solidFill>
                  <a:schemeClr val="accent1">
                    <a:lumMod val="50000"/>
                  </a:schemeClr>
                </a:solidFill>
              </a:rPr>
              <a:t>orasidagi</a:t>
            </a:r>
            <a:r>
              <a:rPr lang="en-US" sz="2200" dirty="0">
                <a:solidFill>
                  <a:schemeClr val="accent1">
                    <a:lumMod val="50000"/>
                  </a:schemeClr>
                </a:solidFill>
              </a:rPr>
              <a:t> </a:t>
            </a:r>
            <a:r>
              <a:rPr lang="en-US" sz="2200" dirty="0" err="1">
                <a:solidFill>
                  <a:schemeClr val="accent1">
                    <a:lumMod val="50000"/>
                  </a:schemeClr>
                </a:solidFill>
              </a:rPr>
              <a:t>masofani</a:t>
            </a:r>
            <a:r>
              <a:rPr lang="en-US" sz="2200" dirty="0">
                <a:solidFill>
                  <a:schemeClr val="accent1">
                    <a:lumMod val="50000"/>
                  </a:schemeClr>
                </a:solidFill>
              </a:rPr>
              <a:t> </a:t>
            </a:r>
            <a:r>
              <a:rPr lang="en-US" sz="2200" i="1" dirty="0">
                <a:solidFill>
                  <a:schemeClr val="accent1">
                    <a:lumMod val="50000"/>
                  </a:schemeClr>
                </a:solidFill>
              </a:rPr>
              <a:t>r=|NF|</a:t>
            </a:r>
            <a:r>
              <a:rPr lang="en-US" sz="2200" dirty="0">
                <a:solidFill>
                  <a:schemeClr val="accent1">
                    <a:lumMod val="50000"/>
                  </a:schemeClr>
                </a:solidFill>
              </a:rPr>
              <a:t> </a:t>
            </a:r>
            <a:r>
              <a:rPr lang="en-US" sz="2200" dirty="0" err="1">
                <a:solidFill>
                  <a:schemeClr val="accent1">
                    <a:lumMod val="50000"/>
                  </a:schemeClr>
                </a:solidFill>
              </a:rPr>
              <a:t>bilan</a:t>
            </a:r>
            <a:r>
              <a:rPr lang="en-US" sz="2200" dirty="0">
                <a:solidFill>
                  <a:schemeClr val="accent1">
                    <a:lumMod val="50000"/>
                  </a:schemeClr>
                </a:solidFill>
              </a:rPr>
              <a:t> </a:t>
            </a:r>
            <a:r>
              <a:rPr lang="en-US" sz="2200" dirty="0" err="1">
                <a:solidFill>
                  <a:schemeClr val="accent1">
                    <a:lumMod val="50000"/>
                  </a:schemeClr>
                </a:solidFill>
              </a:rPr>
              <a:t>belgilaymiz</a:t>
            </a:r>
            <a:r>
              <a:rPr lang="en-US" sz="2200" dirty="0">
                <a:solidFill>
                  <a:schemeClr val="accent1">
                    <a:lumMod val="50000"/>
                  </a:schemeClr>
                </a:solidFill>
              </a:rPr>
              <a:t> </a:t>
            </a:r>
            <a:r>
              <a:rPr lang="en-US" sz="2200" dirty="0" err="1">
                <a:solidFill>
                  <a:schemeClr val="accent1">
                    <a:lumMod val="50000"/>
                  </a:schemeClr>
                </a:solidFill>
              </a:rPr>
              <a:t>va</a:t>
            </a:r>
            <a:r>
              <a:rPr lang="en-US" sz="2200" dirty="0">
                <a:solidFill>
                  <a:schemeClr val="accent1">
                    <a:lumMod val="50000"/>
                  </a:schemeClr>
                </a:solidFill>
              </a:rPr>
              <a:t> </a:t>
            </a:r>
            <a:r>
              <a:rPr lang="en-US" sz="2200" dirty="0" err="1">
                <a:solidFill>
                  <a:schemeClr val="accent1">
                    <a:lumMod val="50000"/>
                  </a:schemeClr>
                </a:solidFill>
              </a:rPr>
              <a:t>buni</a:t>
            </a:r>
            <a:r>
              <a:rPr lang="en-US" sz="2200" dirty="0">
                <a:solidFill>
                  <a:schemeClr val="accent1">
                    <a:lumMod val="50000"/>
                  </a:schemeClr>
                </a:solidFill>
              </a:rPr>
              <a:t> </a:t>
            </a:r>
            <a:r>
              <a:rPr lang="en-US" sz="2200" dirty="0" err="1">
                <a:solidFill>
                  <a:schemeClr val="accent1">
                    <a:lumMod val="50000"/>
                  </a:schemeClr>
                </a:solidFill>
              </a:rPr>
              <a:t>parabolaning</a:t>
            </a:r>
            <a:r>
              <a:rPr lang="en-US" sz="2200" dirty="0">
                <a:solidFill>
                  <a:schemeClr val="accent1">
                    <a:lumMod val="50000"/>
                  </a:schemeClr>
                </a:solidFill>
              </a:rPr>
              <a:t> </a:t>
            </a:r>
            <a:r>
              <a:rPr lang="en-US" sz="2200" dirty="0" err="1">
                <a:solidFill>
                  <a:schemeClr val="accent1">
                    <a:lumMod val="50000"/>
                  </a:schemeClr>
                </a:solidFill>
              </a:rPr>
              <a:t>fokal</a:t>
            </a:r>
            <a:r>
              <a:rPr lang="en-US" sz="2200" dirty="0">
                <a:solidFill>
                  <a:schemeClr val="accent1">
                    <a:lumMod val="50000"/>
                  </a:schemeClr>
                </a:solidFill>
              </a:rPr>
              <a:t> </a:t>
            </a:r>
            <a:r>
              <a:rPr lang="en-US" sz="2200" dirty="0" err="1">
                <a:solidFill>
                  <a:schemeClr val="accent1">
                    <a:lumMod val="50000"/>
                  </a:schemeClr>
                </a:solidFill>
              </a:rPr>
              <a:t>radiusi</a:t>
            </a:r>
            <a:r>
              <a:rPr lang="en-US" sz="2200" dirty="0">
                <a:solidFill>
                  <a:schemeClr val="accent1">
                    <a:lumMod val="50000"/>
                  </a:schemeClr>
                </a:solidFill>
              </a:rPr>
              <a:t> </a:t>
            </a:r>
            <a:r>
              <a:rPr lang="en-US" sz="2200" dirty="0" err="1">
                <a:solidFill>
                  <a:schemeClr val="accent1">
                    <a:lumMod val="50000"/>
                  </a:schemeClr>
                </a:solidFill>
              </a:rPr>
              <a:t>deymiz</a:t>
            </a:r>
            <a:r>
              <a:rPr lang="en-US" sz="2200" dirty="0" smtClean="0">
                <a:solidFill>
                  <a:schemeClr val="accent1">
                    <a:lumMod val="50000"/>
                  </a:schemeClr>
                </a:solidFill>
              </a:rPr>
              <a:t>.</a:t>
            </a:r>
            <a:r>
              <a:rPr lang="en-US" sz="2200" dirty="0" smtClean="0">
                <a:solidFill>
                  <a:schemeClr val="tx1"/>
                </a:solidFill>
              </a:rPr>
              <a:t/>
            </a:r>
            <a:br>
              <a:rPr lang="en-US" sz="2200" dirty="0" smtClean="0">
                <a:solidFill>
                  <a:schemeClr val="tx1"/>
                </a:solidFill>
              </a:rPr>
            </a:br>
            <a:endParaRPr lang="ru-RU" sz="2200" dirty="0"/>
          </a:p>
        </p:txBody>
      </p:sp>
    </p:spTree>
    <p:extLst>
      <p:ext uri="{BB962C8B-B14F-4D97-AF65-F5344CB8AC3E}">
        <p14:creationId xmlns:p14="http://schemas.microsoft.com/office/powerpoint/2010/main" xmlns="" val="2580413473"/>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43492" y="928670"/>
            <a:ext cx="6777317" cy="4903959"/>
          </a:xfrm>
        </p:spPr>
        <p:txBody>
          <a:bodyPr>
            <a:normAutofit fontScale="70000" lnSpcReduction="20000"/>
          </a:bodyPr>
          <a:lstStyle/>
          <a:p>
            <a:pPr algn="ctr">
              <a:buNone/>
            </a:pPr>
            <a:r>
              <a:rPr lang="uz-Cyrl-UZ" b="1" dirty="0" smtClean="0">
                <a:latin typeface="Times New Roman" pitchFamily="18" charset="0"/>
                <a:cs typeface="Times New Roman" pitchFamily="18" charset="0"/>
              </a:rPr>
              <a:t>Foydalaniladigan adabiyotlar ro’yxati</a:t>
            </a:r>
            <a:endParaRPr lang="ru-RU" b="1" dirty="0" smtClean="0">
              <a:latin typeface="Times New Roman" pitchFamily="18" charset="0"/>
              <a:cs typeface="Times New Roman" pitchFamily="18" charset="0"/>
            </a:endParaRPr>
          </a:p>
          <a:p>
            <a:pPr algn="ctr">
              <a:buNone/>
            </a:pPr>
            <a:r>
              <a:rPr lang="uz-Cyrl-UZ" b="1" dirty="0" smtClean="0">
                <a:latin typeface="Times New Roman" pitchFamily="18" charset="0"/>
                <a:cs typeface="Times New Roman" pitchFamily="18" charset="0"/>
              </a:rPr>
              <a:t>Asosiy adabiyotlar:</a:t>
            </a:r>
            <a:endParaRPr lang="ru-RU" b="1" dirty="0" smtClean="0">
              <a:latin typeface="Times New Roman" pitchFamily="18" charset="0"/>
              <a:cs typeface="Times New Roman" pitchFamily="18" charset="0"/>
            </a:endParaRPr>
          </a:p>
          <a:p>
            <a:r>
              <a:rPr lang="uz-Cyrl-UZ" dirty="0" smtClean="0">
                <a:latin typeface="Times New Roman" pitchFamily="18" charset="0"/>
                <a:cs typeface="Times New Roman" pitchFamily="18" charset="0"/>
              </a:rPr>
              <a:t>1. Н.Д.Додажонов, М.Ш.Жўраева. Геометрия. 1-қисм, Тошкент. «Ўқитувчи», 1996 й. (ўқув қўлланма) </a:t>
            </a:r>
            <a:endParaRPr lang="ru-RU" b="1" dirty="0" smtClean="0">
              <a:latin typeface="Times New Roman" pitchFamily="18" charset="0"/>
              <a:cs typeface="Times New Roman" pitchFamily="18" charset="0"/>
            </a:endParaRPr>
          </a:p>
          <a:p>
            <a:r>
              <a:rPr lang="uz-Cyrl-UZ" dirty="0" smtClean="0">
                <a:latin typeface="Times New Roman" pitchFamily="18" charset="0"/>
                <a:cs typeface="Times New Roman" pitchFamily="18" charset="0"/>
              </a:rPr>
              <a:t>2. X.X.Назаров, X.O.Oчиловa, Е.Г.Подгорнова. Геометриядан масалалар тўплами. 1 ва 2 қисм. Тошкент «Ўқитувчи» 1993, 1997. (ўқув қўлланма) </a:t>
            </a:r>
            <a:endParaRPr lang="ru-RU" b="1" dirty="0" smtClean="0">
              <a:latin typeface="Times New Roman" pitchFamily="18" charset="0"/>
              <a:cs typeface="Times New Roman" pitchFamily="18" charset="0"/>
            </a:endParaRPr>
          </a:p>
          <a:p>
            <a:pPr algn="ctr">
              <a:buNone/>
            </a:pPr>
            <a:r>
              <a:rPr lang="uz-Cyrl-UZ" b="1" dirty="0" smtClean="0">
                <a:latin typeface="Times New Roman" pitchFamily="18" charset="0"/>
                <a:cs typeface="Times New Roman" pitchFamily="18" charset="0"/>
              </a:rPr>
              <a:t>Qo’shimcha adabiyotlar:</a:t>
            </a:r>
            <a:endParaRPr lang="ru-RU" b="1" dirty="0" smtClean="0">
              <a:latin typeface="Times New Roman" pitchFamily="18" charset="0"/>
              <a:cs typeface="Times New Roman" pitchFamily="18" charset="0"/>
            </a:endParaRPr>
          </a:p>
          <a:p>
            <a:r>
              <a:rPr lang="uz-Cyrl-UZ" dirty="0" smtClean="0">
                <a:latin typeface="Times New Roman" pitchFamily="18" charset="0"/>
                <a:cs typeface="Times New Roman" pitchFamily="18" charset="0"/>
              </a:rPr>
              <a:t>1. Baxvalov M. Analitik geometriyadan mashqlar to’plami. Toshkent UzMU, 2006 y. 2.K.X. Aбдуллаев и другие Геометрия 1-часть. Тошкент, «Ўқитувчи» 2002й.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K</a:t>
            </a:r>
            <a:r>
              <a:rPr lang="ru-RU"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X</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a:t>
            </a:r>
            <a:r>
              <a:rPr lang="uz-Cyrl-UZ" dirty="0" smtClean="0">
                <a:latin typeface="Times New Roman" pitchFamily="18" charset="0"/>
                <a:cs typeface="Times New Roman" pitchFamily="18" charset="0"/>
              </a:rPr>
              <a:t>бдуллаев и другие. Сборник задач по геометрии. Тошкент, “Ўқитувчи” 2004 г.</a:t>
            </a:r>
            <a:endParaRPr lang="ru-RU" b="1"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4. Introduction to Calculus, Volume I, by J.H. </a:t>
            </a:r>
            <a:r>
              <a:rPr lang="en-US" dirty="0" err="1" smtClean="0">
                <a:latin typeface="Times New Roman" pitchFamily="18" charset="0"/>
                <a:cs typeface="Times New Roman" pitchFamily="18" charset="0"/>
              </a:rPr>
              <a:t>Heinbockel</a:t>
            </a:r>
            <a:r>
              <a:rPr lang="en-US" dirty="0" smtClean="0">
                <a:latin typeface="Times New Roman" pitchFamily="18" charset="0"/>
                <a:cs typeface="Times New Roman" pitchFamily="18" charset="0"/>
              </a:rPr>
              <a:t> Emeritus Professor of Mathematics  Old Dominion University  </a:t>
            </a:r>
            <a:r>
              <a:rPr lang="en-US" dirty="0" err="1" smtClean="0">
                <a:latin typeface="Times New Roman" pitchFamily="18" charset="0"/>
                <a:cs typeface="Times New Roman" pitchFamily="18" charset="0"/>
              </a:rPr>
              <a:t>p.p</a:t>
            </a:r>
            <a:r>
              <a:rPr lang="en-US" dirty="0" smtClean="0">
                <a:latin typeface="Times New Roman" pitchFamily="18" charset="0"/>
                <a:cs typeface="Times New Roman" pitchFamily="18" charset="0"/>
              </a:rPr>
              <a:t> 60-68</a:t>
            </a:r>
            <a:endParaRPr lang="ru-RU" b="1"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5.</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Introduction to Calculus, Volume I, by J.H. </a:t>
            </a:r>
            <a:r>
              <a:rPr lang="en-US" dirty="0" err="1" smtClean="0">
                <a:latin typeface="Times New Roman" pitchFamily="18" charset="0"/>
                <a:cs typeface="Times New Roman" pitchFamily="18" charset="0"/>
              </a:rPr>
              <a:t>Heinbockel</a:t>
            </a:r>
            <a:r>
              <a:rPr lang="en-US" dirty="0" smtClean="0">
                <a:latin typeface="Times New Roman" pitchFamily="18" charset="0"/>
                <a:cs typeface="Times New Roman" pitchFamily="18" charset="0"/>
              </a:rPr>
              <a:t> Emeritus Professor of Mathematics  Old Dominion University  </a:t>
            </a:r>
            <a:r>
              <a:rPr lang="en-US" dirty="0" err="1" smtClean="0">
                <a:latin typeface="Times New Roman" pitchFamily="18" charset="0"/>
                <a:cs typeface="Times New Roman" pitchFamily="18" charset="0"/>
              </a:rPr>
              <a:t>p.p</a:t>
            </a:r>
            <a:r>
              <a:rPr lang="en-US" dirty="0" smtClean="0">
                <a:latin typeface="Times New Roman" pitchFamily="18" charset="0"/>
                <a:cs typeface="Times New Roman" pitchFamily="18" charset="0"/>
              </a:rPr>
              <a:t> 70-71</a:t>
            </a:r>
            <a:endParaRPr lang="ru-RU" b="1" dirty="0" smtClean="0">
              <a:latin typeface="Times New Roman" pitchFamily="18" charset="0"/>
              <a:cs typeface="Times New Roman" pitchFamily="18" charset="0"/>
            </a:endParaRP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Заголовок 1"/>
              <p:cNvSpPr>
                <a:spLocks noGrp="1"/>
              </p:cNvSpPr>
              <p:nvPr>
                <p:ph type="title"/>
              </p:nvPr>
            </p:nvSpPr>
            <p:spPr>
              <a:xfrm>
                <a:off x="467544" y="692696"/>
                <a:ext cx="8208912" cy="5832648"/>
              </a:xfrm>
            </p:spPr>
            <p:txBody>
              <a:bodyPr>
                <a:normAutofit fontScale="90000"/>
              </a:bodyPr>
              <a:lstStyle/>
              <a:p>
                <a:r>
                  <a:rPr lang="en-US" sz="2000" dirty="0" smtClean="0"/>
                  <a:t/>
                </a:r>
                <a:br>
                  <a:rPr lang="en-US" sz="2000" dirty="0" smtClean="0"/>
                </a:br>
                <a:r>
                  <a:rPr lang="en-US" sz="2000" dirty="0"/>
                  <a:t/>
                </a:r>
                <a:br>
                  <a:rPr lang="en-US" sz="2000" dirty="0"/>
                </a:br>
                <a:r>
                  <a:rPr lang="en-US" sz="2000" dirty="0" smtClean="0"/>
                  <a:t>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smtClean="0"/>
                  <a:t/>
                </a:r>
                <a:br>
                  <a:rPr lang="en-US" sz="2000" dirty="0" smtClean="0"/>
                </a:br>
                <a:r>
                  <a:rPr lang="en-US" sz="2000" dirty="0"/>
                  <a:t/>
                </a:r>
                <a:br>
                  <a:rPr lang="en-US" sz="2000" dirty="0"/>
                </a:br>
                <a:r>
                  <a:rPr lang="en-US" sz="2200" dirty="0" smtClean="0">
                    <a:solidFill>
                      <a:schemeClr val="accent1">
                        <a:lumMod val="50000"/>
                      </a:schemeClr>
                    </a:solidFill>
                  </a:rPr>
                  <a:t>Ta’rifga </a:t>
                </a:r>
                <a:r>
                  <a:rPr lang="en-US" sz="2200" dirty="0" err="1">
                    <a:solidFill>
                      <a:schemeClr val="accent1">
                        <a:lumMod val="50000"/>
                      </a:schemeClr>
                    </a:solidFill>
                  </a:rPr>
                  <a:t>binoan</a:t>
                </a:r>
                <a:r>
                  <a:rPr lang="en-US" sz="2200" dirty="0">
                    <a:solidFill>
                      <a:schemeClr val="accent1">
                        <a:lumMod val="50000"/>
                      </a:schemeClr>
                    </a:solidFill>
                  </a:rPr>
                  <a:t>, parabola </a:t>
                </a:r>
                <a:r>
                  <a:rPr lang="en-US" sz="2200" dirty="0" smtClean="0">
                    <a:solidFill>
                      <a:schemeClr val="accent1">
                        <a:lumMod val="50000"/>
                      </a:schemeClr>
                    </a:solidFill>
                  </a:rPr>
                  <a:t/>
                </a:r>
                <a:br>
                  <a:rPr lang="en-US" sz="2200" dirty="0" smtClean="0">
                    <a:solidFill>
                      <a:schemeClr val="accent1">
                        <a:lumMod val="50000"/>
                      </a:schemeClr>
                    </a:solidFill>
                  </a:rPr>
                </a:br>
                <a:r>
                  <a:rPr lang="en-US" sz="2200" dirty="0" err="1" smtClean="0">
                    <a:solidFill>
                      <a:schemeClr val="accent1">
                        <a:lumMod val="50000"/>
                      </a:schemeClr>
                    </a:solidFill>
                  </a:rPr>
                  <a:t>tenglamasi</a:t>
                </a:r>
                <a:r>
                  <a:rPr lang="uz-Latn-UZ" sz="2200" dirty="0" smtClean="0">
                    <a:solidFill>
                      <a:schemeClr val="accent1">
                        <a:lumMod val="50000"/>
                      </a:schemeClr>
                    </a:solidFill>
                  </a:rPr>
                  <a:t>   </a:t>
                </a:r>
                <a:r>
                  <a:rPr lang="en-US" sz="2200" dirty="0" smtClean="0">
                    <a:solidFill>
                      <a:schemeClr val="accent1">
                        <a:lumMod val="50000"/>
                      </a:schemeClr>
                    </a:solidFill>
                  </a:rPr>
                  <a:t> |</a:t>
                </a:r>
                <a:r>
                  <a:rPr lang="en-US" sz="2200" i="1" dirty="0" smtClean="0">
                    <a:solidFill>
                      <a:schemeClr val="accent1">
                        <a:lumMod val="50000"/>
                      </a:schemeClr>
                    </a:solidFill>
                  </a:rPr>
                  <a:t>NM</a:t>
                </a:r>
                <a:r>
                  <a:rPr lang="en-US" sz="2200" i="1" dirty="0">
                    <a:solidFill>
                      <a:schemeClr val="accent1">
                        <a:lumMod val="50000"/>
                      </a:schemeClr>
                    </a:solidFill>
                  </a:rPr>
                  <a:t>|=|NF|</a:t>
                </a:r>
                <a:r>
                  <a:rPr lang="uz-Latn-UZ" sz="2200" i="1" dirty="0">
                    <a:solidFill>
                      <a:schemeClr val="accent1">
                        <a:lumMod val="50000"/>
                      </a:schemeClr>
                    </a:solidFill>
                  </a:rPr>
                  <a:t> </a:t>
                </a:r>
                <a:r>
                  <a:rPr lang="uz-Latn-UZ" sz="2200" i="1" dirty="0" smtClean="0">
                    <a:solidFill>
                      <a:schemeClr val="accent1">
                        <a:lumMod val="50000"/>
                      </a:schemeClr>
                    </a:solidFill>
                  </a:rPr>
                  <a:t>   </a:t>
                </a:r>
                <a:r>
                  <a:rPr lang="uz-Latn-UZ" sz="2200" i="1" dirty="0">
                    <a:solidFill>
                      <a:schemeClr val="accent1">
                        <a:lumMod val="50000"/>
                      </a:schemeClr>
                    </a:solidFill>
                  </a:rPr>
                  <a:t>(1</a:t>
                </a:r>
                <a:r>
                  <a:rPr lang="en-US" sz="2200" i="1" dirty="0">
                    <a:solidFill>
                      <a:schemeClr val="accent1">
                        <a:lumMod val="50000"/>
                      </a:schemeClr>
                    </a:solidFill>
                  </a:rPr>
                  <a:t>.1</a:t>
                </a:r>
                <a:r>
                  <a:rPr lang="uz-Latn-UZ" sz="2200" i="1" dirty="0" smtClean="0">
                    <a:solidFill>
                      <a:schemeClr val="accent1">
                        <a:lumMod val="50000"/>
                      </a:schemeClr>
                    </a:solidFill>
                  </a:rPr>
                  <a:t>)</a:t>
                </a:r>
                <a:r>
                  <a:rPr lang="en-US" sz="2200" i="1" dirty="0" smtClean="0">
                    <a:solidFill>
                      <a:schemeClr val="accent1">
                        <a:lumMod val="50000"/>
                      </a:schemeClr>
                    </a:solidFill>
                  </a:rPr>
                  <a:t/>
                </a:r>
                <a:br>
                  <a:rPr lang="en-US" sz="2200" i="1" dirty="0" smtClean="0">
                    <a:solidFill>
                      <a:schemeClr val="accent1">
                        <a:lumMod val="50000"/>
                      </a:schemeClr>
                    </a:solidFill>
                  </a:rPr>
                </a:br>
                <a:r>
                  <a:rPr lang="en-US" sz="2200" dirty="0" smtClean="0">
                    <a:solidFill>
                      <a:schemeClr val="accent1">
                        <a:lumMod val="50000"/>
                      </a:schemeClr>
                    </a:solidFill>
                  </a:rPr>
                  <a:t> </a:t>
                </a:r>
                <a:r>
                  <a:rPr lang="uz-Latn-UZ" sz="2200" dirty="0" smtClean="0">
                    <a:solidFill>
                      <a:schemeClr val="accent1">
                        <a:lumMod val="50000"/>
                      </a:schemeClr>
                    </a:solidFill>
                  </a:rPr>
                  <a:t>  </a:t>
                </a:r>
                <a:r>
                  <a:rPr lang="en-US" sz="2200" dirty="0" err="1">
                    <a:solidFill>
                      <a:schemeClr val="accent1">
                        <a:lumMod val="50000"/>
                      </a:schemeClr>
                    </a:solidFill>
                  </a:rPr>
                  <a:t>yoki</a:t>
                </a:r>
                <a:r>
                  <a:rPr lang="en-US" sz="2200" dirty="0">
                    <a:solidFill>
                      <a:schemeClr val="accent1">
                        <a:lumMod val="50000"/>
                      </a:schemeClr>
                    </a:solidFill>
                  </a:rPr>
                  <a:t>      </a:t>
                </a:r>
                <a:r>
                  <a:rPr lang="en-US" sz="2200" i="1" dirty="0">
                    <a:solidFill>
                      <a:schemeClr val="accent1">
                        <a:lumMod val="50000"/>
                      </a:schemeClr>
                    </a:solidFill>
                  </a:rPr>
                  <a:t>r=q</a:t>
                </a:r>
                <a:r>
                  <a:rPr lang="uz-Latn-UZ" sz="2200" i="1" dirty="0">
                    <a:solidFill>
                      <a:schemeClr val="accent1">
                        <a:lumMod val="50000"/>
                      </a:schemeClr>
                    </a:solidFill>
                  </a:rPr>
                  <a:t>  </a:t>
                </a:r>
                <a:r>
                  <a:rPr lang="uz-Latn-UZ" sz="2200" i="1" dirty="0" smtClean="0">
                    <a:solidFill>
                      <a:schemeClr val="accent1">
                        <a:lumMod val="50000"/>
                      </a:schemeClr>
                    </a:solidFill>
                  </a:rPr>
                  <a:t> </a:t>
                </a:r>
                <a:r>
                  <a:rPr lang="en-US" sz="2200" dirty="0" err="1" smtClean="0">
                    <a:solidFill>
                      <a:schemeClr val="accent1">
                        <a:lumMod val="50000"/>
                      </a:schemeClr>
                    </a:solidFill>
                  </a:rPr>
                  <a:t>Parabolani</a:t>
                </a:r>
                <a:r>
                  <a:rPr lang="en-US" sz="2200" dirty="0" smtClean="0">
                    <a:solidFill>
                      <a:schemeClr val="accent1">
                        <a:lumMod val="50000"/>
                      </a:schemeClr>
                    </a:solidFill>
                  </a:rPr>
                  <a:t> </a:t>
                </a:r>
                <a:r>
                  <a:rPr lang="en-US" sz="2200" dirty="0" err="1" smtClean="0">
                    <a:solidFill>
                      <a:schemeClr val="accent1">
                        <a:lumMod val="50000"/>
                      </a:schemeClr>
                    </a:solidFill>
                  </a:rPr>
                  <a:t>to`g’ri</a:t>
                </a:r>
                <a:r>
                  <a:rPr lang="en-US" sz="2200" dirty="0" smtClean="0">
                    <a:solidFill>
                      <a:schemeClr val="accent1">
                        <a:lumMod val="50000"/>
                      </a:schemeClr>
                    </a:solidFill>
                  </a:rPr>
                  <a:t/>
                </a:r>
                <a:br>
                  <a:rPr lang="en-US" sz="2200" dirty="0" smtClean="0">
                    <a:solidFill>
                      <a:schemeClr val="accent1">
                        <a:lumMod val="50000"/>
                      </a:schemeClr>
                    </a:solidFill>
                  </a:rPr>
                </a:br>
                <a:r>
                  <a:rPr lang="en-US" sz="2200" dirty="0" smtClean="0">
                    <a:solidFill>
                      <a:schemeClr val="accent1">
                        <a:lumMod val="50000"/>
                      </a:schemeClr>
                    </a:solidFill>
                  </a:rPr>
                  <a:t> </a:t>
                </a:r>
                <a:r>
                  <a:rPr lang="en-US" sz="2200" dirty="0" err="1">
                    <a:solidFill>
                      <a:schemeClr val="accent1">
                        <a:lumMod val="50000"/>
                      </a:schemeClr>
                    </a:solidFill>
                  </a:rPr>
                  <a:t>burchakli</a:t>
                </a:r>
                <a:r>
                  <a:rPr lang="en-US" sz="2200" dirty="0">
                    <a:solidFill>
                      <a:schemeClr val="accent1">
                        <a:lumMod val="50000"/>
                      </a:schemeClr>
                    </a:solidFill>
                  </a:rPr>
                  <a:t> </a:t>
                </a:r>
                <a:r>
                  <a:rPr lang="en-US" sz="2200" dirty="0" err="1" smtClean="0">
                    <a:solidFill>
                      <a:schemeClr val="accent1">
                        <a:lumMod val="50000"/>
                      </a:schemeClr>
                    </a:solidFill>
                  </a:rPr>
                  <a:t>dekart</a:t>
                </a:r>
                <a:r>
                  <a:rPr lang="en-US" sz="2200" dirty="0" smtClean="0">
                    <a:solidFill>
                      <a:schemeClr val="accent1">
                        <a:lumMod val="50000"/>
                      </a:schemeClr>
                    </a:solidFill>
                  </a:rPr>
                  <a:t> </a:t>
                </a:r>
                <a:r>
                  <a:rPr lang="en-US" sz="2200" dirty="0" err="1">
                    <a:solidFill>
                      <a:schemeClr val="accent1">
                        <a:lumMod val="50000"/>
                      </a:schemeClr>
                    </a:solidFill>
                  </a:rPr>
                  <a:t>koordinatalar</a:t>
                </a:r>
                <a:r>
                  <a:rPr lang="en-US" sz="2200" dirty="0">
                    <a:solidFill>
                      <a:schemeClr val="accent1">
                        <a:lumMod val="50000"/>
                      </a:schemeClr>
                    </a:solidFill>
                  </a:rPr>
                  <a:t> </a:t>
                </a:r>
                <a:r>
                  <a:rPr lang="en-US" sz="2200" dirty="0" smtClean="0">
                    <a:solidFill>
                      <a:schemeClr val="accent1">
                        <a:lumMod val="50000"/>
                      </a:schemeClr>
                    </a:solidFill>
                  </a:rPr>
                  <a:t/>
                </a:r>
                <a:br>
                  <a:rPr lang="en-US" sz="2200" dirty="0" smtClean="0">
                    <a:solidFill>
                      <a:schemeClr val="accent1">
                        <a:lumMod val="50000"/>
                      </a:schemeClr>
                    </a:solidFill>
                  </a:rPr>
                </a:br>
                <a:r>
                  <a:rPr lang="en-US" sz="2200" dirty="0" err="1" smtClean="0">
                    <a:solidFill>
                      <a:schemeClr val="accent1">
                        <a:lumMod val="50000"/>
                      </a:schemeClr>
                    </a:solidFill>
                  </a:rPr>
                  <a:t>sistemasidagi</a:t>
                </a:r>
                <a:r>
                  <a:rPr lang="en-US" sz="2200" dirty="0" smtClean="0">
                    <a:solidFill>
                      <a:schemeClr val="accent1">
                        <a:lumMod val="50000"/>
                      </a:schemeClr>
                    </a:solidFill>
                  </a:rPr>
                  <a:t> </a:t>
                </a:r>
                <a:r>
                  <a:rPr lang="en-US" sz="2200" dirty="0" err="1" smtClean="0">
                    <a:solidFill>
                      <a:schemeClr val="accent1">
                        <a:lumMod val="50000"/>
                      </a:schemeClr>
                    </a:solidFill>
                  </a:rPr>
                  <a:t>tenglamasini</a:t>
                </a:r>
                <a:r>
                  <a:rPr lang="en-US" sz="2200" dirty="0" smtClean="0">
                    <a:solidFill>
                      <a:schemeClr val="accent1">
                        <a:lumMod val="50000"/>
                      </a:schemeClr>
                    </a:solidFill>
                  </a:rPr>
                  <a:t/>
                </a:r>
                <a:br>
                  <a:rPr lang="en-US" sz="2200" dirty="0" smtClean="0">
                    <a:solidFill>
                      <a:schemeClr val="accent1">
                        <a:lumMod val="50000"/>
                      </a:schemeClr>
                    </a:solidFill>
                  </a:rPr>
                </a:br>
                <a:r>
                  <a:rPr lang="en-US" sz="2200" dirty="0" smtClean="0">
                    <a:solidFill>
                      <a:schemeClr val="accent1">
                        <a:lumMod val="50000"/>
                      </a:schemeClr>
                    </a:solidFill>
                  </a:rPr>
                  <a:t> </a:t>
                </a:r>
                <a:r>
                  <a:rPr lang="en-US" sz="2200" dirty="0" err="1">
                    <a:solidFill>
                      <a:schemeClr val="accent1">
                        <a:lumMod val="50000"/>
                      </a:schemeClr>
                    </a:solidFill>
                  </a:rPr>
                  <a:t>chiqarish</a:t>
                </a:r>
                <a:r>
                  <a:rPr lang="en-US" sz="2200" dirty="0">
                    <a:solidFill>
                      <a:schemeClr val="accent1">
                        <a:lumMod val="50000"/>
                      </a:schemeClr>
                    </a:solidFill>
                  </a:rPr>
                  <a:t> </a:t>
                </a:r>
                <a:r>
                  <a:rPr lang="en-US" sz="2200" dirty="0" err="1">
                    <a:solidFill>
                      <a:schemeClr val="accent1">
                        <a:lumMod val="50000"/>
                      </a:schemeClr>
                    </a:solidFill>
                  </a:rPr>
                  <a:t>uchun</a:t>
                </a:r>
                <a:r>
                  <a:rPr lang="en-US" sz="2200" dirty="0">
                    <a:solidFill>
                      <a:schemeClr val="accent1">
                        <a:lumMod val="50000"/>
                      </a:schemeClr>
                    </a:solidFill>
                  </a:rPr>
                  <a:t>, </a:t>
                </a:r>
                <a:r>
                  <a:rPr lang="en-US" sz="2200" dirty="0" err="1" smtClean="0">
                    <a:solidFill>
                      <a:schemeClr val="accent1">
                        <a:lumMod val="50000"/>
                      </a:schemeClr>
                    </a:solidFill>
                  </a:rPr>
                  <a:t>tekislikda</a:t>
                </a:r>
                <a:r>
                  <a:rPr lang="en-US" sz="2200" dirty="0" smtClean="0">
                    <a:solidFill>
                      <a:schemeClr val="accent1">
                        <a:lumMod val="50000"/>
                      </a:schemeClr>
                    </a:solidFill>
                  </a:rPr>
                  <a:t> </a:t>
                </a:r>
                <a:br>
                  <a:rPr lang="en-US" sz="2200" dirty="0" smtClean="0">
                    <a:solidFill>
                      <a:schemeClr val="accent1">
                        <a:lumMod val="50000"/>
                      </a:schemeClr>
                    </a:solidFill>
                  </a:rPr>
                </a:br>
                <a:r>
                  <a:rPr lang="en-US" sz="2200" dirty="0" err="1" smtClean="0">
                    <a:solidFill>
                      <a:schemeClr val="accent1">
                        <a:lumMod val="50000"/>
                      </a:schemeClr>
                    </a:solidFill>
                  </a:rPr>
                  <a:t>to`g’ri</a:t>
                </a:r>
                <a:r>
                  <a:rPr lang="en-US" sz="2200" dirty="0" smtClean="0">
                    <a:solidFill>
                      <a:schemeClr val="accent1">
                        <a:lumMod val="50000"/>
                      </a:schemeClr>
                    </a:solidFill>
                  </a:rPr>
                  <a:t> </a:t>
                </a:r>
                <a:r>
                  <a:rPr lang="en-US" sz="2200" dirty="0" err="1">
                    <a:solidFill>
                      <a:schemeClr val="accent1">
                        <a:lumMod val="50000"/>
                      </a:schemeClr>
                    </a:solidFill>
                  </a:rPr>
                  <a:t>burchakli</a:t>
                </a:r>
                <a:r>
                  <a:rPr lang="en-US" sz="2200" dirty="0">
                    <a:solidFill>
                      <a:schemeClr val="accent1">
                        <a:lumMod val="50000"/>
                      </a:schemeClr>
                    </a:solidFill>
                  </a:rPr>
                  <a:t> </a:t>
                </a:r>
                <a:r>
                  <a:rPr lang="en-US" sz="2200" dirty="0" err="1" smtClean="0">
                    <a:solidFill>
                      <a:schemeClr val="accent1">
                        <a:lumMod val="50000"/>
                      </a:schemeClr>
                    </a:solidFill>
                  </a:rPr>
                  <a:t>dekart</a:t>
                </a:r>
                <a:r>
                  <a:rPr lang="en-US" sz="2200" dirty="0" smtClean="0">
                    <a:solidFill>
                      <a:schemeClr val="accent1">
                        <a:lumMod val="50000"/>
                      </a:schemeClr>
                    </a:solidFill>
                  </a:rPr>
                  <a:t/>
                </a:r>
                <a:br>
                  <a:rPr lang="en-US" sz="2200" dirty="0" smtClean="0">
                    <a:solidFill>
                      <a:schemeClr val="accent1">
                        <a:lumMod val="50000"/>
                      </a:schemeClr>
                    </a:solidFill>
                  </a:rPr>
                </a:br>
                <a:r>
                  <a:rPr lang="en-US" sz="2200" dirty="0" smtClean="0">
                    <a:solidFill>
                      <a:schemeClr val="accent1">
                        <a:lumMod val="50000"/>
                      </a:schemeClr>
                    </a:solidFill>
                  </a:rPr>
                  <a:t> </a:t>
                </a:r>
                <a:r>
                  <a:rPr lang="en-US" sz="2200" dirty="0" err="1">
                    <a:solidFill>
                      <a:schemeClr val="accent1">
                        <a:lumMod val="50000"/>
                      </a:schemeClr>
                    </a:solidFill>
                  </a:rPr>
                  <a:t>koordinatalar</a:t>
                </a:r>
                <a:r>
                  <a:rPr lang="en-US" sz="2200" dirty="0">
                    <a:solidFill>
                      <a:schemeClr val="accent1">
                        <a:lumMod val="50000"/>
                      </a:schemeClr>
                    </a:solidFill>
                  </a:rPr>
                  <a:t> </a:t>
                </a:r>
                <a:r>
                  <a:rPr lang="en-US" sz="2200" dirty="0" err="1">
                    <a:solidFill>
                      <a:schemeClr val="accent1">
                        <a:lumMod val="50000"/>
                      </a:schemeClr>
                    </a:solidFill>
                  </a:rPr>
                  <a:t>sistemasi</a:t>
                </a:r>
                <a:r>
                  <a:rPr lang="en-US" sz="2200" dirty="0">
                    <a:solidFill>
                      <a:schemeClr val="accent1">
                        <a:lumMod val="50000"/>
                      </a:schemeClr>
                    </a:solidFill>
                  </a:rPr>
                  <a:t> </a:t>
                </a:r>
                <a:r>
                  <a:rPr lang="en-US" sz="2200" dirty="0" err="1">
                    <a:solidFill>
                      <a:schemeClr val="accent1">
                        <a:lumMod val="50000"/>
                      </a:schemeClr>
                    </a:solidFill>
                  </a:rPr>
                  <a:t>o`qlarini</a:t>
                </a:r>
                <a:r>
                  <a:rPr lang="en-US" sz="2200" dirty="0">
                    <a:solidFill>
                      <a:schemeClr val="accent1">
                        <a:lumMod val="50000"/>
                      </a:schemeClr>
                    </a:solidFill>
                  </a:rPr>
                  <a:t> </a:t>
                </a:r>
                <a:r>
                  <a:rPr lang="en-US" sz="2200" dirty="0" err="1">
                    <a:solidFill>
                      <a:schemeClr val="accent1">
                        <a:lumMod val="50000"/>
                      </a:schemeClr>
                    </a:solidFill>
                  </a:rPr>
                  <a:t>maxsus</a:t>
                </a:r>
                <a:r>
                  <a:rPr lang="en-US" sz="2200" dirty="0">
                    <a:solidFill>
                      <a:schemeClr val="accent1">
                        <a:lumMod val="50000"/>
                      </a:schemeClr>
                    </a:solidFill>
                  </a:rPr>
                  <a:t> </a:t>
                </a:r>
                <a:r>
                  <a:rPr lang="en-US" sz="2200" dirty="0" err="1">
                    <a:solidFill>
                      <a:schemeClr val="accent1">
                        <a:lumMod val="50000"/>
                      </a:schemeClr>
                    </a:solidFill>
                  </a:rPr>
                  <a:t>joylashtiramiz</a:t>
                </a:r>
                <a:r>
                  <a:rPr lang="en-US" sz="2200" dirty="0" smtClean="0">
                    <a:solidFill>
                      <a:schemeClr val="accent1">
                        <a:lumMod val="50000"/>
                      </a:schemeClr>
                    </a:solidFill>
                  </a:rPr>
                  <a:t>. </a:t>
                </a:r>
                <a:r>
                  <a:rPr lang="en-US" sz="2200" dirty="0" err="1">
                    <a:solidFill>
                      <a:schemeClr val="accent1">
                        <a:lumMod val="50000"/>
                      </a:schemeClr>
                    </a:solidFill>
                  </a:rPr>
                  <a:t>Chunonchi</a:t>
                </a:r>
                <a:r>
                  <a:rPr lang="en-US" sz="2200" dirty="0">
                    <a:solidFill>
                      <a:schemeClr val="accent1">
                        <a:lumMod val="50000"/>
                      </a:schemeClr>
                    </a:solidFill>
                  </a:rPr>
                  <a:t>, </a:t>
                </a:r>
                <a:r>
                  <a:rPr lang="en-US" sz="2200" dirty="0" err="1">
                    <a:solidFill>
                      <a:schemeClr val="accent1">
                        <a:lumMod val="50000"/>
                      </a:schemeClr>
                    </a:solidFill>
                  </a:rPr>
                  <a:t>absissa</a:t>
                </a:r>
                <a:r>
                  <a:rPr lang="en-US" sz="2200" dirty="0">
                    <a:solidFill>
                      <a:schemeClr val="accent1">
                        <a:lumMod val="50000"/>
                      </a:schemeClr>
                    </a:solidFill>
                  </a:rPr>
                  <a:t> </a:t>
                </a:r>
                <a:r>
                  <a:rPr lang="en-US" sz="2200" dirty="0" err="1">
                    <a:solidFill>
                      <a:schemeClr val="accent1">
                        <a:lumMod val="50000"/>
                      </a:schemeClr>
                    </a:solidFill>
                  </a:rPr>
                  <a:t>o`qini</a:t>
                </a:r>
                <a:r>
                  <a:rPr lang="en-US" sz="2200" dirty="0">
                    <a:solidFill>
                      <a:schemeClr val="accent1">
                        <a:lumMod val="50000"/>
                      </a:schemeClr>
                    </a:solidFill>
                  </a:rPr>
                  <a:t> </a:t>
                </a:r>
                <a:r>
                  <a:rPr lang="en-US" sz="2200" dirty="0" err="1">
                    <a:solidFill>
                      <a:schemeClr val="accent1">
                        <a:lumMod val="50000"/>
                      </a:schemeClr>
                    </a:solidFill>
                  </a:rPr>
                  <a:t>fokus</a:t>
                </a:r>
                <a:r>
                  <a:rPr lang="en-US" sz="2200" dirty="0">
                    <a:solidFill>
                      <a:schemeClr val="accent1">
                        <a:lumMod val="50000"/>
                      </a:schemeClr>
                    </a:solidFill>
                  </a:rPr>
                  <a:t> </a:t>
                </a:r>
                <a:r>
                  <a:rPr lang="en-US" sz="2200" dirty="0" err="1">
                    <a:solidFill>
                      <a:schemeClr val="accent1">
                        <a:lumMod val="50000"/>
                      </a:schemeClr>
                    </a:solidFill>
                  </a:rPr>
                  <a:t>orqali</a:t>
                </a:r>
                <a:r>
                  <a:rPr lang="en-US" sz="2200" dirty="0">
                    <a:solidFill>
                      <a:schemeClr val="accent1">
                        <a:lumMod val="50000"/>
                      </a:schemeClr>
                    </a:solidFill>
                  </a:rPr>
                  <a:t> </a:t>
                </a:r>
                <a:r>
                  <a:rPr lang="en-US" sz="2200" dirty="0" err="1">
                    <a:solidFill>
                      <a:schemeClr val="accent1">
                        <a:lumMod val="50000"/>
                      </a:schemeClr>
                    </a:solidFill>
                  </a:rPr>
                  <a:t>direktrissaga</a:t>
                </a:r>
                <a:r>
                  <a:rPr lang="en-US" sz="2200" dirty="0">
                    <a:solidFill>
                      <a:schemeClr val="accent1">
                        <a:lumMod val="50000"/>
                      </a:schemeClr>
                    </a:solidFill>
                  </a:rPr>
                  <a:t> </a:t>
                </a:r>
                <a:r>
                  <a:rPr lang="en-US" sz="2200" dirty="0" err="1">
                    <a:solidFill>
                      <a:schemeClr val="accent1">
                        <a:lumMod val="50000"/>
                      </a:schemeClr>
                    </a:solidFill>
                  </a:rPr>
                  <a:t>perpendikulyar</a:t>
                </a:r>
                <a:r>
                  <a:rPr lang="en-US" sz="2200" dirty="0">
                    <a:solidFill>
                      <a:schemeClr val="accent1">
                        <a:lumMod val="50000"/>
                      </a:schemeClr>
                    </a:solidFill>
                  </a:rPr>
                  <a:t> </a:t>
                </a:r>
                <a:r>
                  <a:rPr lang="en-US" sz="2200" dirty="0" err="1">
                    <a:solidFill>
                      <a:schemeClr val="accent1">
                        <a:lumMod val="50000"/>
                      </a:schemeClr>
                    </a:solidFill>
                  </a:rPr>
                  <a:t>qilib</a:t>
                </a:r>
                <a:r>
                  <a:rPr lang="en-US" sz="2200" dirty="0">
                    <a:solidFill>
                      <a:schemeClr val="accent1">
                        <a:lumMod val="50000"/>
                      </a:schemeClr>
                    </a:solidFill>
                  </a:rPr>
                  <a:t> </a:t>
                </a:r>
                <a:r>
                  <a:rPr lang="en-US" sz="2200" dirty="0" err="1">
                    <a:solidFill>
                      <a:schemeClr val="accent1">
                        <a:lumMod val="50000"/>
                      </a:schemeClr>
                    </a:solidFill>
                  </a:rPr>
                  <a:t>o`tkazamiz</a:t>
                </a:r>
                <a:r>
                  <a:rPr lang="en-US" sz="2200" dirty="0">
                    <a:solidFill>
                      <a:schemeClr val="accent1">
                        <a:lumMod val="50000"/>
                      </a:schemeClr>
                    </a:solidFill>
                  </a:rPr>
                  <a:t> </a:t>
                </a:r>
                <a:r>
                  <a:rPr lang="ru-RU" sz="2200" b="1" dirty="0">
                    <a:solidFill>
                      <a:schemeClr val="accent1">
                        <a:lumMod val="50000"/>
                      </a:schemeClr>
                    </a:solidFill>
                  </a:rPr>
                  <a:t/>
                </a:r>
                <a:br>
                  <a:rPr lang="ru-RU" sz="2200" b="1" dirty="0">
                    <a:solidFill>
                      <a:schemeClr val="accent1">
                        <a:lumMod val="50000"/>
                      </a:schemeClr>
                    </a:solidFill>
                  </a:rPr>
                </a:br>
                <a:r>
                  <a:rPr lang="en-US" sz="2200" dirty="0">
                    <a:solidFill>
                      <a:schemeClr val="accent1">
                        <a:lumMod val="50000"/>
                      </a:schemeClr>
                    </a:solidFill>
                  </a:rPr>
                  <a:t> </a:t>
                </a:r>
                <a:r>
                  <a:rPr lang="en-US" sz="2200" dirty="0" err="1">
                    <a:solidFill>
                      <a:schemeClr val="accent1">
                        <a:lumMod val="50000"/>
                      </a:schemeClr>
                    </a:solidFill>
                  </a:rPr>
                  <a:t>Koordinatalar</a:t>
                </a:r>
                <a:r>
                  <a:rPr lang="en-US" sz="2200" dirty="0">
                    <a:solidFill>
                      <a:schemeClr val="accent1">
                        <a:lumMod val="50000"/>
                      </a:schemeClr>
                    </a:solidFill>
                  </a:rPr>
                  <a:t> </a:t>
                </a:r>
                <a:r>
                  <a:rPr lang="en-US" sz="2200" dirty="0" err="1">
                    <a:solidFill>
                      <a:schemeClr val="accent1">
                        <a:lumMod val="50000"/>
                      </a:schemeClr>
                    </a:solidFill>
                  </a:rPr>
                  <a:t>boshini</a:t>
                </a:r>
                <a:r>
                  <a:rPr lang="en-US" sz="2200" dirty="0">
                    <a:solidFill>
                      <a:schemeClr val="accent1">
                        <a:lumMod val="50000"/>
                      </a:schemeClr>
                    </a:solidFill>
                  </a:rPr>
                  <a:t> </a:t>
                </a:r>
                <a:r>
                  <a:rPr lang="en-US" sz="2200" dirty="0" err="1">
                    <a:solidFill>
                      <a:schemeClr val="accent1">
                        <a:lumMod val="50000"/>
                      </a:schemeClr>
                    </a:solidFill>
                  </a:rPr>
                  <a:t>fokus</a:t>
                </a:r>
                <a:r>
                  <a:rPr lang="en-US" sz="2200" dirty="0">
                    <a:solidFill>
                      <a:schemeClr val="accent1">
                        <a:lumMod val="50000"/>
                      </a:schemeClr>
                    </a:solidFill>
                  </a:rPr>
                  <a:t> </a:t>
                </a:r>
                <a:r>
                  <a:rPr lang="en-US" sz="2200" dirty="0" err="1">
                    <a:solidFill>
                      <a:schemeClr val="accent1">
                        <a:lumMod val="50000"/>
                      </a:schemeClr>
                    </a:solidFill>
                  </a:rPr>
                  <a:t>bilan</a:t>
                </a:r>
                <a:r>
                  <a:rPr lang="en-US" sz="2200" dirty="0">
                    <a:solidFill>
                      <a:schemeClr val="accent1">
                        <a:lumMod val="50000"/>
                      </a:schemeClr>
                    </a:solidFill>
                  </a:rPr>
                  <a:t> </a:t>
                </a:r>
                <a:r>
                  <a:rPr lang="en-US" sz="2200" dirty="0" err="1">
                    <a:solidFill>
                      <a:schemeClr val="accent1">
                        <a:lumMod val="50000"/>
                      </a:schemeClr>
                    </a:solidFill>
                  </a:rPr>
                  <a:t>direktrisa</a:t>
                </a:r>
                <a:r>
                  <a:rPr lang="en-US" sz="2200" dirty="0">
                    <a:solidFill>
                      <a:schemeClr val="accent1">
                        <a:lumMod val="50000"/>
                      </a:schemeClr>
                    </a:solidFill>
                  </a:rPr>
                  <a:t> </a:t>
                </a:r>
                <a:r>
                  <a:rPr lang="en-US" sz="2200" dirty="0" err="1">
                    <a:solidFill>
                      <a:schemeClr val="accent1">
                        <a:lumMod val="50000"/>
                      </a:schemeClr>
                    </a:solidFill>
                  </a:rPr>
                  <a:t>orasidagi</a:t>
                </a:r>
                <a:r>
                  <a:rPr lang="en-US" sz="2200" dirty="0">
                    <a:solidFill>
                      <a:schemeClr val="accent1">
                        <a:lumMod val="50000"/>
                      </a:schemeClr>
                    </a:solidFill>
                  </a:rPr>
                  <a:t> </a:t>
                </a:r>
                <a:r>
                  <a:rPr lang="en-US" sz="2200" dirty="0" err="1">
                    <a:solidFill>
                      <a:schemeClr val="accent1">
                        <a:lumMod val="50000"/>
                      </a:schemeClr>
                    </a:solidFill>
                  </a:rPr>
                  <a:t>masofaning</a:t>
                </a:r>
                <a:r>
                  <a:rPr lang="en-US" sz="2200" dirty="0">
                    <a:solidFill>
                      <a:schemeClr val="accent1">
                        <a:lumMod val="50000"/>
                      </a:schemeClr>
                    </a:solidFill>
                  </a:rPr>
                  <a:t> </a:t>
                </a:r>
                <a:r>
                  <a:rPr lang="en-US" sz="2200" dirty="0" err="1">
                    <a:solidFill>
                      <a:schemeClr val="accent1">
                        <a:lumMod val="50000"/>
                      </a:schemeClr>
                    </a:solidFill>
                  </a:rPr>
                  <a:t>o`rtasiga</a:t>
                </a:r>
                <a:r>
                  <a:rPr lang="en-US" sz="2200" dirty="0">
                    <a:solidFill>
                      <a:schemeClr val="accent1">
                        <a:lumMod val="50000"/>
                      </a:schemeClr>
                    </a:solidFill>
                  </a:rPr>
                  <a:t> </a:t>
                </a:r>
                <a:r>
                  <a:rPr lang="en-US" sz="2200" dirty="0" err="1">
                    <a:solidFill>
                      <a:schemeClr val="accent1">
                        <a:lumMod val="50000"/>
                      </a:schemeClr>
                    </a:solidFill>
                  </a:rPr>
                  <a:t>joylashtiramiz</a:t>
                </a:r>
                <a:r>
                  <a:rPr lang="en-US" sz="2200" dirty="0" smtClean="0">
                    <a:solidFill>
                      <a:schemeClr val="accent1">
                        <a:lumMod val="50000"/>
                      </a:schemeClr>
                    </a:solidFill>
                  </a:rPr>
                  <a:t>. </a:t>
                </a:r>
                <a:r>
                  <a:rPr lang="en-US" sz="2200" dirty="0" err="1">
                    <a:solidFill>
                      <a:schemeClr val="accent1">
                        <a:lumMod val="50000"/>
                      </a:schemeClr>
                    </a:solidFill>
                  </a:rPr>
                  <a:t>Tekislikdagi</a:t>
                </a:r>
                <a:r>
                  <a:rPr lang="en-US" sz="2200" dirty="0">
                    <a:solidFill>
                      <a:schemeClr val="accent1">
                        <a:lumMod val="50000"/>
                      </a:schemeClr>
                    </a:solidFill>
                  </a:rPr>
                  <a:t> </a:t>
                </a:r>
                <a:r>
                  <a:rPr lang="en-US" sz="2200" dirty="0" err="1">
                    <a:solidFill>
                      <a:schemeClr val="accent1">
                        <a:lumMod val="50000"/>
                      </a:schemeClr>
                    </a:solidFill>
                  </a:rPr>
                  <a:t>ixtiyoriy</a:t>
                </a:r>
                <a:r>
                  <a:rPr lang="en-US" sz="2200" dirty="0">
                    <a:solidFill>
                      <a:schemeClr val="accent1">
                        <a:lumMod val="50000"/>
                      </a:schemeClr>
                    </a:solidFill>
                  </a:rPr>
                  <a:t> </a:t>
                </a:r>
                <a:r>
                  <a:rPr lang="en-US" sz="2200" i="1" dirty="0">
                    <a:solidFill>
                      <a:schemeClr val="accent1">
                        <a:lumMod val="50000"/>
                      </a:schemeClr>
                    </a:solidFill>
                  </a:rPr>
                  <a:t>N</a:t>
                </a:r>
                <a:r>
                  <a:rPr lang="en-US" sz="2200" dirty="0">
                    <a:solidFill>
                      <a:schemeClr val="accent1">
                        <a:lumMod val="50000"/>
                      </a:schemeClr>
                    </a:solidFill>
                  </a:rPr>
                  <a:t> </a:t>
                </a:r>
                <a:r>
                  <a:rPr lang="en-US" sz="2200" dirty="0" err="1">
                    <a:solidFill>
                      <a:schemeClr val="accent1">
                        <a:lumMod val="50000"/>
                      </a:schemeClr>
                    </a:solidFill>
                  </a:rPr>
                  <a:t>nuqtaning</a:t>
                </a:r>
                <a:r>
                  <a:rPr lang="en-US" sz="2200" dirty="0">
                    <a:solidFill>
                      <a:schemeClr val="accent1">
                        <a:lumMod val="50000"/>
                      </a:schemeClr>
                    </a:solidFill>
                  </a:rPr>
                  <a:t> </a:t>
                </a:r>
                <a:r>
                  <a:rPr lang="en-US" sz="2200" dirty="0" err="1">
                    <a:solidFill>
                      <a:schemeClr val="accent1">
                        <a:lumMod val="50000"/>
                      </a:schemeClr>
                    </a:solidFill>
                  </a:rPr>
                  <a:t>koordinatalarini</a:t>
                </a:r>
                <a:r>
                  <a:rPr lang="en-US" sz="2200" dirty="0">
                    <a:solidFill>
                      <a:schemeClr val="accent1">
                        <a:lumMod val="50000"/>
                      </a:schemeClr>
                    </a:solidFill>
                  </a:rPr>
                  <a:t> </a:t>
                </a:r>
                <a:r>
                  <a:rPr lang="en-US" sz="2200" i="1" dirty="0" err="1">
                    <a:solidFill>
                      <a:schemeClr val="accent1">
                        <a:lumMod val="50000"/>
                      </a:schemeClr>
                    </a:solidFill>
                  </a:rPr>
                  <a:t>x,y</a:t>
                </a:r>
                <a:r>
                  <a:rPr lang="en-US" sz="2200" dirty="0">
                    <a:solidFill>
                      <a:schemeClr val="accent1">
                        <a:lumMod val="50000"/>
                      </a:schemeClr>
                    </a:solidFill>
                  </a:rPr>
                  <a:t> deb </a:t>
                </a:r>
                <a:r>
                  <a:rPr lang="en-US" sz="2200" dirty="0" err="1">
                    <a:solidFill>
                      <a:schemeClr val="accent1">
                        <a:lumMod val="50000"/>
                      </a:schemeClr>
                    </a:solidFill>
                  </a:rPr>
                  <a:t>olamiz</a:t>
                </a:r>
                <a:r>
                  <a:rPr lang="en-US" sz="2200" dirty="0">
                    <a:solidFill>
                      <a:schemeClr val="accent1">
                        <a:lumMod val="50000"/>
                      </a:schemeClr>
                    </a:solidFill>
                  </a:rPr>
                  <a:t>. (1.1) </a:t>
                </a:r>
                <a:r>
                  <a:rPr lang="en-US" sz="2200" dirty="0" err="1">
                    <a:solidFill>
                      <a:schemeClr val="accent1">
                        <a:lumMod val="50000"/>
                      </a:schemeClr>
                    </a:solidFill>
                  </a:rPr>
                  <a:t>tenglikdan</a:t>
                </a:r>
                <a:r>
                  <a:rPr lang="en-US" sz="2200" dirty="0">
                    <a:solidFill>
                      <a:schemeClr val="accent1">
                        <a:lumMod val="50000"/>
                      </a:schemeClr>
                    </a:solidFill>
                  </a:rPr>
                  <a:t> </a:t>
                </a:r>
                <a:r>
                  <a:rPr lang="en-US" sz="2200" i="1" dirty="0">
                    <a:solidFill>
                      <a:schemeClr val="accent1">
                        <a:lumMod val="50000"/>
                      </a:schemeClr>
                    </a:solidFill>
                  </a:rPr>
                  <a:t>r</a:t>
                </a:r>
                <a:r>
                  <a:rPr lang="en-US" sz="2200" dirty="0">
                    <a:solidFill>
                      <a:schemeClr val="accent1">
                        <a:lumMod val="50000"/>
                      </a:schemeClr>
                    </a:solidFill>
                  </a:rPr>
                  <a:t> </a:t>
                </a:r>
                <a:r>
                  <a:rPr lang="en-US" sz="2200" dirty="0" err="1">
                    <a:solidFill>
                      <a:schemeClr val="accent1">
                        <a:lumMod val="50000"/>
                      </a:schemeClr>
                    </a:solidFill>
                  </a:rPr>
                  <a:t>va</a:t>
                </a:r>
                <a:r>
                  <a:rPr lang="en-US" sz="2200" dirty="0">
                    <a:solidFill>
                      <a:schemeClr val="accent1">
                        <a:lumMod val="50000"/>
                      </a:schemeClr>
                    </a:solidFill>
                  </a:rPr>
                  <a:t> </a:t>
                </a:r>
                <a:r>
                  <a:rPr lang="en-US" sz="2200" i="1" dirty="0">
                    <a:solidFill>
                      <a:schemeClr val="accent1">
                        <a:lumMod val="50000"/>
                      </a:schemeClr>
                    </a:solidFill>
                  </a:rPr>
                  <a:t>q</a:t>
                </a:r>
                <a:r>
                  <a:rPr lang="en-US" sz="2200" dirty="0">
                    <a:solidFill>
                      <a:schemeClr val="accent1">
                        <a:lumMod val="50000"/>
                      </a:schemeClr>
                    </a:solidFill>
                  </a:rPr>
                  <a:t> </a:t>
                </a:r>
                <a:r>
                  <a:rPr lang="en-US" sz="2200" dirty="0" err="1">
                    <a:solidFill>
                      <a:schemeClr val="accent1">
                        <a:lumMod val="50000"/>
                      </a:schemeClr>
                    </a:solidFill>
                  </a:rPr>
                  <a:t>o`zgaruvchilarni</a:t>
                </a:r>
                <a:r>
                  <a:rPr lang="en-US" sz="2200" dirty="0">
                    <a:solidFill>
                      <a:schemeClr val="accent1">
                        <a:lumMod val="50000"/>
                      </a:schemeClr>
                    </a:solidFill>
                  </a:rPr>
                  <a:t> </a:t>
                </a:r>
                <a:r>
                  <a:rPr lang="en-US" sz="2200" dirty="0" err="1">
                    <a:solidFill>
                      <a:schemeClr val="accent1">
                        <a:lumMod val="50000"/>
                      </a:schemeClr>
                    </a:solidFill>
                  </a:rPr>
                  <a:t>ularning</a:t>
                </a:r>
                <a:r>
                  <a:rPr lang="en-US" sz="2200" dirty="0">
                    <a:solidFill>
                      <a:schemeClr val="accent1">
                        <a:lumMod val="50000"/>
                      </a:schemeClr>
                    </a:solidFill>
                  </a:rPr>
                  <a:t> </a:t>
                </a:r>
                <a:r>
                  <a:rPr lang="en-US" sz="2200" i="1" dirty="0" err="1">
                    <a:solidFill>
                      <a:schemeClr val="accent1">
                        <a:lumMod val="50000"/>
                      </a:schemeClr>
                    </a:solidFill>
                  </a:rPr>
                  <a:t>x,y</a:t>
                </a:r>
                <a:r>
                  <a:rPr lang="en-US" sz="2200" dirty="0">
                    <a:solidFill>
                      <a:schemeClr val="accent1">
                        <a:lumMod val="50000"/>
                      </a:schemeClr>
                    </a:solidFill>
                  </a:rPr>
                  <a:t> </a:t>
                </a:r>
                <a:r>
                  <a:rPr lang="en-US" sz="2200" dirty="0" err="1">
                    <a:solidFill>
                      <a:schemeClr val="accent1">
                        <a:lumMod val="50000"/>
                      </a:schemeClr>
                    </a:solidFill>
                  </a:rPr>
                  <a:t>koordinatalari</a:t>
                </a:r>
                <a:r>
                  <a:rPr lang="en-US" sz="2200" dirty="0">
                    <a:solidFill>
                      <a:schemeClr val="accent1">
                        <a:lumMod val="50000"/>
                      </a:schemeClr>
                    </a:solidFill>
                  </a:rPr>
                  <a:t> </a:t>
                </a:r>
                <a:r>
                  <a:rPr lang="en-US" sz="2200" dirty="0" err="1">
                    <a:solidFill>
                      <a:schemeClr val="accent1">
                        <a:lumMod val="50000"/>
                      </a:schemeClr>
                    </a:solidFill>
                  </a:rPr>
                  <a:t>bilan</a:t>
                </a:r>
                <a:r>
                  <a:rPr lang="en-US" sz="2200" dirty="0">
                    <a:solidFill>
                      <a:schemeClr val="accent1">
                        <a:lumMod val="50000"/>
                      </a:schemeClr>
                    </a:solidFill>
                  </a:rPr>
                  <a:t> </a:t>
                </a:r>
                <a:r>
                  <a:rPr lang="en-US" sz="2200" dirty="0" err="1">
                    <a:solidFill>
                      <a:schemeClr val="accent1">
                        <a:lumMod val="50000"/>
                      </a:schemeClr>
                    </a:solidFill>
                  </a:rPr>
                  <a:t>berilgan</a:t>
                </a:r>
                <a:r>
                  <a:rPr lang="en-US" sz="2200" dirty="0">
                    <a:solidFill>
                      <a:schemeClr val="accent1">
                        <a:lumMod val="50000"/>
                      </a:schemeClr>
                    </a:solidFill>
                  </a:rPr>
                  <a:t> </a:t>
                </a:r>
                <a:r>
                  <a:rPr lang="en-US" sz="2200" dirty="0" err="1">
                    <a:solidFill>
                      <a:schemeClr val="accent1">
                        <a:lumMod val="50000"/>
                      </a:schemeClr>
                    </a:solidFill>
                  </a:rPr>
                  <a:t>ifodalarga</a:t>
                </a:r>
                <a:r>
                  <a:rPr lang="en-US" sz="2200" dirty="0">
                    <a:solidFill>
                      <a:schemeClr val="accent1">
                        <a:lumMod val="50000"/>
                      </a:schemeClr>
                    </a:solidFill>
                  </a:rPr>
                  <a:t> </a:t>
                </a:r>
                <a:r>
                  <a:rPr lang="en-US" sz="2200" dirty="0" err="1">
                    <a:solidFill>
                      <a:schemeClr val="accent1">
                        <a:lumMod val="50000"/>
                      </a:schemeClr>
                    </a:solidFill>
                  </a:rPr>
                  <a:t>almashtirish</a:t>
                </a:r>
                <a:r>
                  <a:rPr lang="en-US" sz="2200" dirty="0">
                    <a:solidFill>
                      <a:schemeClr val="accent1">
                        <a:lumMod val="50000"/>
                      </a:schemeClr>
                    </a:solidFill>
                  </a:rPr>
                  <a:t> </a:t>
                </a:r>
                <a:r>
                  <a:rPr lang="en-US" sz="2200" dirty="0" err="1">
                    <a:solidFill>
                      <a:schemeClr val="accent1">
                        <a:lumMod val="50000"/>
                      </a:schemeClr>
                    </a:solidFill>
                  </a:rPr>
                  <a:t>kerak</a:t>
                </a:r>
                <a:r>
                  <a:rPr lang="en-US" sz="2400" dirty="0">
                    <a:solidFill>
                      <a:schemeClr val="accent1">
                        <a:lumMod val="50000"/>
                      </a:schemeClr>
                    </a:solidFill>
                  </a:rPr>
                  <a:t>. </a:t>
                </a:r>
                <a:r>
                  <a:rPr lang="en-US" sz="2200" i="1" dirty="0">
                    <a:solidFill>
                      <a:schemeClr val="accent1">
                        <a:lumMod val="50000"/>
                      </a:schemeClr>
                    </a:solidFill>
                  </a:rPr>
                  <a:t>F</a:t>
                </a:r>
                <a:r>
                  <a:rPr lang="en-US" sz="2200" dirty="0">
                    <a:solidFill>
                      <a:schemeClr val="accent1">
                        <a:lumMod val="50000"/>
                      </a:schemeClr>
                    </a:solidFill>
                  </a:rPr>
                  <a:t> </a:t>
                </a:r>
                <a:r>
                  <a:rPr lang="en-US" sz="2200" dirty="0" err="1">
                    <a:solidFill>
                      <a:schemeClr val="accent1">
                        <a:lumMod val="50000"/>
                      </a:schemeClr>
                    </a:solidFill>
                  </a:rPr>
                  <a:t>fokusning</a:t>
                </a:r>
                <a:r>
                  <a:rPr lang="en-US" sz="2200" dirty="0">
                    <a:solidFill>
                      <a:schemeClr val="accent1">
                        <a:lumMod val="50000"/>
                      </a:schemeClr>
                    </a:solidFill>
                  </a:rPr>
                  <a:t> </a:t>
                </a:r>
                <a:r>
                  <a:rPr lang="en-US" sz="2200" dirty="0" err="1">
                    <a:solidFill>
                      <a:schemeClr val="accent1">
                        <a:lumMod val="50000"/>
                      </a:schemeClr>
                    </a:solidFill>
                  </a:rPr>
                  <a:t>koordinatalari</a:t>
                </a:r>
                <a:r>
                  <a:rPr lang="en-US" sz="2200" dirty="0">
                    <a:solidFill>
                      <a:schemeClr val="accent1">
                        <a:lumMod val="50000"/>
                      </a:schemeClr>
                    </a:solidFill>
                  </a:rPr>
                  <a:t> (</a:t>
                </a:r>
                <a14:m>
                  <m:oMath xmlns:m="http://schemas.openxmlformats.org/officeDocument/2006/math">
                    <m:f>
                      <m:fPr>
                        <m:ctrlPr>
                          <a:rPr lang="en-US" sz="2200" i="1">
                            <a:solidFill>
                              <a:schemeClr val="accent1">
                                <a:lumMod val="50000"/>
                              </a:schemeClr>
                            </a:solidFill>
                            <a:latin typeface="Cambria Math"/>
                          </a:rPr>
                        </m:ctrlPr>
                      </m:fPr>
                      <m:num>
                        <m:r>
                          <a:rPr lang="uz-Latn-UZ" sz="2200" i="1">
                            <a:solidFill>
                              <a:schemeClr val="accent1">
                                <a:lumMod val="50000"/>
                              </a:schemeClr>
                            </a:solidFill>
                            <a:latin typeface="Cambria Math"/>
                          </a:rPr>
                          <m:t>𝑝</m:t>
                        </m:r>
                      </m:num>
                      <m:den>
                        <m:r>
                          <a:rPr lang="uz-Latn-UZ" sz="2200" i="1">
                            <a:solidFill>
                              <a:schemeClr val="accent1">
                                <a:lumMod val="50000"/>
                              </a:schemeClr>
                            </a:solidFill>
                            <a:latin typeface="Cambria Math"/>
                          </a:rPr>
                          <m:t>2</m:t>
                        </m:r>
                      </m:den>
                    </m:f>
                    <m:r>
                      <a:rPr lang="uz-Latn-UZ" sz="2200">
                        <a:solidFill>
                          <a:schemeClr val="accent1">
                            <a:lumMod val="50000"/>
                          </a:schemeClr>
                        </a:solidFill>
                        <a:latin typeface="Cambria Math"/>
                      </a:rPr>
                      <m:t> </m:t>
                    </m:r>
                  </m:oMath>
                </a14:m>
                <a:r>
                  <a:rPr lang="en-US" sz="2200" dirty="0">
                    <a:solidFill>
                      <a:schemeClr val="accent1">
                        <a:lumMod val="50000"/>
                      </a:schemeClr>
                    </a:solidFill>
                  </a:rPr>
                  <a:t> ,0) </a:t>
                </a:r>
                <a:r>
                  <a:rPr lang="en-US" sz="2200" dirty="0" err="1">
                    <a:solidFill>
                      <a:schemeClr val="accent1">
                        <a:lumMod val="50000"/>
                      </a:schemeClr>
                    </a:solidFill>
                  </a:rPr>
                  <a:t>ekanligini</a:t>
                </a:r>
                <a:r>
                  <a:rPr lang="en-US" sz="2200" dirty="0">
                    <a:solidFill>
                      <a:schemeClr val="accent1">
                        <a:lumMod val="50000"/>
                      </a:schemeClr>
                    </a:solidFill>
                  </a:rPr>
                  <a:t> </a:t>
                </a:r>
                <a:r>
                  <a:rPr lang="en-US" sz="2200" dirty="0" err="1">
                    <a:solidFill>
                      <a:schemeClr val="accent1">
                        <a:lumMod val="50000"/>
                      </a:schemeClr>
                    </a:solidFill>
                  </a:rPr>
                  <a:t>e’tiborga</a:t>
                </a:r>
                <a:r>
                  <a:rPr lang="en-US" sz="2200" dirty="0">
                    <a:solidFill>
                      <a:schemeClr val="accent1">
                        <a:lumMod val="50000"/>
                      </a:schemeClr>
                    </a:solidFill>
                  </a:rPr>
                  <a:t> </a:t>
                </a:r>
                <a:r>
                  <a:rPr lang="en-US" sz="2200" dirty="0" err="1">
                    <a:solidFill>
                      <a:schemeClr val="accent1">
                        <a:lumMod val="50000"/>
                      </a:schemeClr>
                    </a:solidFill>
                  </a:rPr>
                  <a:t>olib</a:t>
                </a:r>
                <a:r>
                  <a:rPr lang="en-US" sz="2200" dirty="0">
                    <a:solidFill>
                      <a:schemeClr val="accent1">
                        <a:lumMod val="50000"/>
                      </a:schemeClr>
                    </a:solidFill>
                  </a:rPr>
                  <a:t> </a:t>
                </a:r>
                <a:r>
                  <a:rPr lang="en-US" sz="2200" dirty="0" err="1">
                    <a:solidFill>
                      <a:schemeClr val="accent1">
                        <a:lumMod val="50000"/>
                      </a:schemeClr>
                    </a:solidFill>
                  </a:rPr>
                  <a:t>ushbuni</a:t>
                </a:r>
                <a:r>
                  <a:rPr lang="en-US" sz="2200" dirty="0">
                    <a:solidFill>
                      <a:schemeClr val="accent1">
                        <a:lumMod val="50000"/>
                      </a:schemeClr>
                    </a:solidFill>
                  </a:rPr>
                  <a:t> </a:t>
                </a:r>
                <a:r>
                  <a:rPr lang="en-US" sz="2200" dirty="0" err="1">
                    <a:solidFill>
                      <a:schemeClr val="accent1">
                        <a:lumMod val="50000"/>
                      </a:schemeClr>
                    </a:solidFill>
                  </a:rPr>
                  <a:t>topamiz</a:t>
                </a:r>
                <a:r>
                  <a:rPr lang="uz-Latn-UZ" sz="2400" dirty="0" smtClean="0">
                    <a:solidFill>
                      <a:schemeClr val="accent1">
                        <a:lumMod val="50000"/>
                      </a:schemeClr>
                    </a:solidFill>
                  </a:rPr>
                  <a:t>.</a:t>
                </a:r>
                <a:r>
                  <a:rPr lang="en-US" sz="2400" dirty="0" smtClean="0">
                    <a:solidFill>
                      <a:schemeClr val="accent1">
                        <a:lumMod val="75000"/>
                      </a:schemeClr>
                    </a:solidFill>
                  </a:rPr>
                  <a:t/>
                </a:r>
                <a:br>
                  <a:rPr lang="en-US" sz="2400" dirty="0" smtClean="0">
                    <a:solidFill>
                      <a:schemeClr val="accent1">
                        <a:lumMod val="75000"/>
                      </a:schemeClr>
                    </a:solidFill>
                  </a:rPr>
                </a:br>
                <a:r>
                  <a:rPr lang="en-US" sz="2400" dirty="0" smtClean="0">
                    <a:solidFill>
                      <a:schemeClr val="accent1">
                        <a:lumMod val="75000"/>
                      </a:schemeClr>
                    </a:solidFill>
                  </a:rPr>
                  <a:t>                                </a:t>
                </a:r>
                <a:r>
                  <a:rPr lang="uz-Latn-UZ" sz="2400" b="1" i="1" dirty="0" smtClean="0">
                    <a:solidFill>
                      <a:schemeClr val="accent1">
                        <a:lumMod val="75000"/>
                      </a:schemeClr>
                    </a:solidFill>
                  </a:rPr>
                  <a:t>FN</a:t>
                </a:r>
                <a:r>
                  <a:rPr lang="uz-Latn-UZ" sz="2400" b="1" i="1" dirty="0">
                    <a:solidFill>
                      <a:schemeClr val="accent1">
                        <a:lumMod val="75000"/>
                      </a:schemeClr>
                    </a:solidFill>
                  </a:rPr>
                  <a:t>= r= </a:t>
                </a:r>
                <a14:m>
                  <m:oMath xmlns:m="http://schemas.openxmlformats.org/officeDocument/2006/math">
                    <m:rad>
                      <m:radPr>
                        <m:degHide m:val="on"/>
                        <m:ctrlPr>
                          <a:rPr lang="uz-Latn-UZ" sz="2400" b="1" i="1">
                            <a:solidFill>
                              <a:schemeClr val="accent1">
                                <a:lumMod val="75000"/>
                              </a:schemeClr>
                            </a:solidFill>
                            <a:latin typeface="Cambria Math"/>
                          </a:rPr>
                        </m:ctrlPr>
                      </m:radPr>
                      <m:deg/>
                      <m:e>
                        <m:sSup>
                          <m:sSupPr>
                            <m:ctrlPr>
                              <a:rPr lang="uz-Latn-UZ" sz="2400" b="1" i="1">
                                <a:solidFill>
                                  <a:schemeClr val="accent1">
                                    <a:lumMod val="75000"/>
                                  </a:schemeClr>
                                </a:solidFill>
                                <a:latin typeface="Cambria Math"/>
                              </a:rPr>
                            </m:ctrlPr>
                          </m:sSupPr>
                          <m:e>
                            <m:r>
                              <a:rPr lang="uz-Latn-UZ" sz="2400" b="1" i="1">
                                <a:solidFill>
                                  <a:schemeClr val="accent1">
                                    <a:lumMod val="75000"/>
                                  </a:schemeClr>
                                </a:solidFill>
                                <a:latin typeface="Cambria Math"/>
                              </a:rPr>
                              <m:t>(</m:t>
                            </m:r>
                            <m:r>
                              <a:rPr lang="uz-Latn-UZ" sz="2400" b="1" i="1">
                                <a:solidFill>
                                  <a:schemeClr val="accent1">
                                    <a:lumMod val="75000"/>
                                  </a:schemeClr>
                                </a:solidFill>
                                <a:latin typeface="Cambria Math"/>
                              </a:rPr>
                              <m:t>𝒙</m:t>
                            </m:r>
                            <m:r>
                              <a:rPr lang="uz-Latn-UZ" sz="2400" b="1" i="1">
                                <a:solidFill>
                                  <a:schemeClr val="accent1">
                                    <a:lumMod val="75000"/>
                                  </a:schemeClr>
                                </a:solidFill>
                                <a:latin typeface="Cambria Math"/>
                              </a:rPr>
                              <m:t>−</m:t>
                            </m:r>
                            <m:f>
                              <m:fPr>
                                <m:ctrlPr>
                                  <a:rPr lang="uz-Latn-UZ" sz="2400" b="1" i="1">
                                    <a:solidFill>
                                      <a:schemeClr val="accent1">
                                        <a:lumMod val="75000"/>
                                      </a:schemeClr>
                                    </a:solidFill>
                                    <a:latin typeface="Cambria Math"/>
                                  </a:rPr>
                                </m:ctrlPr>
                              </m:fPr>
                              <m:num>
                                <m:r>
                                  <a:rPr lang="uz-Latn-UZ" sz="2400" b="1" i="1">
                                    <a:solidFill>
                                      <a:schemeClr val="accent1">
                                        <a:lumMod val="75000"/>
                                      </a:schemeClr>
                                    </a:solidFill>
                                    <a:latin typeface="Cambria Math"/>
                                  </a:rPr>
                                  <m:t>𝒑</m:t>
                                </m:r>
                              </m:num>
                              <m:den>
                                <m:r>
                                  <a:rPr lang="uz-Latn-UZ" sz="2400" b="1" i="1">
                                    <a:solidFill>
                                      <a:schemeClr val="accent1">
                                        <a:lumMod val="75000"/>
                                      </a:schemeClr>
                                    </a:solidFill>
                                    <a:latin typeface="Cambria Math"/>
                                  </a:rPr>
                                  <m:t>𝟐</m:t>
                                </m:r>
                              </m:den>
                            </m:f>
                            <m:r>
                              <a:rPr lang="uz-Latn-UZ" sz="2400" b="1" i="1">
                                <a:solidFill>
                                  <a:schemeClr val="accent1">
                                    <a:lumMod val="75000"/>
                                  </a:schemeClr>
                                </a:solidFill>
                                <a:latin typeface="Cambria Math"/>
                              </a:rPr>
                              <m:t>)</m:t>
                            </m:r>
                          </m:e>
                          <m:sup>
                            <m:r>
                              <a:rPr lang="uz-Latn-UZ" sz="2400" b="1" i="1">
                                <a:solidFill>
                                  <a:schemeClr val="accent1">
                                    <a:lumMod val="75000"/>
                                  </a:schemeClr>
                                </a:solidFill>
                                <a:latin typeface="Cambria Math"/>
                              </a:rPr>
                              <m:t>𝟐</m:t>
                            </m:r>
                          </m:sup>
                        </m:sSup>
                        <m:r>
                          <a:rPr lang="uz-Latn-UZ" sz="2400" b="1" i="1">
                            <a:solidFill>
                              <a:schemeClr val="accent1">
                                <a:lumMod val="75000"/>
                              </a:schemeClr>
                            </a:solidFill>
                            <a:latin typeface="Cambria Math"/>
                          </a:rPr>
                          <m:t>+</m:t>
                        </m:r>
                        <m:sSup>
                          <m:sSupPr>
                            <m:ctrlPr>
                              <a:rPr lang="uz-Latn-UZ" sz="2400" b="1" i="1">
                                <a:solidFill>
                                  <a:schemeClr val="accent1">
                                    <a:lumMod val="75000"/>
                                  </a:schemeClr>
                                </a:solidFill>
                                <a:latin typeface="Cambria Math"/>
                              </a:rPr>
                            </m:ctrlPr>
                          </m:sSupPr>
                          <m:e>
                            <m:r>
                              <a:rPr lang="uz-Latn-UZ" sz="2400" b="1" i="1">
                                <a:solidFill>
                                  <a:schemeClr val="accent1">
                                    <a:lumMod val="75000"/>
                                  </a:schemeClr>
                                </a:solidFill>
                                <a:latin typeface="Cambria Math"/>
                              </a:rPr>
                              <m:t>𝒚</m:t>
                            </m:r>
                          </m:e>
                          <m:sup>
                            <m:r>
                              <a:rPr lang="uz-Latn-UZ" sz="2400" b="1" i="1">
                                <a:solidFill>
                                  <a:schemeClr val="accent1">
                                    <a:lumMod val="75000"/>
                                  </a:schemeClr>
                                </a:solidFill>
                                <a:latin typeface="Cambria Math"/>
                              </a:rPr>
                              <m:t>𝟐</m:t>
                            </m:r>
                          </m:sup>
                        </m:sSup>
                      </m:e>
                    </m:rad>
                  </m:oMath>
                </a14:m>
                <a:r>
                  <a:rPr lang="uz-Latn-UZ" sz="2000" b="1" i="1" dirty="0">
                    <a:solidFill>
                      <a:schemeClr val="accent1">
                        <a:lumMod val="75000"/>
                      </a:schemeClr>
                    </a:solidFill>
                  </a:rPr>
                  <a:t>  (</a:t>
                </a:r>
                <a:r>
                  <a:rPr lang="en-US" sz="2000" b="1" i="1" dirty="0">
                    <a:solidFill>
                      <a:schemeClr val="accent1">
                        <a:lumMod val="75000"/>
                      </a:schemeClr>
                    </a:solidFill>
                  </a:rPr>
                  <a:t>1.</a:t>
                </a:r>
                <a:r>
                  <a:rPr lang="uz-Latn-UZ" sz="2000" b="1" i="1" dirty="0">
                    <a:solidFill>
                      <a:schemeClr val="accent1">
                        <a:lumMod val="75000"/>
                      </a:schemeClr>
                    </a:solidFill>
                  </a:rPr>
                  <a:t>2)    </a:t>
                </a:r>
                <a:endParaRPr lang="ru-RU" sz="2000" dirty="0"/>
              </a:p>
            </p:txBody>
          </p:sp>
        </mc:Choice>
        <mc:Fallback>
          <p:sp>
            <p:nvSpPr>
              <p:cNvPr id="2" name="Заголовок 1"/>
              <p:cNvSpPr>
                <a:spLocks noGrp="1" noRot="1" noChangeAspect="1" noMove="1" noResize="1" noEditPoints="1" noAdjustHandles="1" noChangeArrowheads="1" noChangeShapeType="1" noTextEdit="1"/>
              </p:cNvSpPr>
              <p:nvPr>
                <p:ph type="title"/>
              </p:nvPr>
            </p:nvSpPr>
            <p:spPr>
              <a:xfrm>
                <a:off x="467544" y="692696"/>
                <a:ext cx="8208912" cy="5832648"/>
              </a:xfrm>
              <a:blipFill rotWithShape="1">
                <a:blip r:embed="rId2"/>
                <a:stretch>
                  <a:fillRect l="-817"/>
                </a:stretch>
              </a:blipFill>
            </p:spPr>
            <p:txBody>
              <a:bodyPr/>
              <a:lstStyle/>
              <a:p>
                <a:r>
                  <a:rPr lang="ru-RU">
                    <a:noFill/>
                  </a:rPr>
                  <a:t> </a:t>
                </a:r>
              </a:p>
            </p:txBody>
          </p:sp>
        </mc:Fallback>
      </mc:AlternateContent>
      <p:pic>
        <p:nvPicPr>
          <p:cNvPr id="4" name="Picture 7"/>
          <p:cNvPicPr>
            <a:picLocks noChangeAspect="1" noChangeArrowheads="1"/>
          </p:cNvPicPr>
          <p:nvPr/>
        </p:nvPicPr>
        <p:blipFill rotWithShape="1">
          <a:blip r:embed="rId3">
            <a:clrChange>
              <a:clrFrom>
                <a:srgbClr val="FFFFFF"/>
              </a:clrFrom>
              <a:clrTo>
                <a:srgbClr val="FFFFFF">
                  <a:alpha val="0"/>
                </a:srgbClr>
              </a:clrTo>
            </a:clrChange>
            <a:duotone>
              <a:prstClr val="black"/>
              <a:schemeClr val="accent4">
                <a:lumMod val="60000"/>
                <a:lumOff val="40000"/>
                <a:tint val="45000"/>
                <a:satMod val="400000"/>
              </a:schemeClr>
            </a:duotone>
            <a:extLst>
              <a:ext uri="{28A0092B-C50C-407E-A947-70E740481C1C}">
                <a14:useLocalDpi xmlns:a14="http://schemas.microsoft.com/office/drawing/2010/main" xmlns="" val="0"/>
              </a:ext>
            </a:extLst>
          </a:blip>
          <a:srcRect l="59454" t="32813" r="15009" b="34374"/>
          <a:stretch/>
        </p:blipFill>
        <p:spPr bwMode="auto">
          <a:xfrm>
            <a:off x="4742084" y="764704"/>
            <a:ext cx="3423419" cy="2088232"/>
          </a:xfrm>
          <a:prstGeom prst="rect">
            <a:avLst/>
          </a:prstGeom>
          <a:ln w="88900" cap="sq" cmpd="thickThin">
            <a:solidFill>
              <a:schemeClr val="bg2">
                <a:lumMod val="50000"/>
              </a:schemeClr>
            </a:solidFill>
            <a:prstDash val="solid"/>
            <a:miter lim="800000"/>
          </a:ln>
          <a:effectLst>
            <a:innerShdw blurRad="76200">
              <a:srgbClr val="000000"/>
            </a:inn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21665261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Заголовок 1"/>
              <p:cNvSpPr>
                <a:spLocks noGrp="1"/>
              </p:cNvSpPr>
              <p:nvPr>
                <p:ph type="title"/>
              </p:nvPr>
            </p:nvSpPr>
            <p:spPr>
              <a:xfrm>
                <a:off x="1043490" y="764704"/>
                <a:ext cx="7024744" cy="5616624"/>
              </a:xfrm>
            </p:spPr>
            <p:txBody>
              <a:bodyPr>
                <a:normAutofit fontScale="90000"/>
              </a:bodyPr>
              <a:lstStyle/>
              <a:p>
                <a:r>
                  <a:rPr lang="en-US" sz="2000" i="1" dirty="0" smtClean="0">
                    <a:solidFill>
                      <a:schemeClr val="accent1">
                        <a:lumMod val="50000"/>
                      </a:schemeClr>
                    </a:solidFill>
                  </a:rPr>
                  <a:t>N</a:t>
                </a:r>
                <a:r>
                  <a:rPr lang="en-US" sz="2000" dirty="0">
                    <a:solidFill>
                      <a:schemeClr val="accent1">
                        <a:lumMod val="50000"/>
                      </a:schemeClr>
                    </a:solidFill>
                  </a:rPr>
                  <a:t> </a:t>
                </a:r>
                <a:r>
                  <a:rPr lang="en-US" sz="2000" dirty="0" err="1">
                    <a:solidFill>
                      <a:schemeClr val="accent1">
                        <a:lumMod val="50000"/>
                      </a:schemeClr>
                    </a:solidFill>
                  </a:rPr>
                  <a:t>nuqtadan</a:t>
                </a:r>
                <a:r>
                  <a:rPr lang="en-US" sz="2000" dirty="0">
                    <a:solidFill>
                      <a:schemeClr val="accent1">
                        <a:lumMod val="50000"/>
                      </a:schemeClr>
                    </a:solidFill>
                  </a:rPr>
                  <a:t> </a:t>
                </a:r>
                <a:r>
                  <a:rPr lang="en-US" sz="2000" i="1" dirty="0">
                    <a:solidFill>
                      <a:schemeClr val="accent1">
                        <a:lumMod val="50000"/>
                      </a:schemeClr>
                    </a:solidFill>
                  </a:rPr>
                  <a:t>d</a:t>
                </a:r>
                <a:r>
                  <a:rPr lang="en-US" sz="2000" dirty="0">
                    <a:solidFill>
                      <a:schemeClr val="accent1">
                        <a:lumMod val="50000"/>
                      </a:schemeClr>
                    </a:solidFill>
                  </a:rPr>
                  <a:t> </a:t>
                </a:r>
                <a:r>
                  <a:rPr lang="en-US" sz="2000" dirty="0" err="1">
                    <a:solidFill>
                      <a:schemeClr val="accent1">
                        <a:lumMod val="50000"/>
                      </a:schemeClr>
                    </a:solidFill>
                  </a:rPr>
                  <a:t>direktrisaga</a:t>
                </a:r>
                <a:r>
                  <a:rPr lang="en-US" sz="2000" dirty="0">
                    <a:solidFill>
                      <a:schemeClr val="accent1">
                        <a:lumMod val="50000"/>
                      </a:schemeClr>
                    </a:solidFill>
                  </a:rPr>
                  <a:t> </a:t>
                </a:r>
                <a:r>
                  <a:rPr lang="en-US" sz="2000" dirty="0" err="1">
                    <a:solidFill>
                      <a:schemeClr val="accent1">
                        <a:lumMod val="50000"/>
                      </a:schemeClr>
                    </a:solidFill>
                  </a:rPr>
                  <a:t>tushirilgan</a:t>
                </a:r>
                <a:r>
                  <a:rPr lang="en-US" sz="2000" dirty="0">
                    <a:solidFill>
                      <a:schemeClr val="accent1">
                        <a:lumMod val="50000"/>
                      </a:schemeClr>
                    </a:solidFill>
                  </a:rPr>
                  <a:t> </a:t>
                </a:r>
                <a:r>
                  <a:rPr lang="en-US" sz="2000" dirty="0" err="1">
                    <a:solidFill>
                      <a:schemeClr val="accent1">
                        <a:lumMod val="50000"/>
                      </a:schemeClr>
                    </a:solidFill>
                  </a:rPr>
                  <a:t>perpendikulyarning</a:t>
                </a:r>
                <a:r>
                  <a:rPr lang="en-US" sz="2000" dirty="0">
                    <a:solidFill>
                      <a:schemeClr val="accent1">
                        <a:lumMod val="50000"/>
                      </a:schemeClr>
                    </a:solidFill>
                  </a:rPr>
                  <a:t> </a:t>
                </a:r>
                <a:r>
                  <a:rPr lang="en-US" sz="2000" dirty="0" err="1">
                    <a:solidFill>
                      <a:schemeClr val="accent1">
                        <a:lumMod val="50000"/>
                      </a:schemeClr>
                    </a:solidFill>
                  </a:rPr>
                  <a:t>asosini</a:t>
                </a:r>
                <a:r>
                  <a:rPr lang="en-US" sz="2000" dirty="0">
                    <a:solidFill>
                      <a:schemeClr val="accent1">
                        <a:lumMod val="50000"/>
                      </a:schemeClr>
                    </a:solidFill>
                  </a:rPr>
                  <a:t> </a:t>
                </a:r>
                <a:r>
                  <a:rPr lang="en-US" sz="2000" i="1" dirty="0">
                    <a:solidFill>
                      <a:schemeClr val="accent1">
                        <a:lumMod val="50000"/>
                      </a:schemeClr>
                    </a:solidFill>
                  </a:rPr>
                  <a:t>M</a:t>
                </a:r>
                <a:r>
                  <a:rPr lang="en-US" sz="2000" dirty="0">
                    <a:solidFill>
                      <a:schemeClr val="accent1">
                        <a:lumMod val="50000"/>
                      </a:schemeClr>
                    </a:solidFill>
                  </a:rPr>
                  <a:t> </a:t>
                </a:r>
                <a:r>
                  <a:rPr lang="en-US" sz="2000" dirty="0" err="1">
                    <a:solidFill>
                      <a:schemeClr val="accent1">
                        <a:lumMod val="50000"/>
                      </a:schemeClr>
                    </a:solidFill>
                  </a:rPr>
                  <a:t>bilan</a:t>
                </a:r>
                <a:r>
                  <a:rPr lang="en-US" sz="2000" dirty="0">
                    <a:solidFill>
                      <a:schemeClr val="accent1">
                        <a:lumMod val="50000"/>
                      </a:schemeClr>
                    </a:solidFill>
                  </a:rPr>
                  <a:t> </a:t>
                </a:r>
                <a:r>
                  <a:rPr lang="en-US" sz="2000" dirty="0" err="1">
                    <a:solidFill>
                      <a:schemeClr val="accent1">
                        <a:lumMod val="50000"/>
                      </a:schemeClr>
                    </a:solidFill>
                  </a:rPr>
                  <a:t>belgilaymiz</a:t>
                </a:r>
                <a:r>
                  <a:rPr lang="en-US" sz="2000" dirty="0">
                    <a:solidFill>
                      <a:schemeClr val="accent1">
                        <a:lumMod val="50000"/>
                      </a:schemeClr>
                    </a:solidFill>
                  </a:rPr>
                  <a:t>. M </a:t>
                </a:r>
                <a:r>
                  <a:rPr lang="en-US" sz="2000" dirty="0" err="1">
                    <a:solidFill>
                      <a:schemeClr val="accent1">
                        <a:lumMod val="50000"/>
                      </a:schemeClr>
                    </a:solidFill>
                  </a:rPr>
                  <a:t>nuqtaning</a:t>
                </a:r>
                <a:r>
                  <a:rPr lang="en-US" sz="2000" dirty="0">
                    <a:solidFill>
                      <a:schemeClr val="accent1">
                        <a:lumMod val="50000"/>
                      </a:schemeClr>
                    </a:solidFill>
                  </a:rPr>
                  <a:t> </a:t>
                </a:r>
                <a:r>
                  <a:rPr lang="en-US" sz="2000" dirty="0" err="1">
                    <a:solidFill>
                      <a:schemeClr val="accent1">
                        <a:lumMod val="50000"/>
                      </a:schemeClr>
                    </a:solidFill>
                  </a:rPr>
                  <a:t>koordinatalari</a:t>
                </a:r>
                <a:r>
                  <a:rPr lang="en-US" sz="2000" dirty="0">
                    <a:solidFill>
                      <a:schemeClr val="accent1">
                        <a:lumMod val="50000"/>
                      </a:schemeClr>
                    </a:solidFill>
                  </a:rPr>
                  <a:t> </a:t>
                </a:r>
                <a:r>
                  <a:rPr lang="en-US" sz="2000" i="1" dirty="0">
                    <a:solidFill>
                      <a:schemeClr val="accent1">
                        <a:lumMod val="50000"/>
                      </a:schemeClr>
                    </a:solidFill>
                  </a:rPr>
                  <a:t>(- </a:t>
                </a:r>
                <a14:m>
                  <m:oMath xmlns:m="http://schemas.openxmlformats.org/officeDocument/2006/math">
                    <m:f>
                      <m:fPr>
                        <m:ctrlPr>
                          <a:rPr lang="en-US" sz="2000" i="1">
                            <a:solidFill>
                              <a:schemeClr val="accent1">
                                <a:lumMod val="50000"/>
                              </a:schemeClr>
                            </a:solidFill>
                            <a:latin typeface="Cambria Math"/>
                          </a:rPr>
                        </m:ctrlPr>
                      </m:fPr>
                      <m:num>
                        <m:r>
                          <a:rPr lang="uz-Latn-UZ" sz="2000" i="1">
                            <a:solidFill>
                              <a:schemeClr val="accent1">
                                <a:lumMod val="50000"/>
                              </a:schemeClr>
                            </a:solidFill>
                            <a:latin typeface="Cambria Math"/>
                          </a:rPr>
                          <m:t>𝑝</m:t>
                        </m:r>
                      </m:num>
                      <m:den>
                        <m:r>
                          <a:rPr lang="uz-Latn-UZ" sz="2000" i="1">
                            <a:solidFill>
                              <a:schemeClr val="accent1">
                                <a:lumMod val="50000"/>
                              </a:schemeClr>
                            </a:solidFill>
                            <a:latin typeface="Cambria Math"/>
                          </a:rPr>
                          <m:t>2</m:t>
                        </m:r>
                      </m:den>
                    </m:f>
                  </m:oMath>
                </a14:m>
                <a:r>
                  <a:rPr lang="en-US" sz="2000" i="1" dirty="0">
                    <a:solidFill>
                      <a:schemeClr val="accent1">
                        <a:lumMod val="50000"/>
                      </a:schemeClr>
                    </a:solidFill>
                  </a:rPr>
                  <a:t>,y) </a:t>
                </a:r>
                <a:r>
                  <a:rPr lang="en-US" sz="2000" dirty="0" err="1">
                    <a:solidFill>
                      <a:schemeClr val="accent1">
                        <a:lumMod val="50000"/>
                      </a:schemeClr>
                    </a:solidFill>
                  </a:rPr>
                  <a:t>ekanligi</a:t>
                </a:r>
                <a:r>
                  <a:rPr lang="en-US" sz="2000" dirty="0">
                    <a:solidFill>
                      <a:schemeClr val="accent1">
                        <a:lumMod val="50000"/>
                      </a:schemeClr>
                    </a:solidFill>
                  </a:rPr>
                  <a:t> </a:t>
                </a:r>
                <a:r>
                  <a:rPr lang="en-US" sz="2000" dirty="0" err="1">
                    <a:solidFill>
                      <a:schemeClr val="accent1">
                        <a:lumMod val="50000"/>
                      </a:schemeClr>
                    </a:solidFill>
                  </a:rPr>
                  <a:t>ravshan</a:t>
                </a:r>
                <a:r>
                  <a:rPr lang="en-US" sz="2000" dirty="0">
                    <a:solidFill>
                      <a:schemeClr val="accent1">
                        <a:lumMod val="50000"/>
                      </a:schemeClr>
                    </a:solidFill>
                  </a:rPr>
                  <a:t>. </a:t>
                </a:r>
                <a:r>
                  <a:rPr lang="en-US" sz="2000" dirty="0" err="1">
                    <a:solidFill>
                      <a:schemeClr val="accent1">
                        <a:lumMod val="50000"/>
                      </a:schemeClr>
                    </a:solidFill>
                  </a:rPr>
                  <a:t>Bundan</a:t>
                </a:r>
                <a:r>
                  <a:rPr lang="en-US" sz="2000" dirty="0">
                    <a:solidFill>
                      <a:schemeClr val="accent1">
                        <a:lumMod val="50000"/>
                      </a:schemeClr>
                    </a:solidFill>
                  </a:rPr>
                  <a:t>  </a:t>
                </a:r>
                <a:r>
                  <a:rPr lang="en-US" sz="2000" dirty="0" err="1">
                    <a:solidFill>
                      <a:schemeClr val="accent1">
                        <a:lumMod val="50000"/>
                      </a:schemeClr>
                    </a:solidFill>
                  </a:rPr>
                  <a:t>ushbuni</a:t>
                </a:r>
                <a:r>
                  <a:rPr lang="en-US" sz="2000" dirty="0">
                    <a:solidFill>
                      <a:schemeClr val="accent1">
                        <a:lumMod val="50000"/>
                      </a:schemeClr>
                    </a:solidFill>
                  </a:rPr>
                  <a:t> </a:t>
                </a:r>
                <a:r>
                  <a:rPr lang="en-US" sz="2000" dirty="0" err="1">
                    <a:solidFill>
                      <a:schemeClr val="accent1">
                        <a:lumMod val="50000"/>
                      </a:schemeClr>
                    </a:solidFill>
                  </a:rPr>
                  <a:t>hosil</a:t>
                </a:r>
                <a:r>
                  <a:rPr lang="en-US" sz="2000" dirty="0">
                    <a:solidFill>
                      <a:schemeClr val="accent1">
                        <a:lumMod val="50000"/>
                      </a:schemeClr>
                    </a:solidFill>
                  </a:rPr>
                  <a:t> </a:t>
                </a:r>
                <a:r>
                  <a:rPr lang="en-US" sz="2000" dirty="0" err="1">
                    <a:solidFill>
                      <a:schemeClr val="accent1">
                        <a:lumMod val="50000"/>
                      </a:schemeClr>
                    </a:solidFill>
                  </a:rPr>
                  <a:t>qilamiz</a:t>
                </a:r>
                <a:r>
                  <a:rPr lang="en-US" sz="2000" dirty="0">
                    <a:solidFill>
                      <a:schemeClr val="accent1">
                        <a:lumMod val="50000"/>
                      </a:schemeClr>
                    </a:solidFill>
                  </a:rPr>
                  <a:t>;</a:t>
                </a:r>
                <a:r>
                  <a:rPr lang="uz-Latn-UZ" sz="2000" dirty="0">
                    <a:solidFill>
                      <a:schemeClr val="accent1">
                        <a:lumMod val="50000"/>
                      </a:schemeClr>
                    </a:solidFill>
                  </a:rPr>
                  <a:t>  </a:t>
                </a:r>
                <a:br>
                  <a:rPr lang="uz-Latn-UZ" sz="2000" dirty="0">
                    <a:solidFill>
                      <a:schemeClr val="accent1">
                        <a:lumMod val="50000"/>
                      </a:schemeClr>
                    </a:solidFill>
                  </a:rPr>
                </a:br>
                <a:r>
                  <a:rPr lang="en-US" sz="2000" dirty="0" smtClean="0">
                    <a:solidFill>
                      <a:schemeClr val="accent1">
                        <a:lumMod val="50000"/>
                      </a:schemeClr>
                    </a:solidFill>
                  </a:rPr>
                  <a:t>             </a:t>
                </a:r>
                <a14:m>
                  <m:oMath xmlns:m="http://schemas.openxmlformats.org/officeDocument/2006/math">
                    <m:r>
                      <a:rPr lang="uz-Latn-UZ" sz="2000" b="1" i="1">
                        <a:solidFill>
                          <a:schemeClr val="accent1">
                            <a:lumMod val="50000"/>
                          </a:schemeClr>
                        </a:solidFill>
                        <a:latin typeface="Cambria Math"/>
                      </a:rPr>
                      <m:t>𝑵𝑴</m:t>
                    </m:r>
                    <m:r>
                      <a:rPr lang="uz-Latn-UZ" sz="2000" b="1" i="1">
                        <a:solidFill>
                          <a:schemeClr val="accent1">
                            <a:lumMod val="50000"/>
                          </a:schemeClr>
                        </a:solidFill>
                        <a:latin typeface="Cambria Math"/>
                      </a:rPr>
                      <m:t>=</m:t>
                    </m:r>
                    <m:r>
                      <a:rPr lang="uz-Latn-UZ" sz="2000" b="1" i="1">
                        <a:solidFill>
                          <a:schemeClr val="accent1">
                            <a:lumMod val="50000"/>
                          </a:schemeClr>
                        </a:solidFill>
                        <a:latin typeface="Cambria Math"/>
                      </a:rPr>
                      <m:t>𝒒</m:t>
                    </m:r>
                    <m:r>
                      <a:rPr lang="uz-Latn-UZ" sz="2000" b="1" i="1">
                        <a:solidFill>
                          <a:schemeClr val="accent1">
                            <a:lumMod val="50000"/>
                          </a:schemeClr>
                        </a:solidFill>
                        <a:latin typeface="Cambria Math"/>
                      </a:rPr>
                      <m:t>=</m:t>
                    </m:r>
                    <m:rad>
                      <m:radPr>
                        <m:degHide m:val="on"/>
                        <m:ctrlPr>
                          <a:rPr lang="uz-Latn-UZ" sz="2000" b="1" i="1">
                            <a:solidFill>
                              <a:schemeClr val="accent1">
                                <a:lumMod val="50000"/>
                              </a:schemeClr>
                            </a:solidFill>
                            <a:latin typeface="Cambria Math"/>
                          </a:rPr>
                        </m:ctrlPr>
                      </m:radPr>
                      <m:deg/>
                      <m:e>
                        <m:sSup>
                          <m:sSupPr>
                            <m:ctrlPr>
                              <a:rPr lang="uz-Latn-UZ" sz="2000" b="1" i="1">
                                <a:solidFill>
                                  <a:schemeClr val="accent1">
                                    <a:lumMod val="50000"/>
                                  </a:schemeClr>
                                </a:solidFill>
                                <a:latin typeface="Cambria Math"/>
                              </a:rPr>
                            </m:ctrlPr>
                          </m:sSupPr>
                          <m:e>
                            <m:r>
                              <a:rPr lang="uz-Latn-UZ" sz="2000" b="1" i="1">
                                <a:solidFill>
                                  <a:schemeClr val="accent1">
                                    <a:lumMod val="50000"/>
                                  </a:schemeClr>
                                </a:solidFill>
                                <a:latin typeface="Cambria Math"/>
                              </a:rPr>
                              <m:t>(</m:t>
                            </m:r>
                            <m:r>
                              <a:rPr lang="uz-Latn-UZ" sz="2000" b="1" i="1">
                                <a:solidFill>
                                  <a:schemeClr val="accent1">
                                    <a:lumMod val="50000"/>
                                  </a:schemeClr>
                                </a:solidFill>
                                <a:latin typeface="Cambria Math"/>
                              </a:rPr>
                              <m:t>𝒙</m:t>
                            </m:r>
                            <m:r>
                              <a:rPr lang="uz-Latn-UZ" sz="2000" b="1" i="1">
                                <a:solidFill>
                                  <a:schemeClr val="accent1">
                                    <a:lumMod val="50000"/>
                                  </a:schemeClr>
                                </a:solidFill>
                                <a:latin typeface="Cambria Math"/>
                              </a:rPr>
                              <m:t>+</m:t>
                            </m:r>
                            <m:f>
                              <m:fPr>
                                <m:ctrlPr>
                                  <a:rPr lang="uz-Latn-UZ" sz="2000" b="1" i="1">
                                    <a:solidFill>
                                      <a:schemeClr val="accent1">
                                        <a:lumMod val="50000"/>
                                      </a:schemeClr>
                                    </a:solidFill>
                                    <a:latin typeface="Cambria Math"/>
                                  </a:rPr>
                                </m:ctrlPr>
                              </m:fPr>
                              <m:num>
                                <m:r>
                                  <a:rPr lang="uz-Latn-UZ" sz="2000" b="1" i="1">
                                    <a:solidFill>
                                      <a:schemeClr val="accent1">
                                        <a:lumMod val="50000"/>
                                      </a:schemeClr>
                                    </a:solidFill>
                                    <a:latin typeface="Cambria Math"/>
                                  </a:rPr>
                                  <m:t>𝒑</m:t>
                                </m:r>
                              </m:num>
                              <m:den>
                                <m:r>
                                  <a:rPr lang="uz-Latn-UZ" sz="2000" b="1" i="1">
                                    <a:solidFill>
                                      <a:schemeClr val="accent1">
                                        <a:lumMod val="50000"/>
                                      </a:schemeClr>
                                    </a:solidFill>
                                    <a:latin typeface="Cambria Math"/>
                                  </a:rPr>
                                  <m:t>𝟐</m:t>
                                </m:r>
                              </m:den>
                            </m:f>
                            <m:r>
                              <a:rPr lang="uz-Latn-UZ" sz="2000" b="1" i="1">
                                <a:solidFill>
                                  <a:schemeClr val="accent1">
                                    <a:lumMod val="50000"/>
                                  </a:schemeClr>
                                </a:solidFill>
                                <a:latin typeface="Cambria Math"/>
                              </a:rPr>
                              <m:t>)</m:t>
                            </m:r>
                          </m:e>
                          <m:sup>
                            <m:r>
                              <a:rPr lang="uz-Latn-UZ" sz="2000" b="1" i="1">
                                <a:solidFill>
                                  <a:schemeClr val="accent1">
                                    <a:lumMod val="50000"/>
                                  </a:schemeClr>
                                </a:solidFill>
                                <a:latin typeface="Cambria Math"/>
                              </a:rPr>
                              <m:t>𝟐</m:t>
                            </m:r>
                          </m:sup>
                        </m:sSup>
                        <m:r>
                          <a:rPr lang="uz-Latn-UZ" sz="2000" b="1" i="1">
                            <a:solidFill>
                              <a:schemeClr val="accent1">
                                <a:lumMod val="50000"/>
                              </a:schemeClr>
                            </a:solidFill>
                            <a:latin typeface="Cambria Math"/>
                          </a:rPr>
                          <m:t>+</m:t>
                        </m:r>
                        <m:sSup>
                          <m:sSupPr>
                            <m:ctrlPr>
                              <a:rPr lang="uz-Latn-UZ" sz="2000" b="1" i="1">
                                <a:solidFill>
                                  <a:schemeClr val="accent1">
                                    <a:lumMod val="50000"/>
                                  </a:schemeClr>
                                </a:solidFill>
                                <a:latin typeface="Cambria Math"/>
                              </a:rPr>
                            </m:ctrlPr>
                          </m:sSupPr>
                          <m:e>
                            <m:r>
                              <a:rPr lang="uz-Latn-UZ" sz="2000" b="1" i="1">
                                <a:solidFill>
                                  <a:schemeClr val="accent1">
                                    <a:lumMod val="50000"/>
                                  </a:schemeClr>
                                </a:solidFill>
                                <a:latin typeface="Cambria Math"/>
                              </a:rPr>
                              <m:t>(</m:t>
                            </m:r>
                            <m:r>
                              <a:rPr lang="uz-Latn-UZ" sz="2000" b="1" i="1">
                                <a:solidFill>
                                  <a:schemeClr val="accent1">
                                    <a:lumMod val="50000"/>
                                  </a:schemeClr>
                                </a:solidFill>
                                <a:latin typeface="Cambria Math"/>
                              </a:rPr>
                              <m:t>𝒚</m:t>
                            </m:r>
                            <m:r>
                              <a:rPr lang="uz-Latn-UZ" sz="2000" b="1" i="1">
                                <a:solidFill>
                                  <a:schemeClr val="accent1">
                                    <a:lumMod val="50000"/>
                                  </a:schemeClr>
                                </a:solidFill>
                                <a:latin typeface="Cambria Math"/>
                              </a:rPr>
                              <m:t>−</m:t>
                            </m:r>
                            <m:r>
                              <a:rPr lang="uz-Latn-UZ" sz="2000" b="1" i="1">
                                <a:solidFill>
                                  <a:schemeClr val="accent1">
                                    <a:lumMod val="50000"/>
                                  </a:schemeClr>
                                </a:solidFill>
                                <a:latin typeface="Cambria Math"/>
                              </a:rPr>
                              <m:t>𝒚</m:t>
                            </m:r>
                            <m:r>
                              <a:rPr lang="uz-Latn-UZ" sz="2000" b="1" i="1">
                                <a:solidFill>
                                  <a:schemeClr val="accent1">
                                    <a:lumMod val="50000"/>
                                  </a:schemeClr>
                                </a:solidFill>
                                <a:latin typeface="Cambria Math"/>
                              </a:rPr>
                              <m:t>)</m:t>
                            </m:r>
                          </m:e>
                          <m:sup>
                            <m:r>
                              <a:rPr lang="uz-Latn-UZ" sz="2000" b="1" i="1">
                                <a:solidFill>
                                  <a:schemeClr val="accent1">
                                    <a:lumMod val="50000"/>
                                  </a:schemeClr>
                                </a:solidFill>
                                <a:latin typeface="Cambria Math"/>
                              </a:rPr>
                              <m:t>𝟐</m:t>
                            </m:r>
                          </m:sup>
                        </m:sSup>
                      </m:e>
                    </m:rad>
                  </m:oMath>
                </a14:m>
                <a:r>
                  <a:rPr lang="uz-Latn-UZ" sz="2000" b="1" dirty="0">
                    <a:solidFill>
                      <a:schemeClr val="accent1">
                        <a:lumMod val="50000"/>
                      </a:schemeClr>
                    </a:solidFill>
                  </a:rPr>
                  <a:t>     (</a:t>
                </a:r>
                <a:r>
                  <a:rPr lang="en-US" sz="2000" b="1" dirty="0">
                    <a:solidFill>
                      <a:schemeClr val="accent1">
                        <a:lumMod val="50000"/>
                      </a:schemeClr>
                    </a:solidFill>
                  </a:rPr>
                  <a:t>1.</a:t>
                </a:r>
                <a:r>
                  <a:rPr lang="uz-Latn-UZ" sz="2000" b="1" dirty="0">
                    <a:solidFill>
                      <a:schemeClr val="accent1">
                        <a:lumMod val="50000"/>
                      </a:schemeClr>
                    </a:solidFill>
                  </a:rPr>
                  <a:t>3)</a:t>
                </a:r>
                <a:r>
                  <a:rPr lang="ru-RU" sz="2000" b="1" dirty="0">
                    <a:solidFill>
                      <a:schemeClr val="accent1">
                        <a:lumMod val="50000"/>
                      </a:schemeClr>
                    </a:solidFill>
                  </a:rPr>
                  <a:t/>
                </a:r>
                <a:br>
                  <a:rPr lang="ru-RU" sz="2000" b="1" dirty="0">
                    <a:solidFill>
                      <a:schemeClr val="accent1">
                        <a:lumMod val="50000"/>
                      </a:schemeClr>
                    </a:solidFill>
                  </a:rPr>
                </a:br>
                <a:r>
                  <a:rPr lang="en-US" sz="2000" dirty="0">
                    <a:solidFill>
                      <a:schemeClr val="accent1">
                        <a:lumMod val="50000"/>
                      </a:schemeClr>
                    </a:solidFill>
                  </a:rPr>
                  <a:t>(</a:t>
                </a:r>
                <a:r>
                  <a:rPr lang="en-US" sz="2000" dirty="0" err="1">
                    <a:solidFill>
                      <a:schemeClr val="accent1">
                        <a:lumMod val="50000"/>
                      </a:schemeClr>
                    </a:solidFill>
                  </a:rPr>
                  <a:t>ildiz</a:t>
                </a:r>
                <a:r>
                  <a:rPr lang="en-US" sz="2000" dirty="0">
                    <a:solidFill>
                      <a:schemeClr val="accent1">
                        <a:lumMod val="50000"/>
                      </a:schemeClr>
                    </a:solidFill>
                  </a:rPr>
                  <a:t> </a:t>
                </a:r>
                <a:r>
                  <a:rPr lang="en-US" sz="2000" dirty="0" err="1">
                    <a:solidFill>
                      <a:schemeClr val="accent1">
                        <a:lumMod val="50000"/>
                      </a:schemeClr>
                    </a:solidFill>
                  </a:rPr>
                  <a:t>chiqarishda</a:t>
                </a:r>
                <a:r>
                  <a:rPr lang="en-US" sz="2000" dirty="0">
                    <a:solidFill>
                      <a:schemeClr val="accent1">
                        <a:lumMod val="50000"/>
                      </a:schemeClr>
                    </a:solidFill>
                  </a:rPr>
                  <a:t> </a:t>
                </a:r>
                <a:r>
                  <a:rPr lang="en-US" sz="2000" i="1" dirty="0">
                    <a:solidFill>
                      <a:schemeClr val="accent1">
                        <a:lumMod val="50000"/>
                      </a:schemeClr>
                    </a:solidFill>
                  </a:rPr>
                  <a:t>x+</a:t>
                </a:r>
                <a14:m>
                  <m:oMath xmlns:m="http://schemas.openxmlformats.org/officeDocument/2006/math">
                    <m:f>
                      <m:fPr>
                        <m:ctrlPr>
                          <a:rPr lang="en-US" sz="2000" i="1">
                            <a:solidFill>
                              <a:schemeClr val="accent1">
                                <a:lumMod val="50000"/>
                              </a:schemeClr>
                            </a:solidFill>
                            <a:latin typeface="Cambria Math"/>
                          </a:rPr>
                        </m:ctrlPr>
                      </m:fPr>
                      <m:num>
                        <m:r>
                          <a:rPr lang="uz-Latn-UZ" sz="2000" i="1">
                            <a:solidFill>
                              <a:schemeClr val="accent1">
                                <a:lumMod val="50000"/>
                              </a:schemeClr>
                            </a:solidFill>
                            <a:latin typeface="Cambria Math"/>
                          </a:rPr>
                          <m:t>𝑝</m:t>
                        </m:r>
                      </m:num>
                      <m:den>
                        <m:r>
                          <a:rPr lang="uz-Latn-UZ" sz="2000" i="1">
                            <a:solidFill>
                              <a:schemeClr val="accent1">
                                <a:lumMod val="50000"/>
                              </a:schemeClr>
                            </a:solidFill>
                            <a:latin typeface="Cambria Math"/>
                          </a:rPr>
                          <m:t>2</m:t>
                        </m:r>
                      </m:den>
                    </m:f>
                  </m:oMath>
                </a14:m>
                <a:r>
                  <a:rPr lang="en-US" sz="2000" i="1" dirty="0">
                    <a:solidFill>
                      <a:schemeClr val="accent1">
                        <a:lumMod val="50000"/>
                      </a:schemeClr>
                    </a:solidFill>
                  </a:rPr>
                  <a:t>  </a:t>
                </a:r>
                <a:r>
                  <a:rPr lang="en-US" sz="2000" dirty="0" err="1">
                    <a:solidFill>
                      <a:schemeClr val="accent1">
                        <a:lumMod val="50000"/>
                      </a:schemeClr>
                    </a:solidFill>
                  </a:rPr>
                  <a:t>ni</a:t>
                </a:r>
                <a:r>
                  <a:rPr lang="en-US" sz="2000" dirty="0">
                    <a:solidFill>
                      <a:schemeClr val="accent1">
                        <a:lumMod val="50000"/>
                      </a:schemeClr>
                    </a:solidFill>
                  </a:rPr>
                  <a:t>  </a:t>
                </a:r>
                <a:r>
                  <a:rPr lang="en-US" sz="2000" dirty="0" err="1">
                    <a:solidFill>
                      <a:schemeClr val="accent1">
                        <a:lumMod val="50000"/>
                      </a:schemeClr>
                    </a:solidFill>
                  </a:rPr>
                  <a:t>o`z</a:t>
                </a:r>
                <a:r>
                  <a:rPr lang="en-US" sz="2000" dirty="0">
                    <a:solidFill>
                      <a:schemeClr val="accent1">
                        <a:lumMod val="50000"/>
                      </a:schemeClr>
                    </a:solidFill>
                  </a:rPr>
                  <a:t> </a:t>
                </a:r>
                <a:r>
                  <a:rPr lang="en-US" sz="2000" dirty="0" err="1">
                    <a:solidFill>
                      <a:schemeClr val="accent1">
                        <a:lumMod val="50000"/>
                      </a:schemeClr>
                    </a:solidFill>
                  </a:rPr>
                  <a:t>ishorasi</a:t>
                </a:r>
                <a:r>
                  <a:rPr lang="en-US" sz="2000" dirty="0">
                    <a:solidFill>
                      <a:schemeClr val="accent1">
                        <a:lumMod val="50000"/>
                      </a:schemeClr>
                    </a:solidFill>
                  </a:rPr>
                  <a:t> </a:t>
                </a:r>
                <a:r>
                  <a:rPr lang="en-US" sz="2000" dirty="0" err="1">
                    <a:solidFill>
                      <a:schemeClr val="accent1">
                        <a:lumMod val="50000"/>
                      </a:schemeClr>
                    </a:solidFill>
                  </a:rPr>
                  <a:t>bilan</a:t>
                </a:r>
                <a:r>
                  <a:rPr lang="en-US" sz="2000" dirty="0">
                    <a:solidFill>
                      <a:schemeClr val="accent1">
                        <a:lumMod val="50000"/>
                      </a:schemeClr>
                    </a:solidFill>
                  </a:rPr>
                  <a:t> </a:t>
                </a:r>
                <a:r>
                  <a:rPr lang="en-US" sz="2000" dirty="0" err="1">
                    <a:solidFill>
                      <a:schemeClr val="accent1">
                        <a:lumMod val="50000"/>
                      </a:schemeClr>
                    </a:solidFill>
                  </a:rPr>
                  <a:t>oldik</a:t>
                </a:r>
                <a:r>
                  <a:rPr lang="en-US" sz="2000" dirty="0">
                    <a:solidFill>
                      <a:schemeClr val="accent1">
                        <a:lumMod val="50000"/>
                      </a:schemeClr>
                    </a:solidFill>
                  </a:rPr>
                  <a:t>, </a:t>
                </a:r>
                <a:r>
                  <a:rPr lang="en-US" sz="2000" dirty="0" err="1">
                    <a:solidFill>
                      <a:schemeClr val="accent1">
                        <a:lumMod val="50000"/>
                      </a:schemeClr>
                    </a:solidFill>
                  </a:rPr>
                  <a:t>chunki</a:t>
                </a:r>
                <a:r>
                  <a:rPr lang="en-US" sz="2000" dirty="0">
                    <a:solidFill>
                      <a:schemeClr val="accent1">
                        <a:lumMod val="50000"/>
                      </a:schemeClr>
                    </a:solidFill>
                  </a:rPr>
                  <a:t> </a:t>
                </a:r>
                <a:r>
                  <a:rPr lang="en-US" sz="2000" i="1" dirty="0">
                    <a:solidFill>
                      <a:schemeClr val="accent1">
                        <a:lumMod val="50000"/>
                      </a:schemeClr>
                    </a:solidFill>
                  </a:rPr>
                  <a:t>x</a:t>
                </a:r>
                <a:r>
                  <a:rPr lang="en-US" sz="2000" dirty="0">
                    <a:solidFill>
                      <a:schemeClr val="accent1">
                        <a:lumMod val="50000"/>
                      </a:schemeClr>
                    </a:solidFill>
                  </a:rPr>
                  <a:t> </a:t>
                </a:r>
                <a:r>
                  <a:rPr lang="en-US" sz="2000" dirty="0" err="1">
                    <a:solidFill>
                      <a:schemeClr val="accent1">
                        <a:lumMod val="50000"/>
                      </a:schemeClr>
                    </a:solidFill>
                  </a:rPr>
                  <a:t>musbat</a:t>
                </a:r>
                <a:r>
                  <a:rPr lang="en-US" sz="2000" dirty="0">
                    <a:solidFill>
                      <a:schemeClr val="accent1">
                        <a:lumMod val="50000"/>
                      </a:schemeClr>
                    </a:solidFill>
                  </a:rPr>
                  <a:t> son). Bu </a:t>
                </a:r>
                <a:r>
                  <a:rPr lang="en-US" sz="2000" i="1" dirty="0">
                    <a:solidFill>
                      <a:schemeClr val="accent1">
                        <a:lumMod val="50000"/>
                      </a:schemeClr>
                    </a:solidFill>
                  </a:rPr>
                  <a:t>N(</a:t>
                </a:r>
                <a:r>
                  <a:rPr lang="en-US" sz="2000" i="1" dirty="0" err="1">
                    <a:solidFill>
                      <a:schemeClr val="accent1">
                        <a:lumMod val="50000"/>
                      </a:schemeClr>
                    </a:solidFill>
                  </a:rPr>
                  <a:t>x,y</a:t>
                </a:r>
                <a:r>
                  <a:rPr lang="en-US" sz="2000" i="1" dirty="0">
                    <a:solidFill>
                      <a:schemeClr val="accent1">
                        <a:lumMod val="50000"/>
                      </a:schemeClr>
                    </a:solidFill>
                  </a:rPr>
                  <a:t>) </a:t>
                </a:r>
                <a:r>
                  <a:rPr lang="en-US" sz="2000" dirty="0" err="1">
                    <a:solidFill>
                      <a:schemeClr val="accent1">
                        <a:lumMod val="50000"/>
                      </a:schemeClr>
                    </a:solidFill>
                  </a:rPr>
                  <a:t>nuqta</a:t>
                </a:r>
                <a:r>
                  <a:rPr lang="en-US" sz="2000" dirty="0">
                    <a:solidFill>
                      <a:schemeClr val="accent1">
                        <a:lumMod val="50000"/>
                      </a:schemeClr>
                    </a:solidFill>
                  </a:rPr>
                  <a:t> </a:t>
                </a:r>
                <a:r>
                  <a:rPr lang="en-US" sz="2000" dirty="0" err="1">
                    <a:solidFill>
                      <a:schemeClr val="accent1">
                        <a:lumMod val="50000"/>
                      </a:schemeClr>
                    </a:solidFill>
                  </a:rPr>
                  <a:t>direktrisasining</a:t>
                </a:r>
                <a:r>
                  <a:rPr lang="en-US" sz="2000" dirty="0">
                    <a:solidFill>
                      <a:schemeClr val="accent1">
                        <a:lumMod val="50000"/>
                      </a:schemeClr>
                    </a:solidFill>
                  </a:rPr>
                  <a:t> </a:t>
                </a:r>
                <a:r>
                  <a:rPr lang="en-US" sz="2000" dirty="0" err="1">
                    <a:solidFill>
                      <a:schemeClr val="accent1">
                        <a:lumMod val="50000"/>
                      </a:schemeClr>
                    </a:solidFill>
                  </a:rPr>
                  <a:t>fokus</a:t>
                </a:r>
                <a:r>
                  <a:rPr lang="en-US" sz="2000" dirty="0">
                    <a:solidFill>
                      <a:schemeClr val="accent1">
                        <a:lumMod val="50000"/>
                      </a:schemeClr>
                    </a:solidFill>
                  </a:rPr>
                  <a:t> </a:t>
                </a:r>
                <a:r>
                  <a:rPr lang="en-US" sz="2000" dirty="0" err="1">
                    <a:solidFill>
                      <a:schemeClr val="accent1">
                        <a:lumMod val="50000"/>
                      </a:schemeClr>
                    </a:solidFill>
                  </a:rPr>
                  <a:t>tomonida</a:t>
                </a:r>
                <a:r>
                  <a:rPr lang="en-US" sz="2000" dirty="0">
                    <a:solidFill>
                      <a:schemeClr val="accent1">
                        <a:lumMod val="50000"/>
                      </a:schemeClr>
                    </a:solidFill>
                  </a:rPr>
                  <a:t> </a:t>
                </a:r>
                <a:r>
                  <a:rPr lang="en-US" sz="2000" dirty="0" err="1">
                    <a:solidFill>
                      <a:schemeClr val="accent1">
                        <a:lumMod val="50000"/>
                      </a:schemeClr>
                    </a:solidFill>
                  </a:rPr>
                  <a:t>bo`lishdan</a:t>
                </a:r>
                <a:r>
                  <a:rPr lang="en-US" sz="2000" dirty="0">
                    <a:solidFill>
                      <a:schemeClr val="accent1">
                        <a:lumMod val="50000"/>
                      </a:schemeClr>
                    </a:solidFill>
                  </a:rPr>
                  <a:t> </a:t>
                </a:r>
                <a:r>
                  <a:rPr lang="en-US" sz="2000" dirty="0" err="1">
                    <a:solidFill>
                      <a:schemeClr val="accent1">
                        <a:lumMod val="50000"/>
                      </a:schemeClr>
                    </a:solidFill>
                  </a:rPr>
                  <a:t>kelib</a:t>
                </a:r>
                <a:r>
                  <a:rPr lang="en-US" sz="2000" dirty="0">
                    <a:solidFill>
                      <a:schemeClr val="accent1">
                        <a:lumMod val="50000"/>
                      </a:schemeClr>
                    </a:solidFill>
                  </a:rPr>
                  <a:t> </a:t>
                </a:r>
                <a:r>
                  <a:rPr lang="en-US" sz="2000" dirty="0" err="1">
                    <a:solidFill>
                      <a:schemeClr val="accent1">
                        <a:lumMod val="50000"/>
                      </a:schemeClr>
                    </a:solidFill>
                  </a:rPr>
                  <a:t>chiqadi</a:t>
                </a:r>
                <a:r>
                  <a:rPr lang="en-US" sz="2000" dirty="0">
                    <a:solidFill>
                      <a:schemeClr val="accent1">
                        <a:lumMod val="50000"/>
                      </a:schemeClr>
                    </a:solidFill>
                  </a:rPr>
                  <a:t>, </a:t>
                </a:r>
                <a:r>
                  <a:rPr lang="en-US" sz="2000" dirty="0" err="1">
                    <a:solidFill>
                      <a:schemeClr val="accent1">
                        <a:lumMod val="50000"/>
                      </a:schemeClr>
                    </a:solidFill>
                  </a:rPr>
                  <a:t>ya’ni</a:t>
                </a:r>
                <a:r>
                  <a:rPr lang="ru-RU" sz="2000" b="1" dirty="0">
                    <a:solidFill>
                      <a:schemeClr val="accent1">
                        <a:lumMod val="50000"/>
                      </a:schemeClr>
                    </a:solidFill>
                  </a:rPr>
                  <a:t/>
                </a:r>
                <a:br>
                  <a:rPr lang="ru-RU" sz="2000" b="1" dirty="0">
                    <a:solidFill>
                      <a:schemeClr val="accent1">
                        <a:lumMod val="50000"/>
                      </a:schemeClr>
                    </a:solidFill>
                  </a:rPr>
                </a:br>
                <a:r>
                  <a:rPr lang="en-US" sz="2000" i="1" dirty="0">
                    <a:solidFill>
                      <a:schemeClr val="accent1">
                        <a:lumMod val="50000"/>
                      </a:schemeClr>
                    </a:solidFill>
                  </a:rPr>
                  <a:t>x&gt;-</a:t>
                </a:r>
                <a14:m>
                  <m:oMath xmlns:m="http://schemas.openxmlformats.org/officeDocument/2006/math">
                    <m:f>
                      <m:fPr>
                        <m:ctrlPr>
                          <a:rPr lang="en-US" sz="2000" i="1">
                            <a:solidFill>
                              <a:schemeClr val="accent1">
                                <a:lumMod val="50000"/>
                              </a:schemeClr>
                            </a:solidFill>
                            <a:latin typeface="Cambria Math"/>
                          </a:rPr>
                        </m:ctrlPr>
                      </m:fPr>
                      <m:num>
                        <m:r>
                          <a:rPr lang="uz-Latn-UZ" sz="2000" i="1">
                            <a:solidFill>
                              <a:schemeClr val="accent1">
                                <a:lumMod val="50000"/>
                              </a:schemeClr>
                            </a:solidFill>
                            <a:latin typeface="Cambria Math"/>
                          </a:rPr>
                          <m:t>𝑝</m:t>
                        </m:r>
                      </m:num>
                      <m:den>
                        <m:r>
                          <a:rPr lang="uz-Latn-UZ" sz="2000" i="1">
                            <a:solidFill>
                              <a:schemeClr val="accent1">
                                <a:lumMod val="50000"/>
                              </a:schemeClr>
                            </a:solidFill>
                            <a:latin typeface="Cambria Math"/>
                          </a:rPr>
                          <m:t>2</m:t>
                        </m:r>
                      </m:den>
                    </m:f>
                  </m:oMath>
                </a14:m>
                <a:r>
                  <a:rPr lang="en-US" sz="2000" i="1" dirty="0">
                    <a:solidFill>
                      <a:schemeClr val="accent1">
                        <a:lumMod val="50000"/>
                      </a:schemeClr>
                    </a:solidFill>
                  </a:rPr>
                  <a:t>  </a:t>
                </a:r>
                <a:r>
                  <a:rPr lang="en-US" sz="2000" i="1" dirty="0" smtClean="0">
                    <a:solidFill>
                      <a:schemeClr val="accent1">
                        <a:lumMod val="50000"/>
                      </a:schemeClr>
                    </a:solidFill>
                  </a:rPr>
                  <a:t>  </a:t>
                </a:r>
                <a:r>
                  <a:rPr lang="en-US" sz="2000" dirty="0" smtClean="0">
                    <a:solidFill>
                      <a:schemeClr val="accent1">
                        <a:lumMod val="50000"/>
                      </a:schemeClr>
                    </a:solidFill>
                  </a:rPr>
                  <a:t>bo`lishi </a:t>
                </a:r>
                <a:r>
                  <a:rPr lang="en-US" sz="2000" dirty="0" err="1">
                    <a:solidFill>
                      <a:schemeClr val="accent1">
                        <a:lumMod val="50000"/>
                      </a:schemeClr>
                    </a:solidFill>
                  </a:rPr>
                  <a:t>kerak</a:t>
                </a:r>
                <a:r>
                  <a:rPr lang="en-US" sz="2000" dirty="0">
                    <a:solidFill>
                      <a:schemeClr val="accent1">
                        <a:lumMod val="50000"/>
                      </a:schemeClr>
                    </a:solidFill>
                  </a:rPr>
                  <a:t>, </a:t>
                </a:r>
                <a:r>
                  <a:rPr lang="en-US" sz="2000" dirty="0" err="1" smtClean="0">
                    <a:solidFill>
                      <a:schemeClr val="accent1">
                        <a:lumMod val="50000"/>
                      </a:schemeClr>
                    </a:solidFill>
                  </a:rPr>
                  <a:t>bundan</a:t>
                </a:r>
                <a:r>
                  <a:rPr lang="en-US" sz="2000" dirty="0" smtClean="0">
                    <a:solidFill>
                      <a:schemeClr val="accent1">
                        <a:lumMod val="50000"/>
                      </a:schemeClr>
                    </a:solidFill>
                  </a:rPr>
                  <a:t>     </a:t>
                </a:r>
                <a:r>
                  <a:rPr lang="en-US" sz="2000" i="1" dirty="0">
                    <a:solidFill>
                      <a:schemeClr val="accent1">
                        <a:lumMod val="50000"/>
                      </a:schemeClr>
                    </a:solidFill>
                  </a:rPr>
                  <a:t>x+</a:t>
                </a:r>
                <a14:m>
                  <m:oMath xmlns:m="http://schemas.openxmlformats.org/officeDocument/2006/math">
                    <m:f>
                      <m:fPr>
                        <m:ctrlPr>
                          <a:rPr lang="en-US" sz="2000" i="1">
                            <a:solidFill>
                              <a:schemeClr val="accent1">
                                <a:lumMod val="50000"/>
                              </a:schemeClr>
                            </a:solidFill>
                            <a:latin typeface="Cambria Math"/>
                          </a:rPr>
                        </m:ctrlPr>
                      </m:fPr>
                      <m:num>
                        <m:r>
                          <a:rPr lang="uz-Latn-UZ" sz="2000" i="1">
                            <a:solidFill>
                              <a:schemeClr val="accent1">
                                <a:lumMod val="50000"/>
                              </a:schemeClr>
                            </a:solidFill>
                            <a:latin typeface="Cambria Math"/>
                          </a:rPr>
                          <m:t>𝑝</m:t>
                        </m:r>
                      </m:num>
                      <m:den>
                        <m:r>
                          <a:rPr lang="uz-Latn-UZ" sz="2000" i="1">
                            <a:solidFill>
                              <a:schemeClr val="accent1">
                                <a:lumMod val="50000"/>
                              </a:schemeClr>
                            </a:solidFill>
                            <a:latin typeface="Cambria Math"/>
                          </a:rPr>
                          <m:t>2</m:t>
                        </m:r>
                      </m:den>
                    </m:f>
                  </m:oMath>
                </a14:m>
                <a:r>
                  <a:rPr lang="en-US" sz="2000" i="1" dirty="0">
                    <a:solidFill>
                      <a:schemeClr val="accent1">
                        <a:lumMod val="50000"/>
                      </a:schemeClr>
                    </a:solidFill>
                  </a:rPr>
                  <a:t> &gt;0</a:t>
                </a:r>
                <a:r>
                  <a:rPr lang="en-US" sz="2000" dirty="0">
                    <a:solidFill>
                      <a:schemeClr val="accent1">
                        <a:lumMod val="50000"/>
                      </a:schemeClr>
                    </a:solidFill>
                  </a:rPr>
                  <a:t>. </a:t>
                </a:r>
                <a:r>
                  <a:rPr lang="en-US" sz="2000" dirty="0" smtClean="0">
                    <a:solidFill>
                      <a:schemeClr val="accent1">
                        <a:lumMod val="50000"/>
                      </a:schemeClr>
                    </a:solidFill>
                  </a:rPr>
                  <a:t>   (</a:t>
                </a:r>
                <a:r>
                  <a:rPr lang="en-US" sz="2000" dirty="0">
                    <a:solidFill>
                      <a:schemeClr val="accent1">
                        <a:lumMod val="50000"/>
                      </a:schemeClr>
                    </a:solidFill>
                  </a:rPr>
                  <a:t>1.1) </a:t>
                </a:r>
                <a:r>
                  <a:rPr lang="en-US" sz="2000" dirty="0" smtClean="0">
                    <a:solidFill>
                      <a:schemeClr val="accent1">
                        <a:lumMod val="50000"/>
                      </a:schemeClr>
                    </a:solidFill>
                  </a:rPr>
                  <a:t>   </a:t>
                </a:r>
                <a:r>
                  <a:rPr lang="en-US" sz="2000" dirty="0" err="1" smtClean="0">
                    <a:solidFill>
                      <a:schemeClr val="accent1">
                        <a:lumMod val="50000"/>
                      </a:schemeClr>
                    </a:solidFill>
                  </a:rPr>
                  <a:t>tenglikda</a:t>
                </a:r>
                <a:r>
                  <a:rPr lang="en-US" sz="2000" dirty="0" smtClean="0">
                    <a:solidFill>
                      <a:schemeClr val="accent1">
                        <a:lumMod val="50000"/>
                      </a:schemeClr>
                    </a:solidFill>
                  </a:rPr>
                  <a:t> </a:t>
                </a:r>
                <a:r>
                  <a:rPr lang="en-US" sz="2000" i="1" dirty="0">
                    <a:solidFill>
                      <a:schemeClr val="accent1">
                        <a:lumMod val="50000"/>
                      </a:schemeClr>
                    </a:solidFill>
                  </a:rPr>
                  <a:t>r </a:t>
                </a:r>
                <a:r>
                  <a:rPr lang="en-US" sz="2000" dirty="0" err="1">
                    <a:solidFill>
                      <a:schemeClr val="accent1">
                        <a:lumMod val="50000"/>
                      </a:schemeClr>
                    </a:solidFill>
                  </a:rPr>
                  <a:t>va</a:t>
                </a:r>
                <a:r>
                  <a:rPr lang="en-US" sz="2000" dirty="0">
                    <a:solidFill>
                      <a:schemeClr val="accent1">
                        <a:lumMod val="50000"/>
                      </a:schemeClr>
                    </a:solidFill>
                  </a:rPr>
                  <a:t> </a:t>
                </a:r>
                <a:r>
                  <a:rPr lang="en-US" sz="2000" i="1" dirty="0">
                    <a:solidFill>
                      <a:schemeClr val="accent1">
                        <a:lumMod val="50000"/>
                      </a:schemeClr>
                    </a:solidFill>
                  </a:rPr>
                  <a:t>q</a:t>
                </a:r>
                <a:r>
                  <a:rPr lang="en-US" sz="2000" dirty="0">
                    <a:solidFill>
                      <a:schemeClr val="accent1">
                        <a:lumMod val="50000"/>
                      </a:schemeClr>
                    </a:solidFill>
                  </a:rPr>
                  <a:t> </a:t>
                </a:r>
                <a:r>
                  <a:rPr lang="en-US" sz="2000" dirty="0" err="1">
                    <a:solidFill>
                      <a:schemeClr val="accent1">
                        <a:lumMod val="50000"/>
                      </a:schemeClr>
                    </a:solidFill>
                  </a:rPr>
                  <a:t>larning</a:t>
                </a:r>
                <a:r>
                  <a:rPr lang="en-US" sz="2000" dirty="0">
                    <a:solidFill>
                      <a:schemeClr val="accent1">
                        <a:lumMod val="50000"/>
                      </a:schemeClr>
                    </a:solidFill>
                  </a:rPr>
                  <a:t> (1.2)  </a:t>
                </a:r>
                <a:r>
                  <a:rPr lang="en-US" sz="2000" dirty="0" err="1">
                    <a:solidFill>
                      <a:schemeClr val="accent1">
                        <a:lumMod val="50000"/>
                      </a:schemeClr>
                    </a:solidFill>
                  </a:rPr>
                  <a:t>va</a:t>
                </a:r>
                <a:r>
                  <a:rPr lang="en-US" sz="2000" dirty="0">
                    <a:solidFill>
                      <a:schemeClr val="accent1">
                        <a:lumMod val="50000"/>
                      </a:schemeClr>
                    </a:solidFill>
                  </a:rPr>
                  <a:t> (1.3) </a:t>
                </a:r>
                <a:r>
                  <a:rPr lang="en-US" sz="2000" dirty="0" err="1">
                    <a:solidFill>
                      <a:schemeClr val="accent1">
                        <a:lumMod val="50000"/>
                      </a:schemeClr>
                    </a:solidFill>
                  </a:rPr>
                  <a:t>ifodalari</a:t>
                </a:r>
                <a:r>
                  <a:rPr lang="en-US" sz="2000" dirty="0">
                    <a:solidFill>
                      <a:schemeClr val="accent1">
                        <a:lumMod val="50000"/>
                      </a:schemeClr>
                    </a:solidFill>
                  </a:rPr>
                  <a:t> </a:t>
                </a:r>
                <a:r>
                  <a:rPr lang="en-US" sz="2000" dirty="0" err="1">
                    <a:solidFill>
                      <a:schemeClr val="accent1">
                        <a:lumMod val="50000"/>
                      </a:schemeClr>
                    </a:solidFill>
                  </a:rPr>
                  <a:t>bilan</a:t>
                </a:r>
                <a:r>
                  <a:rPr lang="en-US" sz="2000" dirty="0">
                    <a:solidFill>
                      <a:schemeClr val="accent1">
                        <a:lumMod val="50000"/>
                      </a:schemeClr>
                    </a:solidFill>
                  </a:rPr>
                  <a:t> </a:t>
                </a:r>
                <a:r>
                  <a:rPr lang="en-US" sz="2000" dirty="0" err="1">
                    <a:solidFill>
                      <a:schemeClr val="accent1">
                        <a:lumMod val="50000"/>
                      </a:schemeClr>
                    </a:solidFill>
                  </a:rPr>
                  <a:t>almashtirsak</a:t>
                </a:r>
                <a:r>
                  <a:rPr lang="uz-Latn-UZ" sz="2000" dirty="0">
                    <a:solidFill>
                      <a:schemeClr val="accent1">
                        <a:lumMod val="50000"/>
                      </a:schemeClr>
                    </a:solidFill>
                  </a:rPr>
                  <a:t>,                        </a:t>
                </a:r>
                <a:r>
                  <a:rPr lang="uz-Latn-UZ" sz="2000" b="1" i="1" dirty="0">
                    <a:solidFill>
                      <a:schemeClr val="accent1">
                        <a:lumMod val="50000"/>
                      </a:schemeClr>
                    </a:solidFill>
                  </a:rPr>
                  <a:t> </a:t>
                </a:r>
                <a14:m>
                  <m:oMath xmlns:m="http://schemas.openxmlformats.org/officeDocument/2006/math">
                    <m:rad>
                      <m:radPr>
                        <m:degHide m:val="on"/>
                        <m:ctrlPr>
                          <a:rPr lang="uz-Latn-UZ" sz="2000" b="1" i="1">
                            <a:solidFill>
                              <a:schemeClr val="accent1">
                                <a:lumMod val="50000"/>
                              </a:schemeClr>
                            </a:solidFill>
                            <a:latin typeface="Cambria Math"/>
                          </a:rPr>
                        </m:ctrlPr>
                      </m:radPr>
                      <m:deg/>
                      <m:e>
                        <m:sSup>
                          <m:sSupPr>
                            <m:ctrlPr>
                              <a:rPr lang="uz-Latn-UZ" sz="2000" b="1" i="1">
                                <a:solidFill>
                                  <a:schemeClr val="accent1">
                                    <a:lumMod val="50000"/>
                                  </a:schemeClr>
                                </a:solidFill>
                                <a:latin typeface="Cambria Math"/>
                              </a:rPr>
                            </m:ctrlPr>
                          </m:sSupPr>
                          <m:e>
                            <m:r>
                              <a:rPr lang="uz-Latn-UZ" sz="2000" b="1" i="1">
                                <a:solidFill>
                                  <a:schemeClr val="accent1">
                                    <a:lumMod val="50000"/>
                                  </a:schemeClr>
                                </a:solidFill>
                                <a:latin typeface="Cambria Math"/>
                              </a:rPr>
                              <m:t>(</m:t>
                            </m:r>
                            <m:r>
                              <a:rPr lang="uz-Latn-UZ" sz="2000" b="1" i="1">
                                <a:solidFill>
                                  <a:schemeClr val="accent1">
                                    <a:lumMod val="50000"/>
                                  </a:schemeClr>
                                </a:solidFill>
                                <a:latin typeface="Cambria Math"/>
                              </a:rPr>
                              <m:t>𝒙</m:t>
                            </m:r>
                            <m:r>
                              <a:rPr lang="uz-Latn-UZ" sz="2000" b="1" i="1">
                                <a:solidFill>
                                  <a:schemeClr val="accent1">
                                    <a:lumMod val="50000"/>
                                  </a:schemeClr>
                                </a:solidFill>
                                <a:latin typeface="Cambria Math"/>
                              </a:rPr>
                              <m:t>−</m:t>
                            </m:r>
                            <m:f>
                              <m:fPr>
                                <m:ctrlPr>
                                  <a:rPr lang="uz-Latn-UZ" sz="2000" b="1" i="1">
                                    <a:solidFill>
                                      <a:schemeClr val="accent1">
                                        <a:lumMod val="50000"/>
                                      </a:schemeClr>
                                    </a:solidFill>
                                    <a:latin typeface="Cambria Math"/>
                                  </a:rPr>
                                </m:ctrlPr>
                              </m:fPr>
                              <m:num>
                                <m:r>
                                  <a:rPr lang="uz-Latn-UZ" sz="2000" b="1" i="1">
                                    <a:solidFill>
                                      <a:schemeClr val="accent1">
                                        <a:lumMod val="50000"/>
                                      </a:schemeClr>
                                    </a:solidFill>
                                    <a:latin typeface="Cambria Math"/>
                                  </a:rPr>
                                  <m:t>𝒑</m:t>
                                </m:r>
                              </m:num>
                              <m:den>
                                <m:r>
                                  <a:rPr lang="uz-Latn-UZ" sz="2000" b="1" i="1">
                                    <a:solidFill>
                                      <a:schemeClr val="accent1">
                                        <a:lumMod val="50000"/>
                                      </a:schemeClr>
                                    </a:solidFill>
                                    <a:latin typeface="Cambria Math"/>
                                  </a:rPr>
                                  <m:t>𝟐</m:t>
                                </m:r>
                              </m:den>
                            </m:f>
                            <m:r>
                              <a:rPr lang="uz-Latn-UZ" sz="2000" b="1" i="1">
                                <a:solidFill>
                                  <a:schemeClr val="accent1">
                                    <a:lumMod val="50000"/>
                                  </a:schemeClr>
                                </a:solidFill>
                                <a:latin typeface="Cambria Math"/>
                              </a:rPr>
                              <m:t>)</m:t>
                            </m:r>
                          </m:e>
                          <m:sup>
                            <m:r>
                              <a:rPr lang="uz-Latn-UZ" sz="2000" b="1" i="1">
                                <a:solidFill>
                                  <a:schemeClr val="accent1">
                                    <a:lumMod val="50000"/>
                                  </a:schemeClr>
                                </a:solidFill>
                                <a:latin typeface="Cambria Math"/>
                              </a:rPr>
                              <m:t>𝟐</m:t>
                            </m:r>
                          </m:sup>
                        </m:sSup>
                        <m:r>
                          <a:rPr lang="uz-Latn-UZ" sz="2000" b="1" i="1">
                            <a:solidFill>
                              <a:schemeClr val="accent1">
                                <a:lumMod val="50000"/>
                              </a:schemeClr>
                            </a:solidFill>
                            <a:latin typeface="Cambria Math"/>
                          </a:rPr>
                          <m:t>+</m:t>
                        </m:r>
                        <m:sSup>
                          <m:sSupPr>
                            <m:ctrlPr>
                              <a:rPr lang="uz-Latn-UZ" sz="2000" b="1" i="1">
                                <a:solidFill>
                                  <a:schemeClr val="accent1">
                                    <a:lumMod val="50000"/>
                                  </a:schemeClr>
                                </a:solidFill>
                                <a:latin typeface="Cambria Math"/>
                              </a:rPr>
                            </m:ctrlPr>
                          </m:sSupPr>
                          <m:e>
                            <m:r>
                              <a:rPr lang="uz-Latn-UZ" sz="2000" b="1" i="1">
                                <a:solidFill>
                                  <a:schemeClr val="accent1">
                                    <a:lumMod val="50000"/>
                                  </a:schemeClr>
                                </a:solidFill>
                                <a:latin typeface="Cambria Math"/>
                              </a:rPr>
                              <m:t>𝒚</m:t>
                            </m:r>
                          </m:e>
                          <m:sup>
                            <m:r>
                              <a:rPr lang="uz-Latn-UZ" sz="2000" b="1" i="1">
                                <a:solidFill>
                                  <a:schemeClr val="accent1">
                                    <a:lumMod val="50000"/>
                                  </a:schemeClr>
                                </a:solidFill>
                                <a:latin typeface="Cambria Math"/>
                              </a:rPr>
                              <m:t>𝟐</m:t>
                            </m:r>
                          </m:sup>
                        </m:sSup>
                      </m:e>
                    </m:rad>
                    <m:r>
                      <a:rPr lang="uz-Latn-UZ" sz="2000" b="1" i="1">
                        <a:solidFill>
                          <a:schemeClr val="accent1">
                            <a:lumMod val="50000"/>
                          </a:schemeClr>
                        </a:solidFill>
                        <a:latin typeface="Cambria Math"/>
                      </a:rPr>
                      <m:t>=</m:t>
                    </m:r>
                    <m:r>
                      <a:rPr lang="uz-Latn-UZ" sz="2000" b="1" i="1">
                        <a:solidFill>
                          <a:schemeClr val="accent1">
                            <a:lumMod val="50000"/>
                          </a:schemeClr>
                        </a:solidFill>
                        <a:latin typeface="Cambria Math"/>
                      </a:rPr>
                      <m:t>𝒙</m:t>
                    </m:r>
                    <m:r>
                      <a:rPr lang="uz-Latn-UZ" sz="2000" b="1" i="1">
                        <a:solidFill>
                          <a:schemeClr val="accent1">
                            <a:lumMod val="50000"/>
                          </a:schemeClr>
                        </a:solidFill>
                        <a:latin typeface="Cambria Math"/>
                      </a:rPr>
                      <m:t>+</m:t>
                    </m:r>
                    <m:f>
                      <m:fPr>
                        <m:ctrlPr>
                          <a:rPr lang="uz-Latn-UZ" sz="2000" b="1" i="1">
                            <a:solidFill>
                              <a:schemeClr val="accent1">
                                <a:lumMod val="50000"/>
                              </a:schemeClr>
                            </a:solidFill>
                            <a:latin typeface="Cambria Math"/>
                          </a:rPr>
                        </m:ctrlPr>
                      </m:fPr>
                      <m:num>
                        <m:r>
                          <a:rPr lang="uz-Latn-UZ" sz="2000" b="1" i="1">
                            <a:solidFill>
                              <a:schemeClr val="accent1">
                                <a:lumMod val="50000"/>
                              </a:schemeClr>
                            </a:solidFill>
                            <a:latin typeface="Cambria Math"/>
                          </a:rPr>
                          <m:t>𝒑</m:t>
                        </m:r>
                      </m:num>
                      <m:den>
                        <m:r>
                          <a:rPr lang="uz-Latn-UZ" sz="2000" b="1" i="1">
                            <a:solidFill>
                              <a:schemeClr val="accent1">
                                <a:lumMod val="50000"/>
                              </a:schemeClr>
                            </a:solidFill>
                            <a:latin typeface="Cambria Math"/>
                          </a:rPr>
                          <m:t>𝟐</m:t>
                        </m:r>
                      </m:den>
                    </m:f>
                  </m:oMath>
                </a14:m>
                <a:r>
                  <a:rPr lang="uz-Latn-UZ" sz="2000" b="1" dirty="0">
                    <a:solidFill>
                      <a:schemeClr val="accent1">
                        <a:lumMod val="50000"/>
                      </a:schemeClr>
                    </a:solidFill>
                  </a:rPr>
                  <a:t>       (</a:t>
                </a:r>
                <a:r>
                  <a:rPr lang="en-US" sz="2000" b="1" dirty="0">
                    <a:solidFill>
                      <a:schemeClr val="accent1">
                        <a:lumMod val="50000"/>
                      </a:schemeClr>
                    </a:solidFill>
                  </a:rPr>
                  <a:t>1.</a:t>
                </a:r>
                <a:r>
                  <a:rPr lang="uz-Latn-UZ" sz="2000" b="1" dirty="0">
                    <a:solidFill>
                      <a:schemeClr val="accent1">
                        <a:lumMod val="50000"/>
                      </a:schemeClr>
                    </a:solidFill>
                  </a:rPr>
                  <a:t>4</a:t>
                </a:r>
                <a:r>
                  <a:rPr lang="uz-Latn-UZ" sz="2000" b="1" dirty="0" smtClean="0">
                    <a:solidFill>
                      <a:schemeClr val="accent1">
                        <a:lumMod val="50000"/>
                      </a:schemeClr>
                    </a:solidFill>
                  </a:rPr>
                  <a:t>)</a:t>
                </a:r>
                <a:r>
                  <a:rPr lang="en-US" sz="2000" b="1" dirty="0" smtClean="0">
                    <a:solidFill>
                      <a:schemeClr val="accent1">
                        <a:lumMod val="50000"/>
                      </a:schemeClr>
                    </a:solidFill>
                  </a:rPr>
                  <a:t/>
                </a:r>
                <a:br>
                  <a:rPr lang="en-US" sz="2000" b="1" dirty="0" smtClean="0">
                    <a:solidFill>
                      <a:schemeClr val="accent1">
                        <a:lumMod val="50000"/>
                      </a:schemeClr>
                    </a:solidFill>
                  </a:rPr>
                </a:br>
                <a14:m>
                  <m:oMath xmlns:m="http://schemas.openxmlformats.org/officeDocument/2006/math">
                    <m:sSup>
                      <m:sSupPr>
                        <m:ctrlPr>
                          <a:rPr lang="uz-Latn-UZ" sz="2000" b="1" i="1">
                            <a:solidFill>
                              <a:schemeClr val="accent1">
                                <a:lumMod val="50000"/>
                              </a:schemeClr>
                            </a:solidFill>
                            <a:latin typeface="Cambria Math"/>
                          </a:rPr>
                        </m:ctrlPr>
                      </m:sSupPr>
                      <m:e>
                        <m:r>
                          <a:rPr lang="uz-Latn-UZ" sz="2000" b="1" i="1">
                            <a:solidFill>
                              <a:schemeClr val="accent1">
                                <a:lumMod val="50000"/>
                              </a:schemeClr>
                            </a:solidFill>
                            <a:latin typeface="Cambria Math"/>
                          </a:rPr>
                          <m:t>𝒙</m:t>
                        </m:r>
                      </m:e>
                      <m:sup>
                        <m:r>
                          <a:rPr lang="uz-Latn-UZ" sz="2000" b="1" i="1">
                            <a:solidFill>
                              <a:schemeClr val="accent1">
                                <a:lumMod val="50000"/>
                              </a:schemeClr>
                            </a:solidFill>
                            <a:latin typeface="Cambria Math"/>
                          </a:rPr>
                          <m:t>𝟐</m:t>
                        </m:r>
                      </m:sup>
                    </m:sSup>
                    <m:r>
                      <a:rPr lang="uz-Latn-UZ" sz="2000" b="1" i="1">
                        <a:solidFill>
                          <a:schemeClr val="accent1">
                            <a:lumMod val="50000"/>
                          </a:schemeClr>
                        </a:solidFill>
                        <a:latin typeface="Cambria Math"/>
                      </a:rPr>
                      <m:t>−</m:t>
                    </m:r>
                    <m:r>
                      <a:rPr lang="uz-Latn-UZ" sz="2000" b="1" i="1">
                        <a:solidFill>
                          <a:schemeClr val="accent1">
                            <a:lumMod val="50000"/>
                          </a:schemeClr>
                        </a:solidFill>
                        <a:latin typeface="Cambria Math"/>
                      </a:rPr>
                      <m:t>𝒑𝒙</m:t>
                    </m:r>
                    <m:r>
                      <a:rPr lang="uz-Latn-UZ" sz="2000" b="1" i="1">
                        <a:solidFill>
                          <a:schemeClr val="accent1">
                            <a:lumMod val="50000"/>
                          </a:schemeClr>
                        </a:solidFill>
                        <a:latin typeface="Cambria Math"/>
                      </a:rPr>
                      <m:t>+</m:t>
                    </m:r>
                    <m:f>
                      <m:fPr>
                        <m:ctrlPr>
                          <a:rPr lang="uz-Latn-UZ" sz="2000" b="1" i="1">
                            <a:solidFill>
                              <a:schemeClr val="accent1">
                                <a:lumMod val="50000"/>
                              </a:schemeClr>
                            </a:solidFill>
                            <a:latin typeface="Cambria Math"/>
                          </a:rPr>
                        </m:ctrlPr>
                      </m:fPr>
                      <m:num>
                        <m:sSup>
                          <m:sSupPr>
                            <m:ctrlPr>
                              <a:rPr lang="uz-Latn-UZ" sz="2000" b="1" i="1">
                                <a:solidFill>
                                  <a:schemeClr val="accent1">
                                    <a:lumMod val="50000"/>
                                  </a:schemeClr>
                                </a:solidFill>
                                <a:latin typeface="Cambria Math"/>
                              </a:rPr>
                            </m:ctrlPr>
                          </m:sSupPr>
                          <m:e>
                            <m:r>
                              <a:rPr lang="uz-Latn-UZ" sz="2000" b="1" i="1">
                                <a:solidFill>
                                  <a:schemeClr val="accent1">
                                    <a:lumMod val="50000"/>
                                  </a:schemeClr>
                                </a:solidFill>
                                <a:latin typeface="Cambria Math"/>
                              </a:rPr>
                              <m:t>𝒑</m:t>
                            </m:r>
                          </m:e>
                          <m:sup>
                            <m:r>
                              <a:rPr lang="uz-Latn-UZ" sz="2000" b="1" i="1">
                                <a:solidFill>
                                  <a:schemeClr val="accent1">
                                    <a:lumMod val="50000"/>
                                  </a:schemeClr>
                                </a:solidFill>
                                <a:latin typeface="Cambria Math"/>
                              </a:rPr>
                              <m:t>𝟐</m:t>
                            </m:r>
                          </m:sup>
                        </m:sSup>
                      </m:num>
                      <m:den>
                        <m:r>
                          <a:rPr lang="uz-Latn-UZ" sz="2000" b="1" i="1">
                            <a:solidFill>
                              <a:schemeClr val="accent1">
                                <a:lumMod val="50000"/>
                              </a:schemeClr>
                            </a:solidFill>
                            <a:latin typeface="Cambria Math"/>
                          </a:rPr>
                          <m:t>𝟒</m:t>
                        </m:r>
                      </m:den>
                    </m:f>
                    <m:r>
                      <a:rPr lang="uz-Latn-UZ" sz="2000" b="1" i="1">
                        <a:solidFill>
                          <a:schemeClr val="accent1">
                            <a:lumMod val="50000"/>
                          </a:schemeClr>
                        </a:solidFill>
                        <a:latin typeface="Cambria Math"/>
                      </a:rPr>
                      <m:t>+</m:t>
                    </m:r>
                    <m:sSup>
                      <m:sSupPr>
                        <m:ctrlPr>
                          <a:rPr lang="uz-Latn-UZ" sz="2000" b="1" i="1">
                            <a:solidFill>
                              <a:schemeClr val="accent1">
                                <a:lumMod val="50000"/>
                              </a:schemeClr>
                            </a:solidFill>
                            <a:latin typeface="Cambria Math"/>
                          </a:rPr>
                        </m:ctrlPr>
                      </m:sSupPr>
                      <m:e>
                        <m:r>
                          <a:rPr lang="uz-Latn-UZ" sz="2000" b="1" i="1">
                            <a:solidFill>
                              <a:schemeClr val="accent1">
                                <a:lumMod val="50000"/>
                              </a:schemeClr>
                            </a:solidFill>
                            <a:latin typeface="Cambria Math"/>
                          </a:rPr>
                          <m:t>𝒚</m:t>
                        </m:r>
                      </m:e>
                      <m:sup>
                        <m:r>
                          <a:rPr lang="uz-Latn-UZ" sz="2000" b="1" i="1">
                            <a:solidFill>
                              <a:schemeClr val="accent1">
                                <a:lumMod val="50000"/>
                              </a:schemeClr>
                            </a:solidFill>
                            <a:latin typeface="Cambria Math"/>
                          </a:rPr>
                          <m:t>𝟐</m:t>
                        </m:r>
                      </m:sup>
                    </m:sSup>
                    <m:r>
                      <a:rPr lang="uz-Latn-UZ" sz="2000" b="1" i="1">
                        <a:solidFill>
                          <a:schemeClr val="accent1">
                            <a:lumMod val="50000"/>
                          </a:schemeClr>
                        </a:solidFill>
                        <a:latin typeface="Cambria Math"/>
                      </a:rPr>
                      <m:t>=</m:t>
                    </m:r>
                    <m:sSup>
                      <m:sSupPr>
                        <m:ctrlPr>
                          <a:rPr lang="uz-Latn-UZ" sz="2000" b="1" i="1">
                            <a:solidFill>
                              <a:schemeClr val="accent1">
                                <a:lumMod val="50000"/>
                              </a:schemeClr>
                            </a:solidFill>
                            <a:latin typeface="Cambria Math"/>
                          </a:rPr>
                        </m:ctrlPr>
                      </m:sSupPr>
                      <m:e>
                        <m:r>
                          <a:rPr lang="uz-Latn-UZ" sz="2000" b="1" i="1">
                            <a:solidFill>
                              <a:schemeClr val="accent1">
                                <a:lumMod val="50000"/>
                              </a:schemeClr>
                            </a:solidFill>
                            <a:latin typeface="Cambria Math"/>
                          </a:rPr>
                          <m:t>𝒙</m:t>
                        </m:r>
                      </m:e>
                      <m:sup>
                        <m:r>
                          <a:rPr lang="uz-Latn-UZ" sz="2000" b="1" i="1">
                            <a:solidFill>
                              <a:schemeClr val="accent1">
                                <a:lumMod val="50000"/>
                              </a:schemeClr>
                            </a:solidFill>
                            <a:latin typeface="Cambria Math"/>
                          </a:rPr>
                          <m:t>𝟐</m:t>
                        </m:r>
                      </m:sup>
                    </m:sSup>
                    <m:r>
                      <a:rPr lang="uz-Latn-UZ" sz="2000" b="1" i="1">
                        <a:solidFill>
                          <a:schemeClr val="accent1">
                            <a:lumMod val="50000"/>
                          </a:schemeClr>
                        </a:solidFill>
                        <a:latin typeface="Cambria Math"/>
                      </a:rPr>
                      <m:t>+</m:t>
                    </m:r>
                    <m:r>
                      <a:rPr lang="uz-Latn-UZ" sz="2000" b="1" i="1">
                        <a:solidFill>
                          <a:schemeClr val="accent1">
                            <a:lumMod val="50000"/>
                          </a:schemeClr>
                        </a:solidFill>
                        <a:latin typeface="Cambria Math"/>
                      </a:rPr>
                      <m:t>𝒑𝒙</m:t>
                    </m:r>
                    <m:r>
                      <a:rPr lang="uz-Latn-UZ" sz="2000" b="1" i="1">
                        <a:solidFill>
                          <a:schemeClr val="accent1">
                            <a:lumMod val="50000"/>
                          </a:schemeClr>
                        </a:solidFill>
                        <a:latin typeface="Cambria Math"/>
                      </a:rPr>
                      <m:t>+</m:t>
                    </m:r>
                    <m:f>
                      <m:fPr>
                        <m:ctrlPr>
                          <a:rPr lang="uz-Latn-UZ" sz="2000" b="1" i="1">
                            <a:solidFill>
                              <a:schemeClr val="accent1">
                                <a:lumMod val="50000"/>
                              </a:schemeClr>
                            </a:solidFill>
                            <a:latin typeface="Cambria Math"/>
                          </a:rPr>
                        </m:ctrlPr>
                      </m:fPr>
                      <m:num>
                        <m:sSup>
                          <m:sSupPr>
                            <m:ctrlPr>
                              <a:rPr lang="uz-Latn-UZ" sz="2000" b="1" i="1">
                                <a:solidFill>
                                  <a:schemeClr val="accent1">
                                    <a:lumMod val="50000"/>
                                  </a:schemeClr>
                                </a:solidFill>
                                <a:latin typeface="Cambria Math"/>
                              </a:rPr>
                            </m:ctrlPr>
                          </m:sSupPr>
                          <m:e>
                            <m:r>
                              <a:rPr lang="uz-Latn-UZ" sz="2000" b="1" i="1">
                                <a:solidFill>
                                  <a:schemeClr val="accent1">
                                    <a:lumMod val="50000"/>
                                  </a:schemeClr>
                                </a:solidFill>
                                <a:latin typeface="Cambria Math"/>
                              </a:rPr>
                              <m:t>𝒑</m:t>
                            </m:r>
                          </m:e>
                          <m:sup>
                            <m:r>
                              <a:rPr lang="uz-Latn-UZ" sz="2000" b="1" i="1">
                                <a:solidFill>
                                  <a:schemeClr val="accent1">
                                    <a:lumMod val="50000"/>
                                  </a:schemeClr>
                                </a:solidFill>
                                <a:latin typeface="Cambria Math"/>
                              </a:rPr>
                              <m:t>𝟐</m:t>
                            </m:r>
                          </m:sup>
                        </m:sSup>
                      </m:num>
                      <m:den>
                        <m:r>
                          <a:rPr lang="uz-Latn-UZ" sz="2000" b="1" i="1">
                            <a:solidFill>
                              <a:schemeClr val="accent1">
                                <a:lumMod val="50000"/>
                              </a:schemeClr>
                            </a:solidFill>
                            <a:latin typeface="Cambria Math"/>
                          </a:rPr>
                          <m:t>𝟒</m:t>
                        </m:r>
                      </m:den>
                    </m:f>
                  </m:oMath>
                </a14:m>
                <a:r>
                  <a:rPr lang="uz-Latn-UZ" sz="2000" b="1" dirty="0">
                    <a:solidFill>
                      <a:schemeClr val="accent1">
                        <a:lumMod val="50000"/>
                      </a:schemeClr>
                    </a:solidFill>
                  </a:rPr>
                  <a:t>     (</a:t>
                </a:r>
                <a:r>
                  <a:rPr lang="en-US" sz="2000" b="1" dirty="0">
                    <a:solidFill>
                      <a:schemeClr val="accent1">
                        <a:lumMod val="50000"/>
                      </a:schemeClr>
                    </a:solidFill>
                  </a:rPr>
                  <a:t>1.</a:t>
                </a:r>
                <a:r>
                  <a:rPr lang="uz-Latn-UZ" sz="2000" b="1" dirty="0">
                    <a:solidFill>
                      <a:schemeClr val="accent1">
                        <a:lumMod val="50000"/>
                      </a:schemeClr>
                    </a:solidFill>
                  </a:rPr>
                  <a:t>5)</a:t>
                </a:r>
                <a:br>
                  <a:rPr lang="uz-Latn-UZ" sz="2000" b="1" dirty="0">
                    <a:solidFill>
                      <a:schemeClr val="accent1">
                        <a:lumMod val="50000"/>
                      </a:schemeClr>
                    </a:solidFill>
                  </a:rPr>
                </a:br>
                <a:r>
                  <a:rPr lang="uz-Latn-UZ" sz="2000" dirty="0">
                    <a:solidFill>
                      <a:schemeClr val="accent1">
                        <a:lumMod val="50000"/>
                      </a:schemeClr>
                    </a:solidFill>
                  </a:rPr>
                  <a:t>yoki</a:t>
                </a:r>
                <a:r>
                  <a:rPr lang="uz-Latn-UZ" sz="2000" b="1" dirty="0">
                    <a:solidFill>
                      <a:schemeClr val="accent1">
                        <a:lumMod val="50000"/>
                      </a:schemeClr>
                    </a:solidFill>
                  </a:rPr>
                  <a:t>         </a:t>
                </a:r>
                <a:r>
                  <a:rPr lang="uz-Latn-UZ" sz="2000" b="1" dirty="0" smtClean="0">
                    <a:solidFill>
                      <a:schemeClr val="accent1">
                        <a:lumMod val="50000"/>
                      </a:schemeClr>
                    </a:solidFill>
                  </a:rPr>
                  <a:t>   </a:t>
                </a:r>
                <a14:m>
                  <m:oMath xmlns:m="http://schemas.openxmlformats.org/officeDocument/2006/math">
                    <m:sSup>
                      <m:sSupPr>
                        <m:ctrlPr>
                          <a:rPr lang="uz-Latn-UZ" sz="2000" b="1" i="1">
                            <a:solidFill>
                              <a:schemeClr val="accent1">
                                <a:lumMod val="50000"/>
                              </a:schemeClr>
                            </a:solidFill>
                            <a:latin typeface="Cambria Math"/>
                          </a:rPr>
                        </m:ctrlPr>
                      </m:sSupPr>
                      <m:e>
                        <m:r>
                          <a:rPr lang="uz-Latn-UZ" sz="2000" b="1" i="1">
                            <a:solidFill>
                              <a:schemeClr val="accent1">
                                <a:lumMod val="50000"/>
                              </a:schemeClr>
                            </a:solidFill>
                            <a:latin typeface="Cambria Math"/>
                          </a:rPr>
                          <m:t>𝒚</m:t>
                        </m:r>
                      </m:e>
                      <m:sup>
                        <m:r>
                          <a:rPr lang="uz-Latn-UZ" sz="2000" b="1" i="1">
                            <a:solidFill>
                              <a:schemeClr val="accent1">
                                <a:lumMod val="50000"/>
                              </a:schemeClr>
                            </a:solidFill>
                            <a:latin typeface="Cambria Math"/>
                          </a:rPr>
                          <m:t>𝟐</m:t>
                        </m:r>
                      </m:sup>
                    </m:sSup>
                    <m:r>
                      <a:rPr lang="uz-Latn-UZ" sz="2000" b="1" i="1">
                        <a:solidFill>
                          <a:schemeClr val="accent1">
                            <a:lumMod val="50000"/>
                          </a:schemeClr>
                        </a:solidFill>
                        <a:latin typeface="Cambria Math"/>
                      </a:rPr>
                      <m:t>=</m:t>
                    </m:r>
                    <m:r>
                      <a:rPr lang="uz-Latn-UZ" sz="2000" b="1" i="1">
                        <a:solidFill>
                          <a:schemeClr val="accent1">
                            <a:lumMod val="50000"/>
                          </a:schemeClr>
                        </a:solidFill>
                        <a:latin typeface="Cambria Math"/>
                      </a:rPr>
                      <m:t>𝟐</m:t>
                    </m:r>
                    <m:r>
                      <a:rPr lang="uz-Latn-UZ" sz="2000" b="1" i="1">
                        <a:solidFill>
                          <a:schemeClr val="accent1">
                            <a:lumMod val="50000"/>
                          </a:schemeClr>
                        </a:solidFill>
                        <a:latin typeface="Cambria Math"/>
                      </a:rPr>
                      <m:t>𝒑𝒙</m:t>
                    </m:r>
                    <m:r>
                      <a:rPr lang="uz-Latn-UZ" sz="2000" b="1" i="1">
                        <a:solidFill>
                          <a:schemeClr val="accent1">
                            <a:lumMod val="50000"/>
                          </a:schemeClr>
                        </a:solidFill>
                        <a:latin typeface="Cambria Math"/>
                      </a:rPr>
                      <m:t>   </m:t>
                    </m:r>
                  </m:oMath>
                </a14:m>
                <a:r>
                  <a:rPr lang="uz-Latn-UZ" sz="2000" b="1" i="1" dirty="0">
                    <a:solidFill>
                      <a:schemeClr val="accent1">
                        <a:lumMod val="50000"/>
                      </a:schemeClr>
                    </a:solidFill>
                  </a:rPr>
                  <a:t>           </a:t>
                </a:r>
                <a:r>
                  <a:rPr lang="uz-Latn-UZ" sz="2000" b="1" i="1" dirty="0" smtClean="0">
                    <a:solidFill>
                      <a:schemeClr val="accent1">
                        <a:lumMod val="50000"/>
                      </a:schemeClr>
                    </a:solidFill>
                  </a:rPr>
                  <a:t>(</a:t>
                </a:r>
                <a:r>
                  <a:rPr lang="en-US" sz="2000" b="1" i="1" dirty="0">
                    <a:solidFill>
                      <a:schemeClr val="accent1">
                        <a:lumMod val="50000"/>
                      </a:schemeClr>
                    </a:solidFill>
                  </a:rPr>
                  <a:t>1.</a:t>
                </a:r>
                <a:r>
                  <a:rPr lang="uz-Latn-UZ" sz="2000" b="1" i="1" dirty="0">
                    <a:solidFill>
                      <a:schemeClr val="accent1">
                        <a:lumMod val="50000"/>
                      </a:schemeClr>
                    </a:solidFill>
                  </a:rPr>
                  <a:t>6</a:t>
                </a:r>
                <a:r>
                  <a:rPr lang="uz-Latn-UZ" sz="2000" b="1" i="1" dirty="0" smtClean="0">
                    <a:solidFill>
                      <a:schemeClr val="accent1">
                        <a:lumMod val="50000"/>
                      </a:schemeClr>
                    </a:solidFill>
                  </a:rPr>
                  <a:t>)</a:t>
                </a:r>
                <a:r>
                  <a:rPr lang="en-US" sz="2000" b="1" i="1" dirty="0" smtClean="0">
                    <a:solidFill>
                      <a:schemeClr val="accent1">
                        <a:lumMod val="50000"/>
                      </a:schemeClr>
                    </a:solidFill>
                  </a:rPr>
                  <a:t> </a:t>
                </a:r>
                <a:r>
                  <a:rPr lang="en-US" sz="2000" dirty="0">
                    <a:solidFill>
                      <a:schemeClr val="accent1">
                        <a:lumMod val="50000"/>
                      </a:schemeClr>
                    </a:solidFill>
                  </a:rPr>
                  <a:t>1.6) </a:t>
                </a:r>
                <a:r>
                  <a:rPr lang="en-US" sz="2000" dirty="0" err="1">
                    <a:solidFill>
                      <a:schemeClr val="accent1">
                        <a:lumMod val="50000"/>
                      </a:schemeClr>
                    </a:solidFill>
                  </a:rPr>
                  <a:t>tenglamani</a:t>
                </a:r>
                <a:r>
                  <a:rPr lang="en-US" sz="2000" dirty="0">
                    <a:solidFill>
                      <a:schemeClr val="accent1">
                        <a:lumMod val="50000"/>
                      </a:schemeClr>
                    </a:solidFill>
                  </a:rPr>
                  <a:t> (1.4) </a:t>
                </a:r>
                <a:r>
                  <a:rPr lang="en-US" sz="2000" dirty="0" err="1">
                    <a:solidFill>
                      <a:schemeClr val="accent1">
                        <a:lumMod val="50000"/>
                      </a:schemeClr>
                    </a:solidFill>
                  </a:rPr>
                  <a:t>ning</a:t>
                </a:r>
                <a:r>
                  <a:rPr lang="en-US" sz="2000" dirty="0">
                    <a:solidFill>
                      <a:schemeClr val="accent1">
                        <a:lumMod val="50000"/>
                      </a:schemeClr>
                    </a:solidFill>
                  </a:rPr>
                  <a:t> </a:t>
                </a:r>
                <a:r>
                  <a:rPr lang="en-US" sz="2000" dirty="0" err="1">
                    <a:solidFill>
                      <a:schemeClr val="accent1">
                        <a:lumMod val="50000"/>
                      </a:schemeClr>
                    </a:solidFill>
                  </a:rPr>
                  <a:t>natijasi</a:t>
                </a:r>
                <a:r>
                  <a:rPr lang="en-US" sz="2000" dirty="0">
                    <a:solidFill>
                      <a:schemeClr val="accent1">
                        <a:lumMod val="50000"/>
                      </a:schemeClr>
                    </a:solidFill>
                  </a:rPr>
                  <a:t> </a:t>
                </a:r>
                <a:r>
                  <a:rPr lang="en-US" sz="2000" dirty="0" err="1">
                    <a:solidFill>
                      <a:schemeClr val="accent1">
                        <a:lumMod val="50000"/>
                      </a:schemeClr>
                    </a:solidFill>
                  </a:rPr>
                  <a:t>sifatida</a:t>
                </a:r>
                <a:r>
                  <a:rPr lang="en-US" sz="2000" dirty="0">
                    <a:solidFill>
                      <a:schemeClr val="accent1">
                        <a:lumMod val="50000"/>
                      </a:schemeClr>
                    </a:solidFill>
                  </a:rPr>
                  <a:t> </a:t>
                </a:r>
                <a:r>
                  <a:rPr lang="en-US" sz="2000" dirty="0" err="1">
                    <a:solidFill>
                      <a:schemeClr val="accent1">
                        <a:lumMod val="50000"/>
                      </a:schemeClr>
                    </a:solidFill>
                  </a:rPr>
                  <a:t>keltirib</a:t>
                </a:r>
                <a:r>
                  <a:rPr lang="en-US" sz="2000" dirty="0">
                    <a:solidFill>
                      <a:schemeClr val="accent1">
                        <a:lumMod val="50000"/>
                      </a:schemeClr>
                    </a:solidFill>
                  </a:rPr>
                  <a:t> </a:t>
                </a:r>
                <a:r>
                  <a:rPr lang="en-US" sz="2000" dirty="0" err="1">
                    <a:solidFill>
                      <a:schemeClr val="accent1">
                        <a:lumMod val="50000"/>
                      </a:schemeClr>
                    </a:solidFill>
                  </a:rPr>
                  <a:t>chiqardik</a:t>
                </a:r>
                <a:r>
                  <a:rPr lang="en-US" sz="2000" dirty="0">
                    <a:solidFill>
                      <a:schemeClr val="accent1">
                        <a:lumMod val="50000"/>
                      </a:schemeClr>
                    </a:solidFill>
                  </a:rPr>
                  <a:t>. </a:t>
                </a:r>
                <a:r>
                  <a:rPr lang="en-US" sz="2000" dirty="0" err="1">
                    <a:solidFill>
                      <a:schemeClr val="accent1">
                        <a:lumMod val="50000"/>
                      </a:schemeClr>
                    </a:solidFill>
                  </a:rPr>
                  <a:t>O’z</a:t>
                </a:r>
                <a:r>
                  <a:rPr lang="en-US" sz="2000" dirty="0">
                    <a:solidFill>
                      <a:schemeClr val="accent1">
                        <a:lumMod val="50000"/>
                      </a:schemeClr>
                    </a:solidFill>
                  </a:rPr>
                  <a:t> </a:t>
                </a:r>
                <a:r>
                  <a:rPr lang="en-US" sz="2000" dirty="0" err="1">
                    <a:solidFill>
                      <a:schemeClr val="accent1">
                        <a:lumMod val="50000"/>
                      </a:schemeClr>
                    </a:solidFill>
                  </a:rPr>
                  <a:t>navbatida</a:t>
                </a:r>
                <a:r>
                  <a:rPr lang="en-US" sz="2000" dirty="0">
                    <a:solidFill>
                      <a:schemeClr val="accent1">
                        <a:lumMod val="50000"/>
                      </a:schemeClr>
                    </a:solidFill>
                  </a:rPr>
                  <a:t> (1.4) </a:t>
                </a:r>
                <a:r>
                  <a:rPr lang="en-US" sz="2000" dirty="0" err="1">
                    <a:solidFill>
                      <a:schemeClr val="accent1">
                        <a:lumMod val="50000"/>
                      </a:schemeClr>
                    </a:solidFill>
                  </a:rPr>
                  <a:t>tenglamani</a:t>
                </a:r>
                <a:r>
                  <a:rPr lang="en-US" sz="2000" dirty="0">
                    <a:solidFill>
                      <a:schemeClr val="accent1">
                        <a:lumMod val="50000"/>
                      </a:schemeClr>
                    </a:solidFill>
                  </a:rPr>
                  <a:t> ham (1.6) </a:t>
                </a:r>
                <a:r>
                  <a:rPr lang="en-US" sz="2000" dirty="0" err="1">
                    <a:solidFill>
                      <a:schemeClr val="accent1">
                        <a:lumMod val="50000"/>
                      </a:schemeClr>
                    </a:solidFill>
                  </a:rPr>
                  <a:t>tenglamaning</a:t>
                </a:r>
                <a:r>
                  <a:rPr lang="en-US" sz="2000" dirty="0">
                    <a:solidFill>
                      <a:schemeClr val="accent1">
                        <a:lumMod val="50000"/>
                      </a:schemeClr>
                    </a:solidFill>
                  </a:rPr>
                  <a:t> </a:t>
                </a:r>
                <a:r>
                  <a:rPr lang="en-US" sz="2000" dirty="0" err="1">
                    <a:solidFill>
                      <a:schemeClr val="accent1">
                        <a:lumMod val="50000"/>
                      </a:schemeClr>
                    </a:solidFill>
                  </a:rPr>
                  <a:t>natijasi</a:t>
                </a:r>
                <a:r>
                  <a:rPr lang="en-US" sz="2000" dirty="0">
                    <a:solidFill>
                      <a:schemeClr val="accent1">
                        <a:lumMod val="50000"/>
                      </a:schemeClr>
                    </a:solidFill>
                  </a:rPr>
                  <a:t> </a:t>
                </a:r>
                <a:r>
                  <a:rPr lang="en-US" sz="2000" dirty="0" err="1">
                    <a:solidFill>
                      <a:schemeClr val="accent1">
                        <a:lumMod val="50000"/>
                      </a:schemeClr>
                    </a:solidFill>
                  </a:rPr>
                  <a:t>sifatida</a:t>
                </a:r>
                <a:r>
                  <a:rPr lang="en-US" sz="2000" dirty="0">
                    <a:solidFill>
                      <a:schemeClr val="accent1">
                        <a:lumMod val="50000"/>
                      </a:schemeClr>
                    </a:solidFill>
                  </a:rPr>
                  <a:t> </a:t>
                </a:r>
                <a:r>
                  <a:rPr lang="en-US" sz="2000" dirty="0" err="1">
                    <a:solidFill>
                      <a:schemeClr val="accent1">
                        <a:lumMod val="50000"/>
                      </a:schemeClr>
                    </a:solidFill>
                  </a:rPr>
                  <a:t>chiqarish</a:t>
                </a:r>
                <a:r>
                  <a:rPr lang="en-US" sz="2000" dirty="0">
                    <a:solidFill>
                      <a:schemeClr val="accent1">
                        <a:lumMod val="50000"/>
                      </a:schemeClr>
                    </a:solidFill>
                  </a:rPr>
                  <a:t> </a:t>
                </a:r>
                <a:r>
                  <a:rPr lang="en-US" sz="2000" dirty="0" err="1">
                    <a:solidFill>
                      <a:schemeClr val="accent1">
                        <a:lumMod val="50000"/>
                      </a:schemeClr>
                    </a:solidFill>
                  </a:rPr>
                  <a:t>mumkinligini</a:t>
                </a:r>
                <a:r>
                  <a:rPr lang="en-US" sz="2000" dirty="0">
                    <a:solidFill>
                      <a:schemeClr val="accent1">
                        <a:lumMod val="50000"/>
                      </a:schemeClr>
                    </a:solidFill>
                  </a:rPr>
                  <a:t> </a:t>
                </a:r>
                <a:r>
                  <a:rPr lang="en-US" sz="2000" dirty="0" err="1">
                    <a:solidFill>
                      <a:schemeClr val="accent1">
                        <a:lumMod val="50000"/>
                      </a:schemeClr>
                    </a:solidFill>
                  </a:rPr>
                  <a:t>ko`rsatish</a:t>
                </a:r>
                <a:r>
                  <a:rPr lang="en-US" sz="2000" dirty="0">
                    <a:solidFill>
                      <a:schemeClr val="accent1">
                        <a:lumMod val="50000"/>
                      </a:schemeClr>
                    </a:solidFill>
                  </a:rPr>
                  <a:t> </a:t>
                </a:r>
                <a:r>
                  <a:rPr lang="en-US" sz="2000" dirty="0" err="1">
                    <a:solidFill>
                      <a:schemeClr val="accent1">
                        <a:lumMod val="50000"/>
                      </a:schemeClr>
                    </a:solidFill>
                  </a:rPr>
                  <a:t>oson</a:t>
                </a:r>
                <a:r>
                  <a:rPr lang="en-US" sz="2000" dirty="0">
                    <a:solidFill>
                      <a:schemeClr val="accent1">
                        <a:lumMod val="50000"/>
                      </a:schemeClr>
                    </a:solidFill>
                  </a:rPr>
                  <a:t>. </a:t>
                </a:r>
                <a:r>
                  <a:rPr lang="en-US" sz="2000" b="1" i="1" dirty="0" smtClean="0"/>
                  <a:t/>
                </a:r>
                <a:br>
                  <a:rPr lang="en-US" sz="2000" b="1" i="1" dirty="0" smtClean="0"/>
                </a:br>
                <a:endParaRPr lang="ru-RU" sz="2000" b="1" dirty="0"/>
              </a:p>
            </p:txBody>
          </p:sp>
        </mc:Choice>
        <mc:Fallback>
          <p:sp>
            <p:nvSpPr>
              <p:cNvPr id="2" name="Заголовок 1"/>
              <p:cNvSpPr>
                <a:spLocks noGrp="1" noRot="1" noChangeAspect="1" noMove="1" noResize="1" noEditPoints="1" noAdjustHandles="1" noChangeArrowheads="1" noChangeShapeType="1" noTextEdit="1"/>
              </p:cNvSpPr>
              <p:nvPr>
                <p:ph type="title"/>
              </p:nvPr>
            </p:nvSpPr>
            <p:spPr>
              <a:xfrm>
                <a:off x="1043490" y="764704"/>
                <a:ext cx="7024744" cy="5616624"/>
              </a:xfrm>
              <a:blipFill rotWithShape="1">
                <a:blip r:embed="rId2"/>
                <a:stretch>
                  <a:fillRect l="-694" r="-3643"/>
                </a:stretch>
              </a:blipFill>
            </p:spPr>
            <p:txBody>
              <a:bodyPr/>
              <a:lstStyle/>
              <a:p>
                <a:r>
                  <a:rPr lang="ru-RU">
                    <a:noFill/>
                  </a:rPr>
                  <a:t> </a:t>
                </a:r>
              </a:p>
            </p:txBody>
          </p:sp>
        </mc:Fallback>
      </mc:AlternateContent>
    </p:spTree>
    <p:extLst>
      <p:ext uri="{BB962C8B-B14F-4D97-AF65-F5344CB8AC3E}">
        <p14:creationId xmlns:p14="http://schemas.microsoft.com/office/powerpoint/2010/main" xmlns="" val="3909592057"/>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Заголовок 1"/>
              <p:cNvSpPr>
                <a:spLocks noGrp="1"/>
              </p:cNvSpPr>
              <p:nvPr>
                <p:ph type="title"/>
              </p:nvPr>
            </p:nvSpPr>
            <p:spPr>
              <a:xfrm>
                <a:off x="1043490" y="836712"/>
                <a:ext cx="7024744" cy="5472608"/>
              </a:xfrm>
            </p:spPr>
            <p:txBody>
              <a:bodyPr>
                <a:normAutofit/>
              </a:bodyPr>
              <a:lstStyle/>
              <a:p>
                <a:pPr/>
                <a:r>
                  <a:rPr lang="en-US" sz="2000" dirty="0" smtClean="0">
                    <a:solidFill>
                      <a:schemeClr val="accent1">
                        <a:lumMod val="50000"/>
                      </a:schemeClr>
                    </a:solidFill>
                  </a:rPr>
                  <a:t>Haqiqatan</a:t>
                </a:r>
                <a:r>
                  <a:rPr lang="en-US" sz="2000" dirty="0">
                    <a:solidFill>
                      <a:schemeClr val="accent1">
                        <a:lumMod val="50000"/>
                      </a:schemeClr>
                    </a:solidFill>
                  </a:rPr>
                  <a:t>, (1.6) </a:t>
                </a:r>
                <a:r>
                  <a:rPr lang="en-US" sz="2000" dirty="0" err="1">
                    <a:solidFill>
                      <a:schemeClr val="accent1">
                        <a:lumMod val="50000"/>
                      </a:schemeClr>
                    </a:solidFill>
                  </a:rPr>
                  <a:t>tenglamadan</a:t>
                </a:r>
                <a:r>
                  <a:rPr lang="en-US" sz="2000" dirty="0">
                    <a:solidFill>
                      <a:schemeClr val="accent1">
                        <a:lumMod val="50000"/>
                      </a:schemeClr>
                    </a:solidFill>
                  </a:rPr>
                  <a:t> </a:t>
                </a:r>
                <a:r>
                  <a:rPr lang="en-US" sz="2000" dirty="0" err="1">
                    <a:solidFill>
                      <a:schemeClr val="accent1">
                        <a:lumMod val="50000"/>
                      </a:schemeClr>
                    </a:solidFill>
                  </a:rPr>
                  <a:t>to’g’ridan-to’g’ri</a:t>
                </a:r>
                <a:r>
                  <a:rPr lang="en-US" sz="2000" dirty="0">
                    <a:solidFill>
                      <a:schemeClr val="accent1">
                        <a:lumMod val="50000"/>
                      </a:schemeClr>
                    </a:solidFill>
                  </a:rPr>
                  <a:t> (1.5) </a:t>
                </a:r>
                <a:r>
                  <a:rPr lang="en-US" sz="2000" dirty="0" err="1">
                    <a:solidFill>
                      <a:schemeClr val="accent1">
                        <a:lumMod val="50000"/>
                      </a:schemeClr>
                    </a:solidFill>
                  </a:rPr>
                  <a:t>tenglama</a:t>
                </a:r>
                <a:r>
                  <a:rPr lang="en-US" sz="2000" dirty="0">
                    <a:solidFill>
                      <a:schemeClr val="accent1">
                        <a:lumMod val="50000"/>
                      </a:schemeClr>
                    </a:solidFill>
                  </a:rPr>
                  <a:t> </a:t>
                </a:r>
                <a:r>
                  <a:rPr lang="en-US" sz="2000" dirty="0" err="1">
                    <a:solidFill>
                      <a:schemeClr val="accent1">
                        <a:lumMod val="50000"/>
                      </a:schemeClr>
                    </a:solidFill>
                  </a:rPr>
                  <a:t>keltirib</a:t>
                </a:r>
                <a:r>
                  <a:rPr lang="en-US" sz="2000" dirty="0">
                    <a:solidFill>
                      <a:schemeClr val="accent1">
                        <a:lumMod val="50000"/>
                      </a:schemeClr>
                    </a:solidFill>
                  </a:rPr>
                  <a:t> </a:t>
                </a:r>
                <a:r>
                  <a:rPr lang="en-US" sz="2000" dirty="0" err="1">
                    <a:solidFill>
                      <a:schemeClr val="accent1">
                        <a:lumMod val="50000"/>
                      </a:schemeClr>
                    </a:solidFill>
                  </a:rPr>
                  <a:t>chiqariladi</a:t>
                </a:r>
                <a:r>
                  <a:rPr lang="en-US" sz="2000" dirty="0">
                    <a:solidFill>
                      <a:schemeClr val="accent1">
                        <a:lumMod val="50000"/>
                      </a:schemeClr>
                    </a:solidFill>
                  </a:rPr>
                  <a:t>. </a:t>
                </a:r>
                <a:r>
                  <a:rPr lang="en-US" sz="2000" dirty="0" err="1">
                    <a:solidFill>
                      <a:schemeClr val="accent1">
                        <a:lumMod val="50000"/>
                      </a:schemeClr>
                    </a:solidFill>
                  </a:rPr>
                  <a:t>So`ngra</a:t>
                </a:r>
                <a:r>
                  <a:rPr lang="en-US" sz="2000" dirty="0">
                    <a:solidFill>
                      <a:schemeClr val="accent1">
                        <a:lumMod val="50000"/>
                      </a:schemeClr>
                    </a:solidFill>
                  </a:rPr>
                  <a:t> (1.5) </a:t>
                </a:r>
                <a:r>
                  <a:rPr lang="en-US" sz="2000" dirty="0" err="1">
                    <a:solidFill>
                      <a:schemeClr val="accent1">
                        <a:lumMod val="50000"/>
                      </a:schemeClr>
                    </a:solidFill>
                  </a:rPr>
                  <a:t>tenglamadan</a:t>
                </a:r>
                <a:r>
                  <a:rPr lang="en-US" sz="2000" dirty="0">
                    <a:solidFill>
                      <a:schemeClr val="accent1">
                        <a:lumMod val="50000"/>
                      </a:schemeClr>
                    </a:solidFill>
                  </a:rPr>
                  <a:t> </a:t>
                </a:r>
                <a:r>
                  <a:rPr lang="en-US" sz="2000" dirty="0" err="1">
                    <a:solidFill>
                      <a:schemeClr val="accent1">
                        <a:lumMod val="50000"/>
                      </a:schemeClr>
                    </a:solidFill>
                  </a:rPr>
                  <a:t>ushbu</a:t>
                </a:r>
                <a:r>
                  <a:rPr lang="en-US" sz="2000" dirty="0">
                    <a:solidFill>
                      <a:schemeClr val="accent1">
                        <a:lumMod val="50000"/>
                      </a:schemeClr>
                    </a:solidFill>
                  </a:rPr>
                  <a:t> </a:t>
                </a:r>
                <a:r>
                  <a:rPr lang="en-US" sz="2000" dirty="0" err="1">
                    <a:solidFill>
                      <a:schemeClr val="accent1">
                        <a:lumMod val="50000"/>
                      </a:schemeClr>
                    </a:solidFill>
                  </a:rPr>
                  <a:t>hosil</a:t>
                </a:r>
                <a:r>
                  <a:rPr lang="en-US" sz="2000" dirty="0">
                    <a:solidFill>
                      <a:schemeClr val="accent1">
                        <a:lumMod val="50000"/>
                      </a:schemeClr>
                    </a:solidFill>
                  </a:rPr>
                  <a:t> </a:t>
                </a:r>
                <a:r>
                  <a:rPr lang="en-US" sz="2000" dirty="0" err="1">
                    <a:solidFill>
                      <a:schemeClr val="accent1">
                        <a:lumMod val="50000"/>
                      </a:schemeClr>
                    </a:solidFill>
                  </a:rPr>
                  <a:t>bo`ladi</a:t>
                </a:r>
                <a:r>
                  <a:rPr lang="uz-Latn-UZ" sz="2000" dirty="0">
                    <a:solidFill>
                      <a:schemeClr val="accent1">
                        <a:lumMod val="50000"/>
                      </a:schemeClr>
                    </a:solidFill>
                  </a:rPr>
                  <a:t>:</a:t>
                </a:r>
                <a:br>
                  <a:rPr lang="uz-Latn-UZ" sz="2000" dirty="0">
                    <a:solidFill>
                      <a:schemeClr val="accent1">
                        <a:lumMod val="50000"/>
                      </a:schemeClr>
                    </a:solidFill>
                  </a:rPr>
                </a:br>
                <a14:m>
                  <m:oMathPara xmlns:m="http://schemas.openxmlformats.org/officeDocument/2006/math">
                    <m:oMathParaPr>
                      <m:jc m:val="centerGroup"/>
                    </m:oMathParaPr>
                    <m:oMath xmlns:m="http://schemas.openxmlformats.org/officeDocument/2006/math">
                      <m:rad>
                        <m:radPr>
                          <m:degHide m:val="on"/>
                          <m:ctrlPr>
                            <a:rPr lang="uz-Latn-UZ" sz="2000" b="1" i="1">
                              <a:solidFill>
                                <a:schemeClr val="accent1">
                                  <a:lumMod val="50000"/>
                                </a:schemeClr>
                              </a:solidFill>
                              <a:latin typeface="Cambria Math"/>
                            </a:rPr>
                          </m:ctrlPr>
                        </m:radPr>
                        <m:deg/>
                        <m:e>
                          <m:sSup>
                            <m:sSupPr>
                              <m:ctrlPr>
                                <a:rPr lang="uz-Latn-UZ" sz="2000" b="1" i="1">
                                  <a:solidFill>
                                    <a:schemeClr val="accent1">
                                      <a:lumMod val="50000"/>
                                    </a:schemeClr>
                                  </a:solidFill>
                                  <a:latin typeface="Cambria Math"/>
                                </a:rPr>
                              </m:ctrlPr>
                            </m:sSupPr>
                            <m:e>
                              <m:r>
                                <a:rPr lang="uz-Latn-UZ" sz="2000" b="1" i="1">
                                  <a:solidFill>
                                    <a:schemeClr val="accent1">
                                      <a:lumMod val="50000"/>
                                    </a:schemeClr>
                                  </a:solidFill>
                                  <a:latin typeface="Cambria Math"/>
                                </a:rPr>
                                <m:t>(</m:t>
                              </m:r>
                              <m:r>
                                <a:rPr lang="uz-Latn-UZ" sz="2000" b="1" i="1">
                                  <a:solidFill>
                                    <a:schemeClr val="accent1">
                                      <a:lumMod val="50000"/>
                                    </a:schemeClr>
                                  </a:solidFill>
                                  <a:latin typeface="Cambria Math"/>
                                </a:rPr>
                                <m:t>𝒙</m:t>
                              </m:r>
                              <m:r>
                                <a:rPr lang="uz-Latn-UZ" sz="2000" b="1" i="1">
                                  <a:solidFill>
                                    <a:schemeClr val="accent1">
                                      <a:lumMod val="50000"/>
                                    </a:schemeClr>
                                  </a:solidFill>
                                  <a:latin typeface="Cambria Math"/>
                                </a:rPr>
                                <m:t>−</m:t>
                              </m:r>
                              <m:f>
                                <m:fPr>
                                  <m:ctrlPr>
                                    <a:rPr lang="uz-Latn-UZ" sz="2000" b="1" i="1">
                                      <a:solidFill>
                                        <a:schemeClr val="accent1">
                                          <a:lumMod val="50000"/>
                                        </a:schemeClr>
                                      </a:solidFill>
                                      <a:latin typeface="Cambria Math"/>
                                    </a:rPr>
                                  </m:ctrlPr>
                                </m:fPr>
                                <m:num>
                                  <m:r>
                                    <a:rPr lang="uz-Latn-UZ" sz="2000" b="1" i="1">
                                      <a:solidFill>
                                        <a:schemeClr val="accent1">
                                          <a:lumMod val="50000"/>
                                        </a:schemeClr>
                                      </a:solidFill>
                                      <a:latin typeface="Cambria Math"/>
                                    </a:rPr>
                                    <m:t>𝒑</m:t>
                                  </m:r>
                                </m:num>
                                <m:den>
                                  <m:r>
                                    <a:rPr lang="uz-Latn-UZ" sz="2000" b="1" i="1">
                                      <a:solidFill>
                                        <a:schemeClr val="accent1">
                                          <a:lumMod val="50000"/>
                                        </a:schemeClr>
                                      </a:solidFill>
                                      <a:latin typeface="Cambria Math"/>
                                    </a:rPr>
                                    <m:t>𝟐</m:t>
                                  </m:r>
                                </m:den>
                              </m:f>
                              <m:r>
                                <a:rPr lang="uz-Latn-UZ" sz="2000" b="1" i="1">
                                  <a:solidFill>
                                    <a:schemeClr val="accent1">
                                      <a:lumMod val="50000"/>
                                    </a:schemeClr>
                                  </a:solidFill>
                                  <a:latin typeface="Cambria Math"/>
                                </a:rPr>
                                <m:t>)</m:t>
                              </m:r>
                            </m:e>
                            <m:sup>
                              <m:r>
                                <a:rPr lang="uz-Latn-UZ" sz="2000" b="1" i="1">
                                  <a:solidFill>
                                    <a:schemeClr val="accent1">
                                      <a:lumMod val="50000"/>
                                    </a:schemeClr>
                                  </a:solidFill>
                                  <a:latin typeface="Cambria Math"/>
                                </a:rPr>
                                <m:t>𝟐</m:t>
                              </m:r>
                            </m:sup>
                          </m:sSup>
                          <m:r>
                            <a:rPr lang="uz-Latn-UZ" sz="2000" b="1" i="1">
                              <a:solidFill>
                                <a:schemeClr val="accent1">
                                  <a:lumMod val="50000"/>
                                </a:schemeClr>
                              </a:solidFill>
                              <a:latin typeface="Cambria Math"/>
                            </a:rPr>
                            <m:t>+</m:t>
                          </m:r>
                          <m:sSup>
                            <m:sSupPr>
                              <m:ctrlPr>
                                <a:rPr lang="uz-Latn-UZ" sz="2000" b="1" i="1">
                                  <a:solidFill>
                                    <a:schemeClr val="accent1">
                                      <a:lumMod val="50000"/>
                                    </a:schemeClr>
                                  </a:solidFill>
                                  <a:latin typeface="Cambria Math"/>
                                </a:rPr>
                              </m:ctrlPr>
                            </m:sSupPr>
                            <m:e>
                              <m:r>
                                <a:rPr lang="uz-Latn-UZ" sz="2000" b="1" i="1">
                                  <a:solidFill>
                                    <a:schemeClr val="accent1">
                                      <a:lumMod val="50000"/>
                                    </a:schemeClr>
                                  </a:solidFill>
                                  <a:latin typeface="Cambria Math"/>
                                </a:rPr>
                                <m:t>𝒚</m:t>
                              </m:r>
                            </m:e>
                            <m:sup>
                              <m:r>
                                <a:rPr lang="uz-Latn-UZ" sz="2000" b="1" i="1">
                                  <a:solidFill>
                                    <a:schemeClr val="accent1">
                                      <a:lumMod val="50000"/>
                                    </a:schemeClr>
                                  </a:solidFill>
                                  <a:latin typeface="Cambria Math"/>
                                </a:rPr>
                                <m:t>𝟐</m:t>
                              </m:r>
                            </m:sup>
                          </m:sSup>
                        </m:e>
                      </m:rad>
                      <m:r>
                        <a:rPr lang="uz-Latn-UZ" sz="2000" b="1" i="1">
                          <a:solidFill>
                            <a:schemeClr val="accent1">
                              <a:lumMod val="50000"/>
                            </a:schemeClr>
                          </a:solidFill>
                          <a:latin typeface="Cambria Math"/>
                        </a:rPr>
                        <m:t>=</m:t>
                      </m:r>
                      <m:r>
                        <a:rPr lang="uz-Latn-UZ" sz="2000" b="1" i="1">
                          <a:solidFill>
                            <a:schemeClr val="accent1">
                              <a:lumMod val="50000"/>
                            </a:schemeClr>
                          </a:solidFill>
                          <a:latin typeface="Cambria Math"/>
                          <a:ea typeface="Cambria Math"/>
                        </a:rPr>
                        <m:t>±(</m:t>
                      </m:r>
                      <m:r>
                        <a:rPr lang="uz-Latn-UZ" sz="2000" b="1" i="1">
                          <a:solidFill>
                            <a:schemeClr val="accent1">
                              <a:lumMod val="50000"/>
                            </a:schemeClr>
                          </a:solidFill>
                          <a:latin typeface="Cambria Math"/>
                          <a:ea typeface="Cambria Math"/>
                        </a:rPr>
                        <m:t>𝒙</m:t>
                      </m:r>
                      <m:r>
                        <a:rPr lang="uz-Latn-UZ" sz="2000" b="1" i="1">
                          <a:solidFill>
                            <a:schemeClr val="accent1">
                              <a:lumMod val="50000"/>
                            </a:schemeClr>
                          </a:solidFill>
                          <a:latin typeface="Cambria Math"/>
                          <a:ea typeface="Cambria Math"/>
                        </a:rPr>
                        <m:t>+</m:t>
                      </m:r>
                      <m:f>
                        <m:fPr>
                          <m:ctrlPr>
                            <a:rPr lang="uz-Latn-UZ" sz="2000" b="1" i="1">
                              <a:solidFill>
                                <a:schemeClr val="accent1">
                                  <a:lumMod val="50000"/>
                                </a:schemeClr>
                              </a:solidFill>
                              <a:latin typeface="Cambria Math"/>
                              <a:ea typeface="Cambria Math"/>
                            </a:rPr>
                          </m:ctrlPr>
                        </m:fPr>
                        <m:num>
                          <m:r>
                            <a:rPr lang="uz-Latn-UZ" sz="2000" b="1" i="1">
                              <a:solidFill>
                                <a:schemeClr val="accent1">
                                  <a:lumMod val="50000"/>
                                </a:schemeClr>
                              </a:solidFill>
                              <a:latin typeface="Cambria Math"/>
                              <a:ea typeface="Cambria Math"/>
                            </a:rPr>
                            <m:t>𝒑</m:t>
                          </m:r>
                        </m:num>
                        <m:den>
                          <m:r>
                            <a:rPr lang="uz-Latn-UZ" sz="2000" b="1" i="1">
                              <a:solidFill>
                                <a:schemeClr val="accent1">
                                  <a:lumMod val="50000"/>
                                </a:schemeClr>
                              </a:solidFill>
                              <a:latin typeface="Cambria Math"/>
                              <a:ea typeface="Cambria Math"/>
                            </a:rPr>
                            <m:t>𝟐</m:t>
                          </m:r>
                        </m:den>
                      </m:f>
                      <m:r>
                        <a:rPr lang="uz-Latn-UZ" sz="2000" b="1" i="1">
                          <a:solidFill>
                            <a:schemeClr val="accent1">
                              <a:lumMod val="50000"/>
                            </a:schemeClr>
                          </a:solidFill>
                          <a:latin typeface="Cambria Math"/>
                          <a:ea typeface="Cambria Math"/>
                        </a:rPr>
                        <m:t>)</m:t>
                      </m:r>
                    </m:oMath>
                  </m:oMathPara>
                </a14:m>
                <a:r>
                  <a:rPr lang="uz-Latn-UZ" sz="2000" b="1" dirty="0">
                    <a:solidFill>
                      <a:schemeClr val="accent1">
                        <a:lumMod val="50000"/>
                      </a:schemeClr>
                    </a:solidFill>
                  </a:rPr>
                  <a:t/>
                </a:r>
                <a:br>
                  <a:rPr lang="uz-Latn-UZ" sz="2000" b="1" dirty="0">
                    <a:solidFill>
                      <a:schemeClr val="accent1">
                        <a:lumMod val="50000"/>
                      </a:schemeClr>
                    </a:solidFill>
                  </a:rPr>
                </a:br>
                <a:r>
                  <a:rPr lang="en-US" sz="2000" dirty="0">
                    <a:solidFill>
                      <a:schemeClr val="accent1">
                        <a:lumMod val="50000"/>
                      </a:schemeClr>
                    </a:solidFill>
                  </a:rPr>
                  <a:t>Agar </a:t>
                </a:r>
                <a:r>
                  <a:rPr lang="en-US" sz="2000" i="1" dirty="0" err="1">
                    <a:solidFill>
                      <a:schemeClr val="accent1">
                        <a:lumMod val="50000"/>
                      </a:schemeClr>
                    </a:solidFill>
                  </a:rPr>
                  <a:t>x,y</a:t>
                </a:r>
                <a:r>
                  <a:rPr lang="en-US" sz="2000" i="1" dirty="0">
                    <a:solidFill>
                      <a:schemeClr val="accent1">
                        <a:lumMod val="50000"/>
                      </a:schemeClr>
                    </a:solidFill>
                  </a:rPr>
                  <a:t> </a:t>
                </a:r>
                <a:r>
                  <a:rPr lang="en-US" sz="2000" dirty="0">
                    <a:solidFill>
                      <a:schemeClr val="accent1">
                        <a:lumMod val="50000"/>
                      </a:schemeClr>
                    </a:solidFill>
                  </a:rPr>
                  <a:t>(1.6) </a:t>
                </a:r>
                <a:r>
                  <a:rPr lang="en-US" sz="2000" dirty="0" err="1">
                    <a:solidFill>
                      <a:schemeClr val="accent1">
                        <a:lumMod val="50000"/>
                      </a:schemeClr>
                    </a:solidFill>
                  </a:rPr>
                  <a:t>tenglamani</a:t>
                </a:r>
                <a:r>
                  <a:rPr lang="en-US" sz="2000" dirty="0">
                    <a:solidFill>
                      <a:schemeClr val="accent1">
                        <a:lumMod val="50000"/>
                      </a:schemeClr>
                    </a:solidFill>
                  </a:rPr>
                  <a:t> </a:t>
                </a:r>
                <a:r>
                  <a:rPr lang="en-US" sz="2000" dirty="0" err="1">
                    <a:solidFill>
                      <a:schemeClr val="accent1">
                        <a:lumMod val="50000"/>
                      </a:schemeClr>
                    </a:solidFill>
                  </a:rPr>
                  <a:t>qanoatlantirsa</a:t>
                </a:r>
                <a:r>
                  <a:rPr lang="en-US" sz="2000" dirty="0">
                    <a:solidFill>
                      <a:schemeClr val="accent1">
                        <a:lumMod val="50000"/>
                      </a:schemeClr>
                    </a:solidFill>
                  </a:rPr>
                  <a:t>, </a:t>
                </a:r>
                <a:r>
                  <a:rPr lang="en-US" sz="2000" dirty="0" err="1">
                    <a:solidFill>
                      <a:schemeClr val="accent1">
                        <a:lumMod val="50000"/>
                      </a:schemeClr>
                    </a:solidFill>
                  </a:rPr>
                  <a:t>bu</a:t>
                </a:r>
                <a:r>
                  <a:rPr lang="en-US" sz="2000" dirty="0">
                    <a:solidFill>
                      <a:schemeClr val="accent1">
                        <a:lumMod val="50000"/>
                      </a:schemeClr>
                    </a:solidFill>
                  </a:rPr>
                  <a:t> </a:t>
                </a:r>
                <a:r>
                  <a:rPr lang="en-US" sz="2000" dirty="0" err="1">
                    <a:solidFill>
                      <a:schemeClr val="accent1">
                        <a:lumMod val="50000"/>
                      </a:schemeClr>
                    </a:solidFill>
                  </a:rPr>
                  <a:t>yerda</a:t>
                </a:r>
                <a:r>
                  <a:rPr lang="en-US" sz="2000" dirty="0">
                    <a:solidFill>
                      <a:schemeClr val="accent1">
                        <a:lumMod val="50000"/>
                      </a:schemeClr>
                    </a:solidFill>
                  </a:rPr>
                  <a:t> </a:t>
                </a:r>
                <a:r>
                  <a:rPr lang="en-US" sz="2000" dirty="0" err="1">
                    <a:solidFill>
                      <a:schemeClr val="accent1">
                        <a:lumMod val="50000"/>
                      </a:schemeClr>
                    </a:solidFill>
                  </a:rPr>
                  <a:t>faqat</a:t>
                </a:r>
                <a:r>
                  <a:rPr lang="en-US" sz="2000" dirty="0">
                    <a:solidFill>
                      <a:schemeClr val="accent1">
                        <a:lumMod val="50000"/>
                      </a:schemeClr>
                    </a:solidFill>
                  </a:rPr>
                  <a:t> </a:t>
                </a:r>
                <a:r>
                  <a:rPr lang="en-US" sz="2000" dirty="0" err="1">
                    <a:solidFill>
                      <a:schemeClr val="accent1">
                        <a:lumMod val="50000"/>
                      </a:schemeClr>
                    </a:solidFill>
                  </a:rPr>
                  <a:t>musbat</a:t>
                </a:r>
                <a:r>
                  <a:rPr lang="en-US" sz="2000" dirty="0">
                    <a:solidFill>
                      <a:schemeClr val="accent1">
                        <a:lumMod val="50000"/>
                      </a:schemeClr>
                    </a:solidFill>
                  </a:rPr>
                  <a:t> </a:t>
                </a:r>
                <a:r>
                  <a:rPr lang="en-US" sz="2000" dirty="0" err="1">
                    <a:solidFill>
                      <a:schemeClr val="accent1">
                        <a:lumMod val="50000"/>
                      </a:schemeClr>
                    </a:solidFill>
                  </a:rPr>
                  <a:t>ishora</a:t>
                </a:r>
                <a:r>
                  <a:rPr lang="en-US" sz="2000" dirty="0">
                    <a:solidFill>
                      <a:schemeClr val="accent1">
                        <a:lumMod val="50000"/>
                      </a:schemeClr>
                    </a:solidFill>
                  </a:rPr>
                  <a:t> </a:t>
                </a:r>
                <a:r>
                  <a:rPr lang="en-US" sz="2000" dirty="0" err="1">
                    <a:solidFill>
                      <a:schemeClr val="accent1">
                        <a:lumMod val="50000"/>
                      </a:schemeClr>
                    </a:solidFill>
                  </a:rPr>
                  <a:t>olishini</a:t>
                </a:r>
                <a:r>
                  <a:rPr lang="en-US" sz="2000" dirty="0">
                    <a:solidFill>
                      <a:schemeClr val="accent1">
                        <a:lumMod val="50000"/>
                      </a:schemeClr>
                    </a:solidFill>
                  </a:rPr>
                  <a:t> </a:t>
                </a:r>
                <a:r>
                  <a:rPr lang="en-US" sz="2000" dirty="0" err="1">
                    <a:solidFill>
                      <a:schemeClr val="accent1">
                        <a:lumMod val="50000"/>
                      </a:schemeClr>
                    </a:solidFill>
                  </a:rPr>
                  <a:t>ko`rsatish</a:t>
                </a:r>
                <a:r>
                  <a:rPr lang="en-US" sz="2000" dirty="0">
                    <a:solidFill>
                      <a:schemeClr val="accent1">
                        <a:lumMod val="50000"/>
                      </a:schemeClr>
                    </a:solidFill>
                  </a:rPr>
                  <a:t> </a:t>
                </a:r>
                <a:r>
                  <a:rPr lang="en-US" sz="2000" dirty="0" err="1">
                    <a:solidFill>
                      <a:schemeClr val="accent1">
                        <a:lumMod val="50000"/>
                      </a:schemeClr>
                    </a:solidFill>
                  </a:rPr>
                  <a:t>kerak</a:t>
                </a:r>
                <a:r>
                  <a:rPr lang="en-US" sz="2000" dirty="0">
                    <a:solidFill>
                      <a:schemeClr val="accent1">
                        <a:lumMod val="50000"/>
                      </a:schemeClr>
                    </a:solidFill>
                  </a:rPr>
                  <a:t>. Ammo </a:t>
                </a:r>
                <a:r>
                  <a:rPr lang="en-US" sz="2000" dirty="0" err="1">
                    <a:solidFill>
                      <a:schemeClr val="accent1">
                        <a:lumMod val="50000"/>
                      </a:schemeClr>
                    </a:solidFill>
                  </a:rPr>
                  <a:t>bu</a:t>
                </a:r>
                <a:r>
                  <a:rPr lang="en-US" sz="2000" dirty="0">
                    <a:solidFill>
                      <a:schemeClr val="accent1">
                        <a:lumMod val="50000"/>
                      </a:schemeClr>
                    </a:solidFill>
                  </a:rPr>
                  <a:t> </a:t>
                </a:r>
                <a:r>
                  <a:rPr lang="en-US" sz="2000" dirty="0" err="1">
                    <a:solidFill>
                      <a:schemeClr val="accent1">
                        <a:lumMod val="50000"/>
                      </a:schemeClr>
                    </a:solidFill>
                  </a:rPr>
                  <a:t>ravshan</a:t>
                </a:r>
                <a:r>
                  <a:rPr lang="en-US" sz="2000" dirty="0">
                    <a:solidFill>
                      <a:schemeClr val="accent1">
                        <a:lumMod val="50000"/>
                      </a:schemeClr>
                    </a:solidFill>
                  </a:rPr>
                  <a:t> </a:t>
                </a:r>
                <a:r>
                  <a:rPr lang="en-US" sz="2000" dirty="0" err="1">
                    <a:solidFill>
                      <a:schemeClr val="accent1">
                        <a:lumMod val="50000"/>
                      </a:schemeClr>
                    </a:solidFill>
                  </a:rPr>
                  <a:t>chunki</a:t>
                </a:r>
                <a:r>
                  <a:rPr lang="en-US" sz="2000" dirty="0">
                    <a:solidFill>
                      <a:schemeClr val="accent1">
                        <a:lumMod val="50000"/>
                      </a:schemeClr>
                    </a:solidFill>
                  </a:rPr>
                  <a:t>, (6) </a:t>
                </a:r>
                <a:r>
                  <a:rPr lang="en-US" sz="2000" dirty="0" err="1">
                    <a:solidFill>
                      <a:schemeClr val="accent1">
                        <a:lumMod val="50000"/>
                      </a:schemeClr>
                    </a:solidFill>
                  </a:rPr>
                  <a:t>tenglamadan</a:t>
                </a:r>
                <a:r>
                  <a:rPr lang="uz-Latn-UZ" sz="2000" dirty="0">
                    <a:solidFill>
                      <a:schemeClr val="accent1">
                        <a:lumMod val="50000"/>
                      </a:schemeClr>
                    </a:solidFill>
                  </a:rPr>
                  <a:t>   </a:t>
                </a:r>
                <a14:m>
                  <m:oMath xmlns:m="http://schemas.openxmlformats.org/officeDocument/2006/math">
                    <m:r>
                      <a:rPr lang="uz-Latn-UZ" sz="2000" b="1" i="1">
                        <a:solidFill>
                          <a:schemeClr val="accent1">
                            <a:lumMod val="50000"/>
                          </a:schemeClr>
                        </a:solidFill>
                        <a:latin typeface="Cambria Math"/>
                      </a:rPr>
                      <m:t>𝒙</m:t>
                    </m:r>
                    <m:r>
                      <a:rPr lang="uz-Latn-UZ" sz="2000" b="1" i="1">
                        <a:solidFill>
                          <a:schemeClr val="accent1">
                            <a:lumMod val="50000"/>
                          </a:schemeClr>
                        </a:solidFill>
                        <a:latin typeface="Cambria Math"/>
                      </a:rPr>
                      <m:t>=</m:t>
                    </m:r>
                    <m:f>
                      <m:fPr>
                        <m:ctrlPr>
                          <a:rPr lang="uz-Latn-UZ" sz="2000" b="1" i="1">
                            <a:solidFill>
                              <a:schemeClr val="accent1">
                                <a:lumMod val="50000"/>
                              </a:schemeClr>
                            </a:solidFill>
                            <a:latin typeface="Cambria Math"/>
                          </a:rPr>
                        </m:ctrlPr>
                      </m:fPr>
                      <m:num>
                        <m:sSup>
                          <m:sSupPr>
                            <m:ctrlPr>
                              <a:rPr lang="uz-Latn-UZ" sz="2000" b="1" i="1">
                                <a:solidFill>
                                  <a:schemeClr val="accent1">
                                    <a:lumMod val="50000"/>
                                  </a:schemeClr>
                                </a:solidFill>
                                <a:latin typeface="Cambria Math"/>
                              </a:rPr>
                            </m:ctrlPr>
                          </m:sSupPr>
                          <m:e>
                            <m:r>
                              <a:rPr lang="uz-Latn-UZ" sz="2000" b="1" i="1">
                                <a:solidFill>
                                  <a:schemeClr val="accent1">
                                    <a:lumMod val="50000"/>
                                  </a:schemeClr>
                                </a:solidFill>
                                <a:latin typeface="Cambria Math"/>
                              </a:rPr>
                              <m:t>𝒚</m:t>
                            </m:r>
                          </m:e>
                          <m:sup>
                            <m:r>
                              <a:rPr lang="uz-Latn-UZ" sz="2000" b="1" i="1">
                                <a:solidFill>
                                  <a:schemeClr val="accent1">
                                    <a:lumMod val="50000"/>
                                  </a:schemeClr>
                                </a:solidFill>
                                <a:latin typeface="Cambria Math"/>
                              </a:rPr>
                              <m:t>𝟐</m:t>
                            </m:r>
                          </m:sup>
                        </m:sSup>
                      </m:num>
                      <m:den>
                        <m:r>
                          <a:rPr lang="uz-Latn-UZ" sz="2000" b="1" i="1">
                            <a:solidFill>
                              <a:schemeClr val="accent1">
                                <a:lumMod val="50000"/>
                              </a:schemeClr>
                            </a:solidFill>
                            <a:latin typeface="Cambria Math"/>
                          </a:rPr>
                          <m:t>𝟐</m:t>
                        </m:r>
                        <m:r>
                          <a:rPr lang="uz-Latn-UZ" sz="2000" b="1" i="1">
                            <a:solidFill>
                              <a:schemeClr val="accent1">
                                <a:lumMod val="50000"/>
                              </a:schemeClr>
                            </a:solidFill>
                            <a:latin typeface="Cambria Math"/>
                          </a:rPr>
                          <m:t>𝒑</m:t>
                        </m:r>
                      </m:den>
                    </m:f>
                  </m:oMath>
                </a14:m>
                <a:r>
                  <a:rPr lang="uz-Latn-UZ" sz="2000" b="1" dirty="0">
                    <a:solidFill>
                      <a:schemeClr val="accent1">
                        <a:lumMod val="50000"/>
                      </a:schemeClr>
                    </a:solidFill>
                  </a:rPr>
                  <a:t>,  </a:t>
                </a:r>
                <a:r>
                  <a:rPr lang="uz-Latn-UZ" sz="2000" dirty="0">
                    <a:solidFill>
                      <a:schemeClr val="accent1">
                        <a:lumMod val="50000"/>
                      </a:schemeClr>
                    </a:solidFill>
                  </a:rPr>
                  <a:t>demak,  </a:t>
                </a:r>
                <a14:m>
                  <m:oMath xmlns:m="http://schemas.openxmlformats.org/officeDocument/2006/math">
                    <m:r>
                      <a:rPr lang="uz-Latn-UZ" sz="2000" b="1" i="1">
                        <a:solidFill>
                          <a:schemeClr val="accent1">
                            <a:lumMod val="50000"/>
                          </a:schemeClr>
                        </a:solidFill>
                        <a:latin typeface="Cambria Math"/>
                      </a:rPr>
                      <m:t>𝒙</m:t>
                    </m:r>
                    <m:r>
                      <a:rPr lang="uz-Latn-UZ" sz="2000" b="1" i="1">
                        <a:solidFill>
                          <a:schemeClr val="accent1">
                            <a:lumMod val="50000"/>
                          </a:schemeClr>
                        </a:solidFill>
                        <a:latin typeface="Cambria Math"/>
                        <a:ea typeface="Cambria Math"/>
                      </a:rPr>
                      <m:t>&gt;</m:t>
                    </m:r>
                    <m:r>
                      <a:rPr lang="uz-Latn-UZ" sz="2000" b="1" i="1">
                        <a:solidFill>
                          <a:schemeClr val="accent1">
                            <a:lumMod val="50000"/>
                          </a:schemeClr>
                        </a:solidFill>
                        <a:latin typeface="Cambria Math"/>
                        <a:ea typeface="Cambria Math"/>
                      </a:rPr>
                      <m:t>𝟎</m:t>
                    </m:r>
                    <m:r>
                      <a:rPr lang="uz-Latn-UZ" sz="2000" i="1">
                        <a:solidFill>
                          <a:schemeClr val="accent1">
                            <a:lumMod val="50000"/>
                          </a:schemeClr>
                        </a:solidFill>
                        <a:latin typeface="Cambria Math"/>
                        <a:ea typeface="Cambria Math"/>
                      </a:rPr>
                      <m:t>,   </m:t>
                    </m:r>
                  </m:oMath>
                </a14:m>
                <a:r>
                  <a:rPr lang="uz-Latn-UZ" sz="2000" dirty="0">
                    <a:solidFill>
                      <a:schemeClr val="accent1">
                        <a:lumMod val="50000"/>
                      </a:schemeClr>
                    </a:solidFill>
                  </a:rPr>
                  <a:t>shu sababli   </a:t>
                </a:r>
                <a14:m>
                  <m:oMath xmlns:m="http://schemas.openxmlformats.org/officeDocument/2006/math">
                    <m:r>
                      <a:rPr lang="uz-Latn-UZ" sz="2000" b="1" i="1">
                        <a:solidFill>
                          <a:schemeClr val="accent1">
                            <a:lumMod val="50000"/>
                          </a:schemeClr>
                        </a:solidFill>
                        <a:latin typeface="Cambria Math"/>
                      </a:rPr>
                      <m:t>𝒙</m:t>
                    </m:r>
                    <m:r>
                      <a:rPr lang="uz-Latn-UZ" sz="2000" b="1" i="1">
                        <a:solidFill>
                          <a:schemeClr val="accent1">
                            <a:lumMod val="50000"/>
                          </a:schemeClr>
                        </a:solidFill>
                        <a:latin typeface="Cambria Math"/>
                      </a:rPr>
                      <m:t>+</m:t>
                    </m:r>
                    <m:f>
                      <m:fPr>
                        <m:ctrlPr>
                          <a:rPr lang="uz-Latn-UZ" sz="2000" b="1" i="1">
                            <a:solidFill>
                              <a:schemeClr val="accent1">
                                <a:lumMod val="50000"/>
                              </a:schemeClr>
                            </a:solidFill>
                            <a:latin typeface="Cambria Math"/>
                          </a:rPr>
                        </m:ctrlPr>
                      </m:fPr>
                      <m:num>
                        <m:r>
                          <a:rPr lang="uz-Latn-UZ" sz="2000" b="1" i="1">
                            <a:solidFill>
                              <a:schemeClr val="accent1">
                                <a:lumMod val="50000"/>
                              </a:schemeClr>
                            </a:solidFill>
                            <a:latin typeface="Cambria Math"/>
                          </a:rPr>
                          <m:t>𝒑</m:t>
                        </m:r>
                      </m:num>
                      <m:den>
                        <m:r>
                          <a:rPr lang="uz-Latn-UZ" sz="2000" b="1" i="1">
                            <a:solidFill>
                              <a:schemeClr val="accent1">
                                <a:lumMod val="50000"/>
                              </a:schemeClr>
                            </a:solidFill>
                            <a:latin typeface="Cambria Math"/>
                          </a:rPr>
                          <m:t>𝟐</m:t>
                        </m:r>
                      </m:den>
                    </m:f>
                  </m:oMath>
                </a14:m>
                <a:r>
                  <a:rPr lang="uz-Latn-UZ" sz="2000" dirty="0">
                    <a:solidFill>
                      <a:schemeClr val="accent1">
                        <a:lumMod val="50000"/>
                      </a:schemeClr>
                    </a:solidFill>
                  </a:rPr>
                  <a:t>  musbat  sondir. </a:t>
                </a:r>
                <a:r>
                  <a:rPr lang="en-US" sz="2000" dirty="0">
                    <a:solidFill>
                      <a:schemeClr val="accent1">
                        <a:lumMod val="50000"/>
                      </a:schemeClr>
                    </a:solidFill>
                  </a:rPr>
                  <a:t>Biz </a:t>
                </a:r>
                <a:r>
                  <a:rPr lang="uz-Latn-UZ" sz="2000" dirty="0">
                    <a:solidFill>
                      <a:schemeClr val="accent1">
                        <a:lumMod val="50000"/>
                      </a:schemeClr>
                    </a:solidFill>
                  </a:rPr>
                  <a:t>(</a:t>
                </a:r>
                <a:r>
                  <a:rPr lang="en-US" sz="2000" dirty="0">
                    <a:solidFill>
                      <a:schemeClr val="accent1">
                        <a:lumMod val="50000"/>
                      </a:schemeClr>
                    </a:solidFill>
                  </a:rPr>
                  <a:t>1.4) </a:t>
                </a:r>
                <a:r>
                  <a:rPr lang="en-US" sz="2000" dirty="0" err="1">
                    <a:solidFill>
                      <a:schemeClr val="accent1">
                        <a:lumMod val="50000"/>
                      </a:schemeClr>
                    </a:solidFill>
                  </a:rPr>
                  <a:t>tenglamaga</a:t>
                </a:r>
                <a:r>
                  <a:rPr lang="en-US" sz="2000" dirty="0">
                    <a:solidFill>
                      <a:schemeClr val="accent1">
                        <a:lumMod val="50000"/>
                      </a:schemeClr>
                    </a:solidFill>
                  </a:rPr>
                  <a:t> </a:t>
                </a:r>
                <a:r>
                  <a:rPr lang="en-US" sz="2000" dirty="0" err="1">
                    <a:solidFill>
                      <a:schemeClr val="accent1">
                        <a:lumMod val="50000"/>
                      </a:schemeClr>
                    </a:solidFill>
                  </a:rPr>
                  <a:t>kelamiz</a:t>
                </a:r>
                <a:r>
                  <a:rPr lang="en-US" sz="2000" dirty="0">
                    <a:solidFill>
                      <a:schemeClr val="accent1">
                        <a:lumMod val="50000"/>
                      </a:schemeClr>
                    </a:solidFill>
                  </a:rPr>
                  <a:t>.</a:t>
                </a:r>
                <a:r>
                  <a:rPr lang="ru-RU" sz="2000" b="1" dirty="0">
                    <a:solidFill>
                      <a:schemeClr val="accent1">
                        <a:lumMod val="50000"/>
                      </a:schemeClr>
                    </a:solidFill>
                  </a:rPr>
                  <a:t/>
                </a:r>
                <a:br>
                  <a:rPr lang="ru-RU" sz="2000" b="1" dirty="0">
                    <a:solidFill>
                      <a:schemeClr val="accent1">
                        <a:lumMod val="50000"/>
                      </a:schemeClr>
                    </a:solidFill>
                  </a:rPr>
                </a:br>
                <a:r>
                  <a:rPr lang="en-US" sz="2000" dirty="0">
                    <a:solidFill>
                      <a:schemeClr val="accent1">
                        <a:lumMod val="50000"/>
                      </a:schemeClr>
                    </a:solidFill>
                  </a:rPr>
                  <a:t>(1.4) </a:t>
                </a:r>
                <a:r>
                  <a:rPr lang="en-US" sz="2000" dirty="0" err="1">
                    <a:solidFill>
                      <a:schemeClr val="accent1">
                        <a:lumMod val="50000"/>
                      </a:schemeClr>
                    </a:solidFill>
                  </a:rPr>
                  <a:t>va</a:t>
                </a:r>
                <a:r>
                  <a:rPr lang="en-US" sz="2000" dirty="0">
                    <a:solidFill>
                      <a:schemeClr val="accent1">
                        <a:lumMod val="50000"/>
                      </a:schemeClr>
                    </a:solidFill>
                  </a:rPr>
                  <a:t> (1.6) </a:t>
                </a:r>
                <a:r>
                  <a:rPr lang="en-US" sz="2000" dirty="0" err="1">
                    <a:solidFill>
                      <a:schemeClr val="accent1">
                        <a:lumMod val="50000"/>
                      </a:schemeClr>
                    </a:solidFill>
                  </a:rPr>
                  <a:t>tenglamalarning</a:t>
                </a:r>
                <a:r>
                  <a:rPr lang="en-US" sz="2000" dirty="0">
                    <a:solidFill>
                      <a:schemeClr val="accent1">
                        <a:lumMod val="50000"/>
                      </a:schemeClr>
                    </a:solidFill>
                  </a:rPr>
                  <a:t> </a:t>
                </a:r>
                <a:r>
                  <a:rPr lang="en-US" sz="2000" dirty="0" err="1">
                    <a:solidFill>
                      <a:schemeClr val="accent1">
                        <a:lumMod val="50000"/>
                      </a:schemeClr>
                    </a:solidFill>
                  </a:rPr>
                  <a:t>har</a:t>
                </a:r>
                <a:r>
                  <a:rPr lang="en-US" sz="2000" dirty="0">
                    <a:solidFill>
                      <a:schemeClr val="accent1">
                        <a:lumMod val="50000"/>
                      </a:schemeClr>
                    </a:solidFill>
                  </a:rPr>
                  <a:t> </a:t>
                </a:r>
                <a:r>
                  <a:rPr lang="en-US" sz="2000" dirty="0" err="1">
                    <a:solidFill>
                      <a:schemeClr val="accent1">
                        <a:lumMod val="50000"/>
                      </a:schemeClr>
                    </a:solidFill>
                  </a:rPr>
                  <a:t>biri</a:t>
                </a:r>
                <a:r>
                  <a:rPr lang="en-US" sz="2000" dirty="0">
                    <a:solidFill>
                      <a:schemeClr val="accent1">
                        <a:lumMod val="50000"/>
                      </a:schemeClr>
                    </a:solidFill>
                  </a:rPr>
                  <a:t> </a:t>
                </a:r>
                <a:r>
                  <a:rPr lang="en-US" sz="2000" dirty="0" err="1">
                    <a:solidFill>
                      <a:schemeClr val="accent1">
                        <a:lumMod val="50000"/>
                      </a:schemeClr>
                    </a:solidFill>
                  </a:rPr>
                  <a:t>ikkinchisining</a:t>
                </a:r>
                <a:r>
                  <a:rPr lang="en-US" sz="2000" dirty="0">
                    <a:solidFill>
                      <a:schemeClr val="accent1">
                        <a:lumMod val="50000"/>
                      </a:schemeClr>
                    </a:solidFill>
                  </a:rPr>
                  <a:t> </a:t>
                </a:r>
                <a:r>
                  <a:rPr lang="en-US" sz="2000" dirty="0" err="1">
                    <a:solidFill>
                      <a:schemeClr val="accent1">
                        <a:lumMod val="50000"/>
                      </a:schemeClr>
                    </a:solidFill>
                  </a:rPr>
                  <a:t>natijasi</a:t>
                </a:r>
                <a:r>
                  <a:rPr lang="en-US" sz="2000" dirty="0">
                    <a:solidFill>
                      <a:schemeClr val="accent1">
                        <a:lumMod val="50000"/>
                      </a:schemeClr>
                    </a:solidFill>
                  </a:rPr>
                  <a:t> </a:t>
                </a:r>
                <a:r>
                  <a:rPr lang="en-US" sz="2000" dirty="0" err="1">
                    <a:solidFill>
                      <a:schemeClr val="accent1">
                        <a:lumMod val="50000"/>
                      </a:schemeClr>
                    </a:solidFill>
                  </a:rPr>
                  <a:t>bo`lganligidan</a:t>
                </a:r>
                <a:r>
                  <a:rPr lang="en-US" sz="2000" dirty="0">
                    <a:solidFill>
                      <a:schemeClr val="accent1">
                        <a:lumMod val="50000"/>
                      </a:schemeClr>
                    </a:solidFill>
                  </a:rPr>
                  <a:t> </a:t>
                </a:r>
                <a:r>
                  <a:rPr lang="en-US" sz="2000" dirty="0" err="1">
                    <a:solidFill>
                      <a:schemeClr val="accent1">
                        <a:lumMod val="50000"/>
                      </a:schemeClr>
                    </a:solidFill>
                  </a:rPr>
                  <a:t>ular</a:t>
                </a:r>
                <a:r>
                  <a:rPr lang="en-US" sz="2000" dirty="0">
                    <a:solidFill>
                      <a:schemeClr val="accent1">
                        <a:lumMod val="50000"/>
                      </a:schemeClr>
                    </a:solidFill>
                  </a:rPr>
                  <a:t> </a:t>
                </a:r>
                <a:r>
                  <a:rPr lang="en-US" sz="2000" b="1" dirty="0" err="1">
                    <a:solidFill>
                      <a:schemeClr val="accent1">
                        <a:lumMod val="50000"/>
                      </a:schemeClr>
                    </a:solidFill>
                  </a:rPr>
                  <a:t>ekvivalentdir</a:t>
                </a:r>
                <a:r>
                  <a:rPr lang="en-US" sz="2000" dirty="0">
                    <a:solidFill>
                      <a:schemeClr val="accent1">
                        <a:lumMod val="50000"/>
                      </a:schemeClr>
                    </a:solidFill>
                  </a:rPr>
                  <a:t>.</a:t>
                </a:r>
                <a:r>
                  <a:rPr lang="ru-RU" sz="2000" b="1" dirty="0">
                    <a:solidFill>
                      <a:schemeClr val="accent1">
                        <a:lumMod val="50000"/>
                      </a:schemeClr>
                    </a:solidFill>
                  </a:rPr>
                  <a:t/>
                </a:r>
                <a:br>
                  <a:rPr lang="ru-RU" sz="2000" b="1" dirty="0">
                    <a:solidFill>
                      <a:schemeClr val="accent1">
                        <a:lumMod val="50000"/>
                      </a:schemeClr>
                    </a:solidFill>
                  </a:rPr>
                </a:br>
                <a:r>
                  <a:rPr lang="en-US" sz="2000" dirty="0" err="1">
                    <a:solidFill>
                      <a:schemeClr val="accent1">
                        <a:lumMod val="50000"/>
                      </a:schemeClr>
                    </a:solidFill>
                  </a:rPr>
                  <a:t>Bunda</a:t>
                </a:r>
                <a:r>
                  <a:rPr lang="en-US" sz="2000" dirty="0">
                    <a:solidFill>
                      <a:schemeClr val="accent1">
                        <a:lumMod val="50000"/>
                      </a:schemeClr>
                    </a:solidFill>
                  </a:rPr>
                  <a:t> (1.6) </a:t>
                </a:r>
                <a:r>
                  <a:rPr lang="en-US" sz="2000" dirty="0" err="1">
                    <a:solidFill>
                      <a:schemeClr val="accent1">
                        <a:lumMod val="50000"/>
                      </a:schemeClr>
                    </a:solidFill>
                  </a:rPr>
                  <a:t>tenglama</a:t>
                </a:r>
                <a:r>
                  <a:rPr lang="en-US" sz="2000" dirty="0">
                    <a:solidFill>
                      <a:schemeClr val="accent1">
                        <a:lumMod val="50000"/>
                      </a:schemeClr>
                    </a:solidFill>
                  </a:rPr>
                  <a:t> parabola </a:t>
                </a:r>
                <a:r>
                  <a:rPr lang="en-US" sz="2000" dirty="0" err="1">
                    <a:solidFill>
                      <a:schemeClr val="accent1">
                        <a:lumMod val="50000"/>
                      </a:schemeClr>
                    </a:solidFill>
                  </a:rPr>
                  <a:t>tenglamasi</a:t>
                </a:r>
                <a:r>
                  <a:rPr lang="en-US" sz="2000" dirty="0">
                    <a:solidFill>
                      <a:schemeClr val="accent1">
                        <a:lumMod val="50000"/>
                      </a:schemeClr>
                    </a:solidFill>
                  </a:rPr>
                  <a:t> </a:t>
                </a:r>
                <a:r>
                  <a:rPr lang="en-US" sz="2000" dirty="0" err="1">
                    <a:solidFill>
                      <a:schemeClr val="accent1">
                        <a:lumMod val="50000"/>
                      </a:schemeClr>
                    </a:solidFill>
                  </a:rPr>
                  <a:t>bo`ladi</a:t>
                </a:r>
                <a:r>
                  <a:rPr lang="en-US" sz="2000" dirty="0">
                    <a:solidFill>
                      <a:schemeClr val="accent1">
                        <a:lumMod val="50000"/>
                      </a:schemeClr>
                    </a:solidFill>
                  </a:rPr>
                  <a:t> </a:t>
                </a:r>
                <a:r>
                  <a:rPr lang="en-US" sz="2000" dirty="0" err="1">
                    <a:solidFill>
                      <a:schemeClr val="accent1">
                        <a:lumMod val="50000"/>
                      </a:schemeClr>
                    </a:solidFill>
                  </a:rPr>
                  <a:t>degan</a:t>
                </a:r>
                <a:r>
                  <a:rPr lang="en-US" sz="2000" dirty="0">
                    <a:solidFill>
                      <a:schemeClr val="accent1">
                        <a:lumMod val="50000"/>
                      </a:schemeClr>
                    </a:solidFill>
                  </a:rPr>
                  <a:t> </a:t>
                </a:r>
                <a:r>
                  <a:rPr lang="en-US" sz="2000" dirty="0" err="1">
                    <a:solidFill>
                      <a:schemeClr val="accent1">
                        <a:lumMod val="50000"/>
                      </a:schemeClr>
                    </a:solidFill>
                  </a:rPr>
                  <a:t>natijaga</a:t>
                </a:r>
                <a:r>
                  <a:rPr lang="en-US" sz="2000" dirty="0">
                    <a:solidFill>
                      <a:schemeClr val="accent1">
                        <a:lumMod val="50000"/>
                      </a:schemeClr>
                    </a:solidFill>
                  </a:rPr>
                  <a:t> </a:t>
                </a:r>
                <a:r>
                  <a:rPr lang="en-US" sz="2000" dirty="0" err="1">
                    <a:solidFill>
                      <a:schemeClr val="accent1">
                        <a:lumMod val="50000"/>
                      </a:schemeClr>
                    </a:solidFill>
                  </a:rPr>
                  <a:t>kelamiz</a:t>
                </a:r>
                <a:r>
                  <a:rPr lang="en-US" sz="2000" dirty="0">
                    <a:solidFill>
                      <a:schemeClr val="accent1">
                        <a:lumMod val="50000"/>
                      </a:schemeClr>
                    </a:solidFill>
                  </a:rPr>
                  <a:t>. Bu </a:t>
                </a:r>
                <a:r>
                  <a:rPr lang="en-US" sz="2000" dirty="0" err="1">
                    <a:solidFill>
                      <a:schemeClr val="accent1">
                        <a:lumMod val="50000"/>
                      </a:schemeClr>
                    </a:solidFill>
                  </a:rPr>
                  <a:t>tenglamani</a:t>
                </a:r>
                <a:r>
                  <a:rPr lang="en-US" sz="2000" dirty="0">
                    <a:solidFill>
                      <a:schemeClr val="accent1">
                        <a:lumMod val="50000"/>
                      </a:schemeClr>
                    </a:solidFill>
                  </a:rPr>
                  <a:t> </a:t>
                </a:r>
                <a:r>
                  <a:rPr lang="en-US" sz="2000" b="1" dirty="0" err="1">
                    <a:solidFill>
                      <a:schemeClr val="accent1">
                        <a:lumMod val="50000"/>
                      </a:schemeClr>
                    </a:solidFill>
                  </a:rPr>
                  <a:t>parabolaning</a:t>
                </a:r>
                <a:r>
                  <a:rPr lang="en-US" sz="2000" b="1" dirty="0">
                    <a:solidFill>
                      <a:schemeClr val="accent1">
                        <a:lumMod val="50000"/>
                      </a:schemeClr>
                    </a:solidFill>
                  </a:rPr>
                  <a:t> </a:t>
                </a:r>
                <a:r>
                  <a:rPr lang="en-US" sz="2000" b="1" dirty="0" err="1">
                    <a:solidFill>
                      <a:schemeClr val="accent1">
                        <a:lumMod val="50000"/>
                      </a:schemeClr>
                    </a:solidFill>
                  </a:rPr>
                  <a:t>kanonik</a:t>
                </a:r>
                <a:r>
                  <a:rPr lang="en-US" sz="2000" b="1" dirty="0">
                    <a:solidFill>
                      <a:schemeClr val="accent1">
                        <a:lumMod val="50000"/>
                      </a:schemeClr>
                    </a:solidFill>
                  </a:rPr>
                  <a:t> </a:t>
                </a:r>
                <a:r>
                  <a:rPr lang="en-US" sz="2000" b="1" dirty="0" err="1">
                    <a:solidFill>
                      <a:schemeClr val="accent1">
                        <a:lumMod val="50000"/>
                      </a:schemeClr>
                    </a:solidFill>
                  </a:rPr>
                  <a:t>tenglamasi</a:t>
                </a:r>
                <a:r>
                  <a:rPr lang="en-US" sz="2000" dirty="0">
                    <a:solidFill>
                      <a:schemeClr val="accent1">
                        <a:lumMod val="50000"/>
                      </a:schemeClr>
                    </a:solidFill>
                  </a:rPr>
                  <a:t> </a:t>
                </a:r>
                <a:r>
                  <a:rPr lang="en-US" sz="2000" dirty="0" err="1">
                    <a:solidFill>
                      <a:schemeClr val="accent1">
                        <a:lumMod val="50000"/>
                      </a:schemeClr>
                    </a:solidFill>
                  </a:rPr>
                  <a:t>deyiladi</a:t>
                </a:r>
                <a:r>
                  <a:rPr lang="en-US" sz="2000" dirty="0">
                    <a:solidFill>
                      <a:schemeClr val="accent1">
                        <a:lumMod val="50000"/>
                      </a:schemeClr>
                    </a:solidFill>
                  </a:rPr>
                  <a:t>.</a:t>
                </a:r>
                <a:r>
                  <a:rPr lang="ru-RU" sz="2000" b="1" dirty="0"/>
                  <a:t/>
                </a:r>
                <a:br>
                  <a:rPr lang="ru-RU" sz="2000" b="1" dirty="0"/>
                </a:br>
                <a:endParaRPr lang="ru-RU" sz="2000" dirty="0"/>
              </a:p>
            </p:txBody>
          </p:sp>
        </mc:Choice>
        <mc:Fallback>
          <p:sp>
            <p:nvSpPr>
              <p:cNvPr id="2" name="Заголовок 1"/>
              <p:cNvSpPr>
                <a:spLocks noGrp="1" noRot="1" noChangeAspect="1" noMove="1" noResize="1" noEditPoints="1" noAdjustHandles="1" noChangeArrowheads="1" noChangeShapeType="1" noTextEdit="1"/>
              </p:cNvSpPr>
              <p:nvPr>
                <p:ph type="title"/>
              </p:nvPr>
            </p:nvSpPr>
            <p:spPr>
              <a:xfrm>
                <a:off x="1043490" y="836712"/>
                <a:ext cx="7024744" cy="5472608"/>
              </a:xfrm>
              <a:blipFill rotWithShape="1">
                <a:blip r:embed="rId2"/>
                <a:stretch>
                  <a:fillRect l="-867"/>
                </a:stretch>
              </a:blipFill>
            </p:spPr>
            <p:txBody>
              <a:bodyPr/>
              <a:lstStyle/>
              <a:p>
                <a:r>
                  <a:rPr lang="ru-RU">
                    <a:noFill/>
                  </a:rPr>
                  <a:t> </a:t>
                </a:r>
              </a:p>
            </p:txBody>
          </p:sp>
        </mc:Fallback>
      </mc:AlternateContent>
    </p:spTree>
    <p:extLst>
      <p:ext uri="{BB962C8B-B14F-4D97-AF65-F5344CB8AC3E}">
        <p14:creationId xmlns:p14="http://schemas.microsoft.com/office/powerpoint/2010/main" xmlns="" val="2377811076"/>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908720"/>
            <a:ext cx="7024744" cy="5400600"/>
          </a:xfrm>
        </p:spPr>
        <p:txBody>
          <a:bodyPr>
            <a:normAutofit fontScale="90000"/>
          </a:bodyPr>
          <a:lstStyle/>
          <a:p>
            <a:r>
              <a:rPr lang="uz-Latn-UZ" sz="2000" b="1" dirty="0"/>
              <a:t> </a:t>
            </a:r>
            <a:r>
              <a:rPr lang="en-US" sz="2000" b="1" dirty="0">
                <a:solidFill>
                  <a:schemeClr val="accent1">
                    <a:lumMod val="50000"/>
                  </a:schemeClr>
                </a:solidFill>
              </a:rPr>
              <a:t>Parabola </a:t>
            </a:r>
            <a:r>
              <a:rPr lang="en-US" sz="2000" b="1" dirty="0" err="1">
                <a:solidFill>
                  <a:schemeClr val="accent1">
                    <a:lumMod val="50000"/>
                  </a:schemeClr>
                </a:solidFill>
              </a:rPr>
              <a:t>xossalari</a:t>
            </a:r>
            <a:r>
              <a:rPr lang="en-US" sz="2000" b="1" dirty="0">
                <a:solidFill>
                  <a:schemeClr val="accent1">
                    <a:lumMod val="50000"/>
                  </a:schemeClr>
                </a:solidFill>
              </a:rPr>
              <a:t> </a:t>
            </a:r>
            <a:r>
              <a:rPr lang="en-US" sz="2000" b="1" dirty="0" err="1">
                <a:solidFill>
                  <a:schemeClr val="accent1">
                    <a:lumMod val="50000"/>
                  </a:schemeClr>
                </a:solidFill>
              </a:rPr>
              <a:t>va</a:t>
            </a:r>
            <a:r>
              <a:rPr lang="en-US" sz="2000" b="1" dirty="0">
                <a:solidFill>
                  <a:schemeClr val="accent1">
                    <a:lumMod val="50000"/>
                  </a:schemeClr>
                </a:solidFill>
              </a:rPr>
              <a:t> </a:t>
            </a:r>
            <a:r>
              <a:rPr lang="en-US" sz="2000" b="1" dirty="0" err="1">
                <a:solidFill>
                  <a:schemeClr val="accent1">
                    <a:lumMod val="50000"/>
                  </a:schemeClr>
                </a:solidFill>
              </a:rPr>
              <a:t>shakli</a:t>
            </a:r>
            <a:r>
              <a:rPr lang="en-US" sz="2000" b="1" dirty="0">
                <a:solidFill>
                  <a:schemeClr val="accent1">
                    <a:lumMod val="50000"/>
                  </a:schemeClr>
                </a:solidFill>
              </a:rPr>
              <a:t>.</a:t>
            </a:r>
            <a:r>
              <a:rPr lang="ru-RU" sz="2000" b="1" dirty="0">
                <a:solidFill>
                  <a:schemeClr val="accent1">
                    <a:lumMod val="50000"/>
                  </a:schemeClr>
                </a:solidFill>
              </a:rPr>
              <a:t/>
            </a:r>
            <a:br>
              <a:rPr lang="ru-RU" sz="2000" b="1" dirty="0">
                <a:solidFill>
                  <a:schemeClr val="accent1">
                    <a:lumMod val="50000"/>
                  </a:schemeClr>
                </a:solidFill>
              </a:rPr>
            </a:br>
            <a:r>
              <a:rPr lang="en-US" sz="2000" dirty="0" err="1">
                <a:solidFill>
                  <a:schemeClr val="accent1">
                    <a:lumMod val="50000"/>
                  </a:schemeClr>
                </a:solidFill>
              </a:rPr>
              <a:t>Yuqoridagi</a:t>
            </a:r>
            <a:r>
              <a:rPr lang="en-US" sz="2000" dirty="0">
                <a:solidFill>
                  <a:schemeClr val="accent1">
                    <a:lumMod val="50000"/>
                  </a:schemeClr>
                </a:solidFill>
              </a:rPr>
              <a:t> (1.6) </a:t>
            </a:r>
            <a:r>
              <a:rPr lang="en-US" sz="2000" dirty="0" err="1">
                <a:solidFill>
                  <a:schemeClr val="accent1">
                    <a:lumMod val="50000"/>
                  </a:schemeClr>
                </a:solidFill>
              </a:rPr>
              <a:t>tenglama</a:t>
            </a:r>
            <a:r>
              <a:rPr lang="en-US" sz="2000" dirty="0">
                <a:solidFill>
                  <a:schemeClr val="accent1">
                    <a:lumMod val="50000"/>
                  </a:schemeClr>
                </a:solidFill>
              </a:rPr>
              <a:t> </a:t>
            </a:r>
            <a:r>
              <a:rPr lang="en-US" sz="2000" dirty="0" err="1">
                <a:solidFill>
                  <a:schemeClr val="accent1">
                    <a:lumMod val="50000"/>
                  </a:schemeClr>
                </a:solidFill>
              </a:rPr>
              <a:t>bilan</a:t>
            </a:r>
            <a:r>
              <a:rPr lang="en-US" sz="2000" dirty="0">
                <a:solidFill>
                  <a:schemeClr val="accent1">
                    <a:lumMod val="50000"/>
                  </a:schemeClr>
                </a:solidFill>
              </a:rPr>
              <a:t> </a:t>
            </a:r>
            <a:r>
              <a:rPr lang="en-US" sz="2000" dirty="0" err="1">
                <a:solidFill>
                  <a:schemeClr val="accent1">
                    <a:lumMod val="50000"/>
                  </a:schemeClr>
                </a:solidFill>
              </a:rPr>
              <a:t>berilgan</a:t>
            </a:r>
            <a:r>
              <a:rPr lang="en-US" sz="2000" dirty="0">
                <a:solidFill>
                  <a:schemeClr val="accent1">
                    <a:lumMod val="50000"/>
                  </a:schemeClr>
                </a:solidFill>
              </a:rPr>
              <a:t> parabola </a:t>
            </a:r>
            <a:r>
              <a:rPr lang="en-US" sz="2000" dirty="0" err="1">
                <a:solidFill>
                  <a:schemeClr val="accent1">
                    <a:lumMod val="50000"/>
                  </a:schemeClr>
                </a:solidFill>
              </a:rPr>
              <a:t>xossalarini</a:t>
            </a:r>
            <a:r>
              <a:rPr lang="en-US" sz="2000" dirty="0">
                <a:solidFill>
                  <a:schemeClr val="accent1">
                    <a:lumMod val="50000"/>
                  </a:schemeClr>
                </a:solidFill>
              </a:rPr>
              <a:t> </a:t>
            </a:r>
            <a:r>
              <a:rPr lang="en-US" sz="2000" dirty="0" err="1">
                <a:solidFill>
                  <a:schemeClr val="accent1">
                    <a:lumMod val="50000"/>
                  </a:schemeClr>
                </a:solidFill>
              </a:rPr>
              <a:t>o`rganib</a:t>
            </a:r>
            <a:r>
              <a:rPr lang="en-US" sz="2000" dirty="0">
                <a:solidFill>
                  <a:schemeClr val="accent1">
                    <a:lumMod val="50000"/>
                  </a:schemeClr>
                </a:solidFill>
              </a:rPr>
              <a:t> </a:t>
            </a:r>
            <a:r>
              <a:rPr lang="en-US" sz="2000" dirty="0" err="1">
                <a:solidFill>
                  <a:schemeClr val="accent1">
                    <a:lumMod val="50000"/>
                  </a:schemeClr>
                </a:solidFill>
              </a:rPr>
              <a:t>tasvirini</a:t>
            </a:r>
            <a:r>
              <a:rPr lang="en-US" sz="2000" dirty="0">
                <a:solidFill>
                  <a:schemeClr val="accent1">
                    <a:lumMod val="50000"/>
                  </a:schemeClr>
                </a:solidFill>
              </a:rPr>
              <a:t> </a:t>
            </a:r>
            <a:r>
              <a:rPr lang="en-US" sz="2000" dirty="0" err="1">
                <a:solidFill>
                  <a:schemeClr val="accent1">
                    <a:lumMod val="50000"/>
                  </a:schemeClr>
                </a:solidFill>
              </a:rPr>
              <a:t>yasaymiz</a:t>
            </a:r>
            <a:r>
              <a:rPr lang="en-US" sz="2000" dirty="0">
                <a:solidFill>
                  <a:schemeClr val="accent1">
                    <a:lumMod val="50000"/>
                  </a:schemeClr>
                </a:solidFill>
              </a:rPr>
              <a:t>.</a:t>
            </a:r>
            <a:r>
              <a:rPr lang="ru-RU" sz="2000" b="1" dirty="0">
                <a:solidFill>
                  <a:schemeClr val="accent1">
                    <a:lumMod val="50000"/>
                  </a:schemeClr>
                </a:solidFill>
              </a:rPr>
              <a:t/>
            </a:r>
            <a:br>
              <a:rPr lang="ru-RU" sz="2000" b="1" dirty="0">
                <a:solidFill>
                  <a:schemeClr val="accent1">
                    <a:lumMod val="50000"/>
                  </a:schemeClr>
                </a:solidFill>
              </a:rPr>
            </a:br>
            <a:r>
              <a:rPr lang="en-US" sz="2000" dirty="0">
                <a:solidFill>
                  <a:schemeClr val="accent1">
                    <a:lumMod val="50000"/>
                  </a:schemeClr>
                </a:solidFill>
              </a:rPr>
              <a:t>1</a:t>
            </a:r>
            <a:r>
              <a:rPr lang="en-US" sz="2000" baseline="30000" dirty="0">
                <a:solidFill>
                  <a:schemeClr val="accent1">
                    <a:lumMod val="50000"/>
                  </a:schemeClr>
                </a:solidFill>
              </a:rPr>
              <a:t>0</a:t>
            </a:r>
            <a:r>
              <a:rPr lang="en-US" sz="2000" dirty="0">
                <a:solidFill>
                  <a:schemeClr val="accent1">
                    <a:lumMod val="50000"/>
                  </a:schemeClr>
                </a:solidFill>
              </a:rPr>
              <a:t>. </a:t>
            </a:r>
            <a:r>
              <a:rPr lang="en-US" sz="2000" i="1" dirty="0">
                <a:solidFill>
                  <a:schemeClr val="accent1">
                    <a:lumMod val="50000"/>
                  </a:schemeClr>
                </a:solidFill>
              </a:rPr>
              <a:t>y</a:t>
            </a:r>
            <a:r>
              <a:rPr lang="en-US" sz="2000" i="1" baseline="30000" dirty="0">
                <a:solidFill>
                  <a:schemeClr val="accent1">
                    <a:lumMod val="50000"/>
                  </a:schemeClr>
                </a:solidFill>
              </a:rPr>
              <a:t>2</a:t>
            </a:r>
            <a:r>
              <a:rPr lang="en-US" sz="2000" i="1" dirty="0">
                <a:solidFill>
                  <a:schemeClr val="accent1">
                    <a:lumMod val="50000"/>
                  </a:schemeClr>
                </a:solidFill>
              </a:rPr>
              <a:t>&gt;0 </a:t>
            </a:r>
            <a:r>
              <a:rPr lang="en-US" sz="2000" dirty="0" err="1">
                <a:solidFill>
                  <a:schemeClr val="accent1">
                    <a:lumMod val="50000"/>
                  </a:schemeClr>
                </a:solidFill>
              </a:rPr>
              <a:t>va</a:t>
            </a:r>
            <a:r>
              <a:rPr lang="en-US" sz="2000" dirty="0">
                <a:solidFill>
                  <a:schemeClr val="accent1">
                    <a:lumMod val="50000"/>
                  </a:schemeClr>
                </a:solidFill>
              </a:rPr>
              <a:t> </a:t>
            </a:r>
            <a:r>
              <a:rPr lang="en-US" sz="2000" i="1" dirty="0">
                <a:solidFill>
                  <a:schemeClr val="accent1">
                    <a:lumMod val="50000"/>
                  </a:schemeClr>
                </a:solidFill>
              </a:rPr>
              <a:t>p&gt;0 </a:t>
            </a:r>
            <a:r>
              <a:rPr lang="en-US" sz="2000" dirty="0" err="1">
                <a:solidFill>
                  <a:schemeClr val="accent1">
                    <a:lumMod val="50000"/>
                  </a:schemeClr>
                </a:solidFill>
              </a:rPr>
              <a:t>bo`lgani</a:t>
            </a:r>
            <a:r>
              <a:rPr lang="en-US" sz="2000" dirty="0">
                <a:solidFill>
                  <a:schemeClr val="accent1">
                    <a:lumMod val="50000"/>
                  </a:schemeClr>
                </a:solidFill>
              </a:rPr>
              <a:t> </a:t>
            </a:r>
            <a:r>
              <a:rPr lang="en-US" sz="2000" dirty="0" err="1">
                <a:solidFill>
                  <a:schemeClr val="accent1">
                    <a:lumMod val="50000"/>
                  </a:schemeClr>
                </a:solidFill>
              </a:rPr>
              <a:t>uchun</a:t>
            </a:r>
            <a:r>
              <a:rPr lang="en-US" sz="2000" dirty="0">
                <a:solidFill>
                  <a:schemeClr val="accent1">
                    <a:lumMod val="50000"/>
                  </a:schemeClr>
                </a:solidFill>
              </a:rPr>
              <a:t> (1.6) </a:t>
            </a:r>
            <a:r>
              <a:rPr lang="en-US" sz="2000" dirty="0" err="1">
                <a:solidFill>
                  <a:schemeClr val="accent1">
                    <a:lumMod val="50000"/>
                  </a:schemeClr>
                </a:solidFill>
              </a:rPr>
              <a:t>tenglamada</a:t>
            </a:r>
            <a:r>
              <a:rPr lang="en-US" sz="2000" dirty="0">
                <a:solidFill>
                  <a:schemeClr val="accent1">
                    <a:lumMod val="50000"/>
                  </a:schemeClr>
                </a:solidFill>
              </a:rPr>
              <a:t> </a:t>
            </a:r>
            <a:r>
              <a:rPr lang="en-US" sz="2000" i="1" dirty="0">
                <a:solidFill>
                  <a:schemeClr val="accent1">
                    <a:lumMod val="50000"/>
                  </a:schemeClr>
                </a:solidFill>
              </a:rPr>
              <a:t>x</a:t>
            </a:r>
            <a:r>
              <a:rPr lang="en-US" sz="2000" i="1" dirty="0">
                <a:solidFill>
                  <a:schemeClr val="accent1">
                    <a:lumMod val="50000"/>
                  </a:schemeClr>
                </a:solidFill>
                <a:sym typeface="Symbol"/>
              </a:rPr>
              <a:t></a:t>
            </a:r>
            <a:r>
              <a:rPr lang="en-US" sz="2000" i="1" dirty="0">
                <a:solidFill>
                  <a:schemeClr val="accent1">
                    <a:lumMod val="50000"/>
                  </a:schemeClr>
                </a:solidFill>
              </a:rPr>
              <a:t>0 </a:t>
            </a:r>
            <a:r>
              <a:rPr lang="en-US" sz="2000" dirty="0" err="1">
                <a:solidFill>
                  <a:schemeClr val="accent1">
                    <a:lumMod val="50000"/>
                  </a:schemeClr>
                </a:solidFill>
              </a:rPr>
              <a:t>bo`lishi</a:t>
            </a:r>
            <a:r>
              <a:rPr lang="en-US" sz="2000" dirty="0">
                <a:solidFill>
                  <a:schemeClr val="accent1">
                    <a:lumMod val="50000"/>
                  </a:schemeClr>
                </a:solidFill>
              </a:rPr>
              <a:t> </a:t>
            </a:r>
            <a:r>
              <a:rPr lang="en-US" sz="2000" dirty="0" err="1">
                <a:solidFill>
                  <a:schemeClr val="accent1">
                    <a:lumMod val="50000"/>
                  </a:schemeClr>
                </a:solidFill>
              </a:rPr>
              <a:t>kerak</a:t>
            </a:r>
            <a:r>
              <a:rPr lang="en-US" sz="2000" dirty="0">
                <a:solidFill>
                  <a:schemeClr val="accent1">
                    <a:lumMod val="50000"/>
                  </a:schemeClr>
                </a:solidFill>
              </a:rPr>
              <a:t>. </a:t>
            </a:r>
            <a:r>
              <a:rPr lang="en-US" sz="2000" dirty="0" err="1">
                <a:solidFill>
                  <a:schemeClr val="accent1">
                    <a:lumMod val="50000"/>
                  </a:schemeClr>
                </a:solidFill>
              </a:rPr>
              <a:t>Bundan</a:t>
            </a:r>
            <a:r>
              <a:rPr lang="en-US" sz="2000" dirty="0">
                <a:solidFill>
                  <a:schemeClr val="accent1">
                    <a:lumMod val="50000"/>
                  </a:schemeClr>
                </a:solidFill>
              </a:rPr>
              <a:t>  </a:t>
            </a:r>
            <a:r>
              <a:rPr lang="en-US" sz="2000" dirty="0" err="1">
                <a:solidFill>
                  <a:schemeClr val="accent1">
                    <a:lumMod val="50000"/>
                  </a:schemeClr>
                </a:solidFill>
              </a:rPr>
              <a:t>porabolaning</a:t>
            </a:r>
            <a:r>
              <a:rPr lang="en-US" sz="2000" dirty="0">
                <a:solidFill>
                  <a:schemeClr val="accent1">
                    <a:lumMod val="50000"/>
                  </a:schemeClr>
                </a:solidFill>
              </a:rPr>
              <a:t> </a:t>
            </a:r>
            <a:r>
              <a:rPr lang="en-US" sz="2000" dirty="0" err="1">
                <a:solidFill>
                  <a:schemeClr val="accent1">
                    <a:lumMod val="50000"/>
                  </a:schemeClr>
                </a:solidFill>
              </a:rPr>
              <a:t>barcha</a:t>
            </a:r>
            <a:r>
              <a:rPr lang="en-US" sz="2000" dirty="0">
                <a:solidFill>
                  <a:schemeClr val="accent1">
                    <a:lumMod val="50000"/>
                  </a:schemeClr>
                </a:solidFill>
              </a:rPr>
              <a:t> </a:t>
            </a:r>
            <a:r>
              <a:rPr lang="en-US" sz="2000" dirty="0" err="1">
                <a:solidFill>
                  <a:schemeClr val="accent1">
                    <a:lumMod val="50000"/>
                  </a:schemeClr>
                </a:solidFill>
              </a:rPr>
              <a:t>nuqtalari</a:t>
            </a:r>
            <a:r>
              <a:rPr lang="en-US" sz="2000" dirty="0">
                <a:solidFill>
                  <a:schemeClr val="accent1">
                    <a:lumMod val="50000"/>
                  </a:schemeClr>
                </a:solidFill>
              </a:rPr>
              <a:t> </a:t>
            </a:r>
            <a:r>
              <a:rPr lang="en-US" sz="2000" dirty="0" err="1">
                <a:solidFill>
                  <a:schemeClr val="accent1">
                    <a:lumMod val="50000"/>
                  </a:schemeClr>
                </a:solidFill>
              </a:rPr>
              <a:t>O</a:t>
            </a:r>
            <a:r>
              <a:rPr lang="en-US" sz="2000" i="1" baseline="-25000" dirty="0" err="1">
                <a:solidFill>
                  <a:schemeClr val="accent1">
                    <a:lumMod val="50000"/>
                  </a:schemeClr>
                </a:solidFill>
              </a:rPr>
              <a:t>y</a:t>
            </a:r>
            <a:r>
              <a:rPr lang="en-US" sz="2000" dirty="0">
                <a:solidFill>
                  <a:schemeClr val="accent1">
                    <a:lumMod val="50000"/>
                  </a:schemeClr>
                </a:solidFill>
              </a:rPr>
              <a:t> </a:t>
            </a:r>
            <a:r>
              <a:rPr lang="en-US" sz="2000" dirty="0" err="1">
                <a:solidFill>
                  <a:schemeClr val="accent1">
                    <a:lumMod val="50000"/>
                  </a:schemeClr>
                </a:solidFill>
              </a:rPr>
              <a:t>o’qdan</a:t>
            </a:r>
            <a:r>
              <a:rPr lang="en-US" sz="2000" dirty="0">
                <a:solidFill>
                  <a:schemeClr val="accent1">
                    <a:lumMod val="50000"/>
                  </a:schemeClr>
                </a:solidFill>
              </a:rPr>
              <a:t> </a:t>
            </a:r>
            <a:r>
              <a:rPr lang="en-US" sz="2000" dirty="0" err="1">
                <a:solidFill>
                  <a:schemeClr val="accent1">
                    <a:lumMod val="50000"/>
                  </a:schemeClr>
                </a:solidFill>
              </a:rPr>
              <a:t>o’ng</a:t>
            </a:r>
            <a:r>
              <a:rPr lang="en-US" sz="2000" dirty="0">
                <a:solidFill>
                  <a:schemeClr val="accent1">
                    <a:lumMod val="50000"/>
                  </a:schemeClr>
                </a:solidFill>
              </a:rPr>
              <a:t> </a:t>
            </a:r>
            <a:r>
              <a:rPr lang="en-US" sz="2000" dirty="0" err="1">
                <a:solidFill>
                  <a:schemeClr val="accent1">
                    <a:lumMod val="50000"/>
                  </a:schemeClr>
                </a:solidFill>
              </a:rPr>
              <a:t>yarim</a:t>
            </a:r>
            <a:r>
              <a:rPr lang="en-US" sz="2000" dirty="0">
                <a:solidFill>
                  <a:schemeClr val="accent1">
                    <a:lumMod val="50000"/>
                  </a:schemeClr>
                </a:solidFill>
              </a:rPr>
              <a:t> </a:t>
            </a:r>
            <a:r>
              <a:rPr lang="en-US" sz="2000" dirty="0" err="1">
                <a:solidFill>
                  <a:schemeClr val="accent1">
                    <a:lumMod val="50000"/>
                  </a:schemeClr>
                </a:solidFill>
              </a:rPr>
              <a:t>tekislikda</a:t>
            </a:r>
            <a:r>
              <a:rPr lang="en-US" sz="2000" dirty="0">
                <a:solidFill>
                  <a:schemeClr val="accent1">
                    <a:lumMod val="50000"/>
                  </a:schemeClr>
                </a:solidFill>
              </a:rPr>
              <a:t> </a:t>
            </a:r>
            <a:r>
              <a:rPr lang="en-US" sz="2000" dirty="0" err="1">
                <a:solidFill>
                  <a:schemeClr val="accent1">
                    <a:lumMod val="50000"/>
                  </a:schemeClr>
                </a:solidFill>
              </a:rPr>
              <a:t>yotishi</a:t>
            </a:r>
            <a:r>
              <a:rPr lang="en-US" sz="2000" dirty="0">
                <a:solidFill>
                  <a:schemeClr val="accent1">
                    <a:lumMod val="50000"/>
                  </a:schemeClr>
                </a:solidFill>
              </a:rPr>
              <a:t> </a:t>
            </a:r>
            <a:r>
              <a:rPr lang="en-US" sz="2000" dirty="0" err="1">
                <a:solidFill>
                  <a:schemeClr val="accent1">
                    <a:lumMod val="50000"/>
                  </a:schemeClr>
                </a:solidFill>
              </a:rPr>
              <a:t>kelib</a:t>
            </a:r>
            <a:r>
              <a:rPr lang="en-US" sz="2000" dirty="0">
                <a:solidFill>
                  <a:schemeClr val="accent1">
                    <a:lumMod val="50000"/>
                  </a:schemeClr>
                </a:solidFill>
              </a:rPr>
              <a:t> </a:t>
            </a:r>
            <a:r>
              <a:rPr lang="en-US" sz="2000" dirty="0" err="1">
                <a:solidFill>
                  <a:schemeClr val="accent1">
                    <a:lumMod val="50000"/>
                  </a:schemeClr>
                </a:solidFill>
              </a:rPr>
              <a:t>chiqadi</a:t>
            </a:r>
            <a:r>
              <a:rPr lang="en-US" sz="2000" dirty="0">
                <a:solidFill>
                  <a:schemeClr val="accent1">
                    <a:lumMod val="50000"/>
                  </a:schemeClr>
                </a:solidFill>
              </a:rPr>
              <a:t>.</a:t>
            </a:r>
            <a:r>
              <a:rPr lang="uz-Latn-UZ" sz="2000" dirty="0">
                <a:solidFill>
                  <a:schemeClr val="accent1">
                    <a:lumMod val="50000"/>
                  </a:schemeClr>
                </a:solidFill>
              </a:rPr>
              <a:t/>
            </a:r>
            <a:br>
              <a:rPr lang="uz-Latn-UZ" sz="2000" dirty="0">
                <a:solidFill>
                  <a:schemeClr val="accent1">
                    <a:lumMod val="50000"/>
                  </a:schemeClr>
                </a:solidFill>
              </a:rPr>
            </a:br>
            <a:r>
              <a:rPr lang="en-US" sz="2000" dirty="0">
                <a:solidFill>
                  <a:schemeClr val="accent1">
                    <a:lumMod val="50000"/>
                  </a:schemeClr>
                </a:solidFill>
              </a:rPr>
              <a:t>2</a:t>
            </a:r>
            <a:r>
              <a:rPr lang="en-US" sz="2000" baseline="30000" dirty="0">
                <a:solidFill>
                  <a:schemeClr val="accent1">
                    <a:lumMod val="50000"/>
                  </a:schemeClr>
                </a:solidFill>
              </a:rPr>
              <a:t>0</a:t>
            </a:r>
            <a:r>
              <a:rPr lang="en-US" sz="2000" dirty="0">
                <a:solidFill>
                  <a:schemeClr val="accent1">
                    <a:lumMod val="50000"/>
                  </a:schemeClr>
                </a:solidFill>
              </a:rPr>
              <a:t>. Agar </a:t>
            </a:r>
            <a:r>
              <a:rPr lang="en-US" sz="2000" i="1" dirty="0">
                <a:solidFill>
                  <a:schemeClr val="accent1">
                    <a:lumMod val="50000"/>
                  </a:schemeClr>
                </a:solidFill>
              </a:rPr>
              <a:t>x=0</a:t>
            </a:r>
            <a:r>
              <a:rPr lang="en-US" sz="2000" dirty="0">
                <a:solidFill>
                  <a:schemeClr val="accent1">
                    <a:lumMod val="50000"/>
                  </a:schemeClr>
                </a:solidFill>
              </a:rPr>
              <a:t>, (1.6) </a:t>
            </a:r>
            <a:r>
              <a:rPr lang="en-US" sz="2000" dirty="0" err="1">
                <a:solidFill>
                  <a:schemeClr val="accent1">
                    <a:lumMod val="50000"/>
                  </a:schemeClr>
                </a:solidFill>
              </a:rPr>
              <a:t>dan</a:t>
            </a:r>
            <a:r>
              <a:rPr lang="en-US" sz="2000" dirty="0">
                <a:solidFill>
                  <a:schemeClr val="accent1">
                    <a:lumMod val="50000"/>
                  </a:schemeClr>
                </a:solidFill>
              </a:rPr>
              <a:t> </a:t>
            </a:r>
            <a:r>
              <a:rPr lang="en-US" sz="2000" i="1" dirty="0">
                <a:solidFill>
                  <a:schemeClr val="accent1">
                    <a:lumMod val="50000"/>
                  </a:schemeClr>
                </a:solidFill>
              </a:rPr>
              <a:t>y=0 </a:t>
            </a:r>
            <a:r>
              <a:rPr lang="en-US" sz="2000" dirty="0" err="1">
                <a:solidFill>
                  <a:schemeClr val="accent1">
                    <a:lumMod val="50000"/>
                  </a:schemeClr>
                </a:solidFill>
              </a:rPr>
              <a:t>ekanligi</a:t>
            </a:r>
            <a:r>
              <a:rPr lang="en-US" sz="2000" dirty="0">
                <a:solidFill>
                  <a:schemeClr val="accent1">
                    <a:lumMod val="50000"/>
                  </a:schemeClr>
                </a:solidFill>
              </a:rPr>
              <a:t> </a:t>
            </a:r>
            <a:r>
              <a:rPr lang="en-US" sz="2000" dirty="0" err="1">
                <a:solidFill>
                  <a:schemeClr val="accent1">
                    <a:lumMod val="50000"/>
                  </a:schemeClr>
                </a:solidFill>
              </a:rPr>
              <a:t>kelib</a:t>
            </a:r>
            <a:r>
              <a:rPr lang="en-US" sz="2000" dirty="0">
                <a:solidFill>
                  <a:schemeClr val="accent1">
                    <a:lumMod val="50000"/>
                  </a:schemeClr>
                </a:solidFill>
              </a:rPr>
              <a:t> </a:t>
            </a:r>
            <a:r>
              <a:rPr lang="en-US" sz="2000" dirty="0" err="1">
                <a:solidFill>
                  <a:schemeClr val="accent1">
                    <a:lumMod val="50000"/>
                  </a:schemeClr>
                </a:solidFill>
              </a:rPr>
              <a:t>chiqadi</a:t>
            </a:r>
            <a:r>
              <a:rPr lang="en-US" sz="2000" dirty="0">
                <a:solidFill>
                  <a:schemeClr val="accent1">
                    <a:lumMod val="50000"/>
                  </a:schemeClr>
                </a:solidFill>
              </a:rPr>
              <a:t>. Parabola </a:t>
            </a:r>
            <a:r>
              <a:rPr lang="en-US" sz="2000" dirty="0" err="1">
                <a:solidFill>
                  <a:schemeClr val="accent1">
                    <a:lumMod val="50000"/>
                  </a:schemeClr>
                </a:solidFill>
              </a:rPr>
              <a:t>koordinatalar</a:t>
            </a:r>
            <a:r>
              <a:rPr lang="en-US" sz="2000" dirty="0">
                <a:solidFill>
                  <a:schemeClr val="accent1">
                    <a:lumMod val="50000"/>
                  </a:schemeClr>
                </a:solidFill>
              </a:rPr>
              <a:t> </a:t>
            </a:r>
            <a:r>
              <a:rPr lang="en-US" sz="2000" dirty="0" err="1">
                <a:solidFill>
                  <a:schemeClr val="accent1">
                    <a:lumMod val="50000"/>
                  </a:schemeClr>
                </a:solidFill>
              </a:rPr>
              <a:t>boshidan</a:t>
            </a:r>
            <a:r>
              <a:rPr lang="en-US" sz="2000" dirty="0">
                <a:solidFill>
                  <a:schemeClr val="accent1">
                    <a:lumMod val="50000"/>
                  </a:schemeClr>
                </a:solidFill>
              </a:rPr>
              <a:t> </a:t>
            </a:r>
            <a:r>
              <a:rPr lang="en-US" sz="2000" dirty="0" err="1">
                <a:solidFill>
                  <a:schemeClr val="accent1">
                    <a:lumMod val="50000"/>
                  </a:schemeClr>
                </a:solidFill>
              </a:rPr>
              <a:t>o`tadi</a:t>
            </a:r>
            <a:r>
              <a:rPr lang="en-US" sz="2000" dirty="0">
                <a:solidFill>
                  <a:schemeClr val="accent1">
                    <a:lumMod val="50000"/>
                  </a:schemeClr>
                </a:solidFill>
              </a:rPr>
              <a:t>. </a:t>
            </a:r>
            <a:r>
              <a:rPr lang="en-US" sz="2000" dirty="0" err="1">
                <a:solidFill>
                  <a:schemeClr val="accent1">
                    <a:lumMod val="50000"/>
                  </a:schemeClr>
                </a:solidFill>
              </a:rPr>
              <a:t>Koordinatalar</a:t>
            </a:r>
            <a:r>
              <a:rPr lang="en-US" sz="2000" dirty="0">
                <a:solidFill>
                  <a:schemeClr val="accent1">
                    <a:lumMod val="50000"/>
                  </a:schemeClr>
                </a:solidFill>
              </a:rPr>
              <a:t> </a:t>
            </a:r>
            <a:r>
              <a:rPr lang="en-US" sz="2000" dirty="0" err="1">
                <a:solidFill>
                  <a:schemeClr val="accent1">
                    <a:lumMod val="50000"/>
                  </a:schemeClr>
                </a:solidFill>
              </a:rPr>
              <a:t>boshi</a:t>
            </a:r>
            <a:r>
              <a:rPr lang="en-US" sz="2000" dirty="0">
                <a:solidFill>
                  <a:schemeClr val="accent1">
                    <a:lumMod val="50000"/>
                  </a:schemeClr>
                </a:solidFill>
              </a:rPr>
              <a:t> </a:t>
            </a:r>
            <a:r>
              <a:rPr lang="en-US" sz="2000" dirty="0" err="1">
                <a:solidFill>
                  <a:schemeClr val="accent1">
                    <a:lumMod val="50000"/>
                  </a:schemeClr>
                </a:solidFill>
              </a:rPr>
              <a:t>parabolaning</a:t>
            </a:r>
            <a:r>
              <a:rPr lang="en-US" sz="2000" dirty="0">
                <a:solidFill>
                  <a:schemeClr val="accent1">
                    <a:lumMod val="50000"/>
                  </a:schemeClr>
                </a:solidFill>
              </a:rPr>
              <a:t> </a:t>
            </a:r>
            <a:r>
              <a:rPr lang="en-US" sz="2000" b="1" dirty="0" err="1">
                <a:solidFill>
                  <a:schemeClr val="accent1">
                    <a:lumMod val="50000"/>
                  </a:schemeClr>
                </a:solidFill>
              </a:rPr>
              <a:t>uchi</a:t>
            </a:r>
            <a:r>
              <a:rPr lang="en-US" sz="2000" dirty="0">
                <a:solidFill>
                  <a:schemeClr val="accent1">
                    <a:lumMod val="50000"/>
                  </a:schemeClr>
                </a:solidFill>
              </a:rPr>
              <a:t> </a:t>
            </a:r>
            <a:r>
              <a:rPr lang="en-US" sz="2000" dirty="0" err="1">
                <a:solidFill>
                  <a:schemeClr val="accent1">
                    <a:lumMod val="50000"/>
                  </a:schemeClr>
                </a:solidFill>
              </a:rPr>
              <a:t>deyiladi</a:t>
            </a:r>
            <a:r>
              <a:rPr lang="en-US" sz="2000" dirty="0" smtClean="0">
                <a:solidFill>
                  <a:schemeClr val="accent1">
                    <a:lumMod val="50000"/>
                  </a:schemeClr>
                </a:solidFill>
              </a:rPr>
              <a:t>.</a:t>
            </a:r>
            <a:br>
              <a:rPr lang="en-US" sz="2000" dirty="0" smtClean="0">
                <a:solidFill>
                  <a:schemeClr val="accent1">
                    <a:lumMod val="50000"/>
                  </a:schemeClr>
                </a:solidFill>
              </a:rPr>
            </a:br>
            <a:r>
              <a:rPr lang="en-US" sz="2000" dirty="0">
                <a:solidFill>
                  <a:schemeClr val="accent1">
                    <a:lumMod val="50000"/>
                  </a:schemeClr>
                </a:solidFill>
              </a:rPr>
              <a:t/>
            </a:r>
            <a:br>
              <a:rPr lang="en-US" sz="2000" dirty="0">
                <a:solidFill>
                  <a:schemeClr val="accent1">
                    <a:lumMod val="50000"/>
                  </a:schemeClr>
                </a:solidFill>
              </a:rPr>
            </a:br>
            <a:r>
              <a:rPr lang="en-US" sz="2000" dirty="0" smtClean="0">
                <a:solidFill>
                  <a:schemeClr val="accent1">
                    <a:lumMod val="50000"/>
                  </a:schemeClr>
                </a:solidFill>
              </a:rPr>
              <a:t/>
            </a:r>
            <a:br>
              <a:rPr lang="en-US" sz="2000" dirty="0" smtClean="0">
                <a:solidFill>
                  <a:schemeClr val="accent1">
                    <a:lumMod val="50000"/>
                  </a:schemeClr>
                </a:solidFill>
              </a:rPr>
            </a:br>
            <a:r>
              <a:rPr lang="en-US" sz="2000" dirty="0">
                <a:solidFill>
                  <a:schemeClr val="accent1">
                    <a:lumMod val="50000"/>
                  </a:schemeClr>
                </a:solidFill>
              </a:rPr>
              <a:t/>
            </a:r>
            <a:br>
              <a:rPr lang="en-US" sz="2000" dirty="0">
                <a:solidFill>
                  <a:schemeClr val="accent1">
                    <a:lumMod val="50000"/>
                  </a:schemeClr>
                </a:solidFill>
              </a:rPr>
            </a:br>
            <a:r>
              <a:rPr lang="en-US" sz="2000" dirty="0" smtClean="0">
                <a:solidFill>
                  <a:schemeClr val="accent1">
                    <a:lumMod val="50000"/>
                  </a:schemeClr>
                </a:solidFill>
              </a:rPr>
              <a:t/>
            </a:r>
            <a:br>
              <a:rPr lang="en-US" sz="2000" dirty="0" smtClean="0">
                <a:solidFill>
                  <a:schemeClr val="accent1">
                    <a:lumMod val="50000"/>
                  </a:schemeClr>
                </a:solidFill>
              </a:rPr>
            </a:br>
            <a:r>
              <a:rPr lang="en-US" sz="2000" dirty="0">
                <a:solidFill>
                  <a:schemeClr val="accent1">
                    <a:lumMod val="50000"/>
                  </a:schemeClr>
                </a:solidFill>
              </a:rPr>
              <a:t/>
            </a:r>
            <a:br>
              <a:rPr lang="en-US" sz="2000" dirty="0">
                <a:solidFill>
                  <a:schemeClr val="accent1">
                    <a:lumMod val="50000"/>
                  </a:schemeClr>
                </a:solidFill>
              </a:rPr>
            </a:br>
            <a:r>
              <a:rPr lang="en-US" sz="2000" dirty="0" smtClean="0">
                <a:solidFill>
                  <a:schemeClr val="accent1">
                    <a:lumMod val="50000"/>
                  </a:schemeClr>
                </a:solidFill>
              </a:rPr>
              <a:t/>
            </a:r>
            <a:br>
              <a:rPr lang="en-US" sz="2000" dirty="0" smtClean="0">
                <a:solidFill>
                  <a:schemeClr val="accent1">
                    <a:lumMod val="50000"/>
                  </a:schemeClr>
                </a:solidFill>
              </a:rPr>
            </a:br>
            <a:r>
              <a:rPr lang="en-US" sz="2000" dirty="0">
                <a:solidFill>
                  <a:schemeClr val="accent1">
                    <a:lumMod val="50000"/>
                  </a:schemeClr>
                </a:solidFill>
              </a:rPr>
              <a:t/>
            </a:r>
            <a:br>
              <a:rPr lang="en-US" sz="2000" dirty="0">
                <a:solidFill>
                  <a:schemeClr val="accent1">
                    <a:lumMod val="50000"/>
                  </a:schemeClr>
                </a:solidFill>
              </a:rPr>
            </a:br>
            <a:r>
              <a:rPr lang="en-US" sz="2000" dirty="0" smtClean="0">
                <a:solidFill>
                  <a:schemeClr val="accent1">
                    <a:lumMod val="50000"/>
                  </a:schemeClr>
                </a:solidFill>
              </a:rPr>
              <a:t/>
            </a:r>
            <a:br>
              <a:rPr lang="en-US" sz="2000" dirty="0" smtClean="0">
                <a:solidFill>
                  <a:schemeClr val="accent1">
                    <a:lumMod val="50000"/>
                  </a:schemeClr>
                </a:solidFill>
              </a:rPr>
            </a:br>
            <a:r>
              <a:rPr lang="en-US" sz="2000" dirty="0" smtClean="0">
                <a:solidFill>
                  <a:schemeClr val="accent1">
                    <a:lumMod val="50000"/>
                  </a:schemeClr>
                </a:solidFill>
              </a:rPr>
              <a:t/>
            </a:r>
            <a:br>
              <a:rPr lang="en-US" sz="2000" dirty="0" smtClean="0">
                <a:solidFill>
                  <a:schemeClr val="accent1">
                    <a:lumMod val="50000"/>
                  </a:schemeClr>
                </a:solidFill>
              </a:rPr>
            </a:br>
            <a:r>
              <a:rPr lang="en-US" sz="2000" dirty="0" smtClean="0">
                <a:solidFill>
                  <a:schemeClr val="accent1">
                    <a:lumMod val="50000"/>
                  </a:schemeClr>
                </a:solidFill>
              </a:rPr>
              <a:t>              </a:t>
            </a:r>
            <a:br>
              <a:rPr lang="en-US" sz="2000" dirty="0" smtClean="0">
                <a:solidFill>
                  <a:schemeClr val="accent1">
                    <a:lumMod val="50000"/>
                  </a:schemeClr>
                </a:solidFill>
              </a:rPr>
            </a:br>
            <a:r>
              <a:rPr lang="en-US" sz="2000" dirty="0" smtClean="0">
                <a:solidFill>
                  <a:schemeClr val="accent1">
                    <a:lumMod val="50000"/>
                  </a:schemeClr>
                </a:solidFill>
              </a:rPr>
              <a:t>              </a:t>
            </a:r>
            <a:r>
              <a:rPr lang="uz-Latn-UZ" sz="2000" dirty="0" smtClean="0">
                <a:solidFill>
                  <a:schemeClr val="accent1">
                    <a:lumMod val="50000"/>
                  </a:schemeClr>
                </a:solidFill>
              </a:rPr>
              <a:t>(</a:t>
            </a:r>
            <a:r>
              <a:rPr lang="uz-Latn-UZ" sz="2000" dirty="0">
                <a:solidFill>
                  <a:schemeClr val="accent1">
                    <a:lumMod val="50000"/>
                  </a:schemeClr>
                </a:solidFill>
              </a:rPr>
              <a:t>1-chizma)          </a:t>
            </a:r>
            <a:r>
              <a:rPr lang="uz-Latn-UZ" sz="2000" dirty="0" smtClean="0">
                <a:solidFill>
                  <a:schemeClr val="accent1">
                    <a:lumMod val="50000"/>
                  </a:schemeClr>
                </a:solidFill>
              </a:rPr>
              <a:t>                              </a:t>
            </a:r>
            <a:r>
              <a:rPr lang="uz-Latn-UZ" sz="2000" dirty="0">
                <a:solidFill>
                  <a:schemeClr val="accent1">
                    <a:lumMod val="50000"/>
                  </a:schemeClr>
                </a:solidFill>
              </a:rPr>
              <a:t>(2-chizma)</a:t>
            </a:r>
            <a:r>
              <a:rPr lang="uz-Latn-UZ" sz="2000" dirty="0"/>
              <a:t/>
            </a:r>
            <a:br>
              <a:rPr lang="uz-Latn-UZ" sz="2000" dirty="0"/>
            </a:br>
            <a:endParaRPr lang="ru-RU" sz="2000"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0791" t="40138" r="17087" b="24849"/>
          <a:stretch/>
        </p:blipFill>
        <p:spPr bwMode="auto">
          <a:xfrm>
            <a:off x="1242273" y="3068960"/>
            <a:ext cx="6781800" cy="24993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10896503"/>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Заголовок 1"/>
              <p:cNvSpPr>
                <a:spLocks noGrp="1"/>
              </p:cNvSpPr>
              <p:nvPr>
                <p:ph type="title"/>
              </p:nvPr>
            </p:nvSpPr>
            <p:spPr>
              <a:xfrm>
                <a:off x="1043490" y="1027664"/>
                <a:ext cx="7024744" cy="5353664"/>
              </a:xfrm>
            </p:spPr>
            <p:txBody>
              <a:bodyPr>
                <a:normAutofit/>
              </a:bodyPr>
              <a:lstStyle/>
              <a:p>
                <a:r>
                  <a:rPr lang="en-US" sz="2000" dirty="0" smtClean="0">
                    <a:solidFill>
                      <a:schemeClr val="accent1">
                        <a:lumMod val="50000"/>
                      </a:schemeClr>
                    </a:solidFill>
                  </a:rPr>
                  <a:t>3</a:t>
                </a:r>
                <a:r>
                  <a:rPr lang="en-US" sz="2000" baseline="30000" dirty="0">
                    <a:solidFill>
                      <a:schemeClr val="accent1">
                        <a:lumMod val="50000"/>
                      </a:schemeClr>
                    </a:solidFill>
                  </a:rPr>
                  <a:t>0</a:t>
                </a:r>
                <a:r>
                  <a:rPr lang="en-US" sz="2000" dirty="0">
                    <a:solidFill>
                      <a:schemeClr val="accent1">
                        <a:lumMod val="50000"/>
                      </a:schemeClr>
                    </a:solidFill>
                  </a:rPr>
                  <a:t>. </a:t>
                </a:r>
                <a:r>
                  <a:rPr lang="en-US" sz="2000" dirty="0" err="1">
                    <a:solidFill>
                      <a:schemeClr val="accent1">
                        <a:lumMod val="50000"/>
                      </a:schemeClr>
                    </a:solidFill>
                  </a:rPr>
                  <a:t>O`zgaruvchi</a:t>
                </a:r>
                <a:r>
                  <a:rPr lang="en-US" sz="2000" dirty="0">
                    <a:solidFill>
                      <a:schemeClr val="accent1">
                        <a:lumMod val="50000"/>
                      </a:schemeClr>
                    </a:solidFill>
                  </a:rPr>
                  <a:t> </a:t>
                </a:r>
                <a:r>
                  <a:rPr lang="en-US" sz="2000" i="1" dirty="0">
                    <a:solidFill>
                      <a:schemeClr val="accent1">
                        <a:lumMod val="50000"/>
                      </a:schemeClr>
                    </a:solidFill>
                  </a:rPr>
                  <a:t>x&gt;0 </a:t>
                </a:r>
                <a:r>
                  <a:rPr lang="en-US" sz="2000" dirty="0" err="1">
                    <a:solidFill>
                      <a:schemeClr val="accent1">
                        <a:lumMod val="50000"/>
                      </a:schemeClr>
                    </a:solidFill>
                  </a:rPr>
                  <a:t>qiymatiga</a:t>
                </a:r>
                <a:r>
                  <a:rPr lang="en-US" sz="2000" dirty="0">
                    <a:solidFill>
                      <a:schemeClr val="accent1">
                        <a:lumMod val="50000"/>
                      </a:schemeClr>
                    </a:solidFill>
                  </a:rPr>
                  <a:t> </a:t>
                </a:r>
                <a:r>
                  <a:rPr lang="en-US" sz="2000" i="1" dirty="0">
                    <a:solidFill>
                      <a:schemeClr val="accent1">
                        <a:lumMod val="50000"/>
                      </a:schemeClr>
                    </a:solidFill>
                  </a:rPr>
                  <a:t>y</a:t>
                </a:r>
                <a:r>
                  <a:rPr lang="en-US" sz="2000" dirty="0">
                    <a:solidFill>
                      <a:schemeClr val="accent1">
                        <a:lumMod val="50000"/>
                      </a:schemeClr>
                    </a:solidFill>
                  </a:rPr>
                  <a:t> </a:t>
                </a:r>
                <a:r>
                  <a:rPr lang="en-US" sz="2000" dirty="0" err="1">
                    <a:solidFill>
                      <a:schemeClr val="accent1">
                        <a:lumMod val="50000"/>
                      </a:schemeClr>
                    </a:solidFill>
                  </a:rPr>
                  <a:t>ning</a:t>
                </a:r>
                <a:r>
                  <a:rPr lang="en-US" sz="2000" dirty="0">
                    <a:solidFill>
                      <a:schemeClr val="accent1">
                        <a:lumMod val="50000"/>
                      </a:schemeClr>
                    </a:solidFill>
                  </a:rPr>
                  <a:t> </a:t>
                </a:r>
                <a:r>
                  <a:rPr lang="en-US" sz="2000" dirty="0" err="1">
                    <a:solidFill>
                      <a:schemeClr val="accent1">
                        <a:lumMod val="50000"/>
                      </a:schemeClr>
                    </a:solidFill>
                  </a:rPr>
                  <a:t>ishoralari</a:t>
                </a:r>
                <a:r>
                  <a:rPr lang="en-US" sz="2000" dirty="0">
                    <a:solidFill>
                      <a:schemeClr val="accent1">
                        <a:lumMod val="50000"/>
                      </a:schemeClr>
                    </a:solidFill>
                  </a:rPr>
                  <a:t> </a:t>
                </a:r>
                <a:r>
                  <a:rPr lang="en-US" sz="2000" dirty="0" err="1">
                    <a:solidFill>
                      <a:schemeClr val="accent1">
                        <a:lumMod val="50000"/>
                      </a:schemeClr>
                    </a:solidFill>
                  </a:rPr>
                  <a:t>qarama-qarshi</a:t>
                </a:r>
                <a:r>
                  <a:rPr lang="en-US" sz="2000" dirty="0">
                    <a:solidFill>
                      <a:schemeClr val="accent1">
                        <a:lumMod val="50000"/>
                      </a:schemeClr>
                    </a:solidFill>
                  </a:rPr>
                  <a:t>, ammo </a:t>
                </a:r>
                <a:r>
                  <a:rPr lang="en-US" sz="2000" dirty="0" err="1">
                    <a:solidFill>
                      <a:schemeClr val="accent1">
                        <a:lumMod val="50000"/>
                      </a:schemeClr>
                    </a:solidFill>
                  </a:rPr>
                  <a:t>absolyut</a:t>
                </a:r>
                <a:r>
                  <a:rPr lang="en-US" sz="2000" dirty="0">
                    <a:solidFill>
                      <a:schemeClr val="accent1">
                        <a:lumMod val="50000"/>
                      </a:schemeClr>
                    </a:solidFill>
                  </a:rPr>
                  <a:t> </a:t>
                </a:r>
                <a:r>
                  <a:rPr lang="en-US" sz="2000" dirty="0" err="1">
                    <a:solidFill>
                      <a:schemeClr val="accent1">
                        <a:lumMod val="50000"/>
                      </a:schemeClr>
                    </a:solidFill>
                  </a:rPr>
                  <a:t>miqdori</a:t>
                </a:r>
                <a:r>
                  <a:rPr lang="en-US" sz="2000" dirty="0">
                    <a:solidFill>
                      <a:schemeClr val="accent1">
                        <a:lumMod val="50000"/>
                      </a:schemeClr>
                    </a:solidFill>
                  </a:rPr>
                  <a:t> </a:t>
                </a:r>
                <a:r>
                  <a:rPr lang="en-US" sz="2000" dirty="0" err="1">
                    <a:solidFill>
                      <a:schemeClr val="accent1">
                        <a:lumMod val="50000"/>
                      </a:schemeClr>
                    </a:solidFill>
                  </a:rPr>
                  <a:t>teng</a:t>
                </a:r>
                <a:r>
                  <a:rPr lang="en-US" sz="2000" dirty="0">
                    <a:solidFill>
                      <a:schemeClr val="accent1">
                        <a:lumMod val="50000"/>
                      </a:schemeClr>
                    </a:solidFill>
                  </a:rPr>
                  <a:t> </a:t>
                </a:r>
                <a:r>
                  <a:rPr lang="en-US" sz="2000" dirty="0" err="1">
                    <a:solidFill>
                      <a:schemeClr val="accent1">
                        <a:lumMod val="50000"/>
                      </a:schemeClr>
                    </a:solidFill>
                  </a:rPr>
                  <a:t>bo`lgan</a:t>
                </a:r>
                <a:r>
                  <a:rPr lang="en-US" sz="2000" dirty="0">
                    <a:solidFill>
                      <a:schemeClr val="accent1">
                        <a:lumMod val="50000"/>
                      </a:schemeClr>
                    </a:solidFill>
                  </a:rPr>
                  <a:t> </a:t>
                </a:r>
                <a:r>
                  <a:rPr lang="en-US" sz="2000" dirty="0" err="1">
                    <a:solidFill>
                      <a:schemeClr val="accent1">
                        <a:lumMod val="50000"/>
                      </a:schemeClr>
                    </a:solidFill>
                  </a:rPr>
                  <a:t>ikki</a:t>
                </a:r>
                <a:r>
                  <a:rPr lang="en-US" sz="2000" dirty="0">
                    <a:solidFill>
                      <a:schemeClr val="accent1">
                        <a:lumMod val="50000"/>
                      </a:schemeClr>
                    </a:solidFill>
                  </a:rPr>
                  <a:t> </a:t>
                </a:r>
                <a:r>
                  <a:rPr lang="en-US" sz="2000" dirty="0" err="1">
                    <a:solidFill>
                      <a:schemeClr val="accent1">
                        <a:lumMod val="50000"/>
                      </a:schemeClr>
                    </a:solidFill>
                  </a:rPr>
                  <a:t>qiymati</a:t>
                </a:r>
                <a:r>
                  <a:rPr lang="en-US" sz="2000" dirty="0">
                    <a:solidFill>
                      <a:schemeClr val="accent1">
                        <a:lumMod val="50000"/>
                      </a:schemeClr>
                    </a:solidFill>
                  </a:rPr>
                  <a:t> </a:t>
                </a:r>
                <a:r>
                  <a:rPr lang="en-US" sz="2000" dirty="0" err="1">
                    <a:solidFill>
                      <a:schemeClr val="accent1">
                        <a:lumMod val="50000"/>
                      </a:schemeClr>
                    </a:solidFill>
                  </a:rPr>
                  <a:t>mos</a:t>
                </a:r>
                <a:r>
                  <a:rPr lang="en-US" sz="2000" dirty="0">
                    <a:solidFill>
                      <a:schemeClr val="accent1">
                        <a:lumMod val="50000"/>
                      </a:schemeClr>
                    </a:solidFill>
                  </a:rPr>
                  <a:t> </a:t>
                </a:r>
                <a:r>
                  <a:rPr lang="en-US" sz="2000" dirty="0" err="1">
                    <a:solidFill>
                      <a:schemeClr val="accent1">
                        <a:lumMod val="50000"/>
                      </a:schemeClr>
                    </a:solidFill>
                  </a:rPr>
                  <a:t>keladi</a:t>
                </a:r>
                <a:r>
                  <a:rPr lang="en-US" sz="2000" dirty="0">
                    <a:solidFill>
                      <a:schemeClr val="accent1">
                        <a:lumMod val="50000"/>
                      </a:schemeClr>
                    </a:solidFill>
                  </a:rPr>
                  <a:t>. </a:t>
                </a:r>
                <a:r>
                  <a:rPr lang="en-US" sz="2000" dirty="0" err="1">
                    <a:solidFill>
                      <a:schemeClr val="accent1">
                        <a:lumMod val="50000"/>
                      </a:schemeClr>
                    </a:solidFill>
                  </a:rPr>
                  <a:t>Bundan</a:t>
                </a:r>
                <a:r>
                  <a:rPr lang="en-US" sz="2000" dirty="0">
                    <a:solidFill>
                      <a:schemeClr val="accent1">
                        <a:lumMod val="50000"/>
                      </a:schemeClr>
                    </a:solidFill>
                  </a:rPr>
                  <a:t> </a:t>
                </a:r>
                <a:r>
                  <a:rPr lang="en-US" sz="2000" dirty="0" err="1">
                    <a:solidFill>
                      <a:schemeClr val="accent1">
                        <a:lumMod val="50000"/>
                      </a:schemeClr>
                    </a:solidFill>
                  </a:rPr>
                  <a:t>parabolaning</a:t>
                </a:r>
                <a:r>
                  <a:rPr lang="en-US" sz="2000" dirty="0">
                    <a:solidFill>
                      <a:schemeClr val="accent1">
                        <a:lumMod val="50000"/>
                      </a:schemeClr>
                    </a:solidFill>
                  </a:rPr>
                  <a:t> </a:t>
                </a:r>
                <a:r>
                  <a:rPr lang="en-US" sz="2000" i="1" dirty="0">
                    <a:solidFill>
                      <a:schemeClr val="accent1">
                        <a:lumMod val="50000"/>
                      </a:schemeClr>
                    </a:solidFill>
                  </a:rPr>
                  <a:t>0x</a:t>
                </a:r>
                <a:r>
                  <a:rPr lang="en-US" sz="2000" dirty="0">
                    <a:solidFill>
                      <a:schemeClr val="accent1">
                        <a:lumMod val="50000"/>
                      </a:schemeClr>
                    </a:solidFill>
                  </a:rPr>
                  <a:t> </a:t>
                </a:r>
                <a:r>
                  <a:rPr lang="en-US" sz="2000" dirty="0" err="1">
                    <a:solidFill>
                      <a:schemeClr val="accent1">
                        <a:lumMod val="50000"/>
                      </a:schemeClr>
                    </a:solidFill>
                  </a:rPr>
                  <a:t>o`qqa</a:t>
                </a:r>
                <a:r>
                  <a:rPr lang="en-US" sz="2000" dirty="0">
                    <a:solidFill>
                      <a:schemeClr val="accent1">
                        <a:lumMod val="50000"/>
                      </a:schemeClr>
                    </a:solidFill>
                  </a:rPr>
                  <a:t> </a:t>
                </a:r>
                <a:r>
                  <a:rPr lang="en-US" sz="2000" dirty="0" err="1">
                    <a:solidFill>
                      <a:schemeClr val="accent1">
                        <a:lumMod val="50000"/>
                      </a:schemeClr>
                    </a:solidFill>
                  </a:rPr>
                  <a:t>nisbatan</a:t>
                </a:r>
                <a:r>
                  <a:rPr lang="en-US" sz="2000" dirty="0">
                    <a:solidFill>
                      <a:schemeClr val="accent1">
                        <a:lumMod val="50000"/>
                      </a:schemeClr>
                    </a:solidFill>
                  </a:rPr>
                  <a:t> </a:t>
                </a:r>
                <a:r>
                  <a:rPr lang="en-US" sz="2000" dirty="0" err="1">
                    <a:solidFill>
                      <a:schemeClr val="accent1">
                        <a:lumMod val="50000"/>
                      </a:schemeClr>
                    </a:solidFill>
                  </a:rPr>
                  <a:t>simmetrik</a:t>
                </a:r>
                <a:r>
                  <a:rPr lang="en-US" sz="2000" dirty="0">
                    <a:solidFill>
                      <a:schemeClr val="accent1">
                        <a:lumMod val="50000"/>
                      </a:schemeClr>
                    </a:solidFill>
                  </a:rPr>
                  <a:t> </a:t>
                </a:r>
                <a:r>
                  <a:rPr lang="en-US" sz="2000" dirty="0" err="1">
                    <a:solidFill>
                      <a:schemeClr val="accent1">
                        <a:lumMod val="50000"/>
                      </a:schemeClr>
                    </a:solidFill>
                  </a:rPr>
                  <a:t>ekanligi</a:t>
                </a:r>
                <a:r>
                  <a:rPr lang="en-US" sz="2000" dirty="0">
                    <a:solidFill>
                      <a:schemeClr val="accent1">
                        <a:lumMod val="50000"/>
                      </a:schemeClr>
                    </a:solidFill>
                  </a:rPr>
                  <a:t> </a:t>
                </a:r>
                <a:r>
                  <a:rPr lang="en-US" sz="2000" dirty="0" err="1">
                    <a:solidFill>
                      <a:schemeClr val="accent1">
                        <a:lumMod val="50000"/>
                      </a:schemeClr>
                    </a:solidFill>
                  </a:rPr>
                  <a:t>aniqlanadi</a:t>
                </a:r>
                <a:r>
                  <a:rPr lang="en-US" sz="2000" dirty="0">
                    <a:solidFill>
                      <a:schemeClr val="accent1">
                        <a:lumMod val="50000"/>
                      </a:schemeClr>
                    </a:solidFill>
                  </a:rPr>
                  <a:t>. </a:t>
                </a:r>
                <a:r>
                  <a:rPr lang="en-US" sz="2000" i="1" dirty="0">
                    <a:solidFill>
                      <a:schemeClr val="accent1">
                        <a:lumMod val="50000"/>
                      </a:schemeClr>
                    </a:solidFill>
                  </a:rPr>
                  <a:t>0x</a:t>
                </a:r>
                <a:r>
                  <a:rPr lang="en-US" sz="2000" dirty="0">
                    <a:solidFill>
                      <a:schemeClr val="accent1">
                        <a:lumMod val="50000"/>
                      </a:schemeClr>
                    </a:solidFill>
                  </a:rPr>
                  <a:t> </a:t>
                </a:r>
                <a:r>
                  <a:rPr lang="en-US" sz="2000" dirty="0" err="1">
                    <a:solidFill>
                      <a:schemeClr val="accent1">
                        <a:lumMod val="50000"/>
                      </a:schemeClr>
                    </a:solidFill>
                  </a:rPr>
                  <a:t>o`qi</a:t>
                </a:r>
                <a:r>
                  <a:rPr lang="en-US" sz="2000" dirty="0">
                    <a:solidFill>
                      <a:schemeClr val="accent1">
                        <a:lumMod val="50000"/>
                      </a:schemeClr>
                    </a:solidFill>
                  </a:rPr>
                  <a:t> </a:t>
                </a:r>
                <a:r>
                  <a:rPr lang="en-US" sz="2000" dirty="0" err="1">
                    <a:solidFill>
                      <a:schemeClr val="accent1">
                        <a:lumMod val="50000"/>
                      </a:schemeClr>
                    </a:solidFill>
                  </a:rPr>
                  <a:t>parabolaning</a:t>
                </a:r>
                <a:r>
                  <a:rPr lang="en-US" sz="2000" dirty="0">
                    <a:solidFill>
                      <a:schemeClr val="accent1">
                        <a:lumMod val="50000"/>
                      </a:schemeClr>
                    </a:solidFill>
                  </a:rPr>
                  <a:t> </a:t>
                </a:r>
                <a:r>
                  <a:rPr lang="en-US" sz="2000" b="1" dirty="0" err="1">
                    <a:solidFill>
                      <a:schemeClr val="accent1">
                        <a:lumMod val="50000"/>
                      </a:schemeClr>
                    </a:solidFill>
                  </a:rPr>
                  <a:t>simmetriya</a:t>
                </a:r>
                <a:r>
                  <a:rPr lang="en-US" sz="2000" b="1" dirty="0">
                    <a:solidFill>
                      <a:schemeClr val="accent1">
                        <a:lumMod val="50000"/>
                      </a:schemeClr>
                    </a:solidFill>
                  </a:rPr>
                  <a:t> </a:t>
                </a:r>
                <a:r>
                  <a:rPr lang="en-US" sz="2000" b="1" dirty="0" err="1">
                    <a:solidFill>
                      <a:schemeClr val="accent1">
                        <a:lumMod val="50000"/>
                      </a:schemeClr>
                    </a:solidFill>
                  </a:rPr>
                  <a:t>o`qi</a:t>
                </a:r>
                <a:r>
                  <a:rPr lang="en-US" sz="2000" dirty="0">
                    <a:solidFill>
                      <a:schemeClr val="accent1">
                        <a:lumMod val="50000"/>
                      </a:schemeClr>
                    </a:solidFill>
                  </a:rPr>
                  <a:t> deyiladi.</a:t>
                </a:r>
                <a:r>
                  <a:rPr lang="en-US" sz="2000" baseline="30000" dirty="0">
                    <a:solidFill>
                      <a:schemeClr val="accent1">
                        <a:lumMod val="50000"/>
                      </a:schemeClr>
                    </a:solidFill>
                  </a:rPr>
                  <a:t>0</a:t>
                </a:r>
                <a:r>
                  <a:rPr lang="en-US" sz="2000" dirty="0">
                    <a:solidFill>
                      <a:schemeClr val="accent1">
                        <a:lumMod val="50000"/>
                      </a:schemeClr>
                    </a:solidFill>
                  </a:rPr>
                  <a:t>. (1.6) </a:t>
                </a:r>
                <a:r>
                  <a:rPr lang="ru-RU" sz="2000" dirty="0">
                    <a:solidFill>
                      <a:schemeClr val="accent1">
                        <a:lumMod val="50000"/>
                      </a:schemeClr>
                    </a:solidFill>
                    <a:sym typeface="Symbol"/>
                  </a:rPr>
                  <a:t></a:t>
                </a:r>
                <a:r>
                  <a:rPr lang="ru-RU" sz="2000" dirty="0">
                    <a:solidFill>
                      <a:schemeClr val="accent1">
                        <a:lumMod val="50000"/>
                      </a:schemeClr>
                    </a:solidFill>
                  </a:rPr>
                  <a:t> </a:t>
                </a:r>
                <a:r>
                  <a:rPr lang="en-US" sz="2000" i="1" dirty="0">
                    <a:solidFill>
                      <a:schemeClr val="accent1">
                        <a:lumMod val="50000"/>
                      </a:schemeClr>
                    </a:solidFill>
                  </a:rPr>
                  <a:t>y=</a:t>
                </a:r>
                <a:r>
                  <a:rPr lang="ru-RU" sz="2000" i="1" dirty="0">
                    <a:solidFill>
                      <a:schemeClr val="accent1">
                        <a:lumMod val="50000"/>
                      </a:schemeClr>
                    </a:solidFill>
                    <a:sym typeface="Symbol"/>
                  </a:rPr>
                  <a:t></a:t>
                </a:r>
                <a:r>
                  <a:rPr lang="en-US" sz="2000" i="1" dirty="0">
                    <a:solidFill>
                      <a:schemeClr val="accent1">
                        <a:lumMod val="50000"/>
                      </a:schemeClr>
                    </a:solidFill>
                  </a:rPr>
                  <a:t> </a:t>
                </a:r>
                <a14:m>
                  <m:oMath xmlns:m="http://schemas.openxmlformats.org/officeDocument/2006/math">
                    <m:rad>
                      <m:radPr>
                        <m:degHide m:val="on"/>
                        <m:ctrlPr>
                          <a:rPr lang="en-US" sz="2000" i="1">
                            <a:solidFill>
                              <a:schemeClr val="accent1">
                                <a:lumMod val="50000"/>
                              </a:schemeClr>
                            </a:solidFill>
                            <a:latin typeface="Cambria Math"/>
                          </a:rPr>
                        </m:ctrlPr>
                      </m:radPr>
                      <m:deg/>
                      <m:e>
                        <m:r>
                          <a:rPr lang="uz-Latn-UZ" sz="2000" i="1">
                            <a:solidFill>
                              <a:schemeClr val="accent1">
                                <a:lumMod val="50000"/>
                              </a:schemeClr>
                            </a:solidFill>
                            <a:latin typeface="Cambria Math"/>
                          </a:rPr>
                          <m:t>2</m:t>
                        </m:r>
                        <m:r>
                          <a:rPr lang="uz-Latn-UZ" sz="2000" i="1">
                            <a:solidFill>
                              <a:schemeClr val="accent1">
                                <a:lumMod val="50000"/>
                              </a:schemeClr>
                            </a:solidFill>
                            <a:latin typeface="Cambria Math"/>
                          </a:rPr>
                          <m:t>𝑝𝑥</m:t>
                        </m:r>
                      </m:e>
                    </m:rad>
                  </m:oMath>
                </a14:m>
                <a:r>
                  <a:rPr lang="en-US" sz="2000" i="1" dirty="0">
                    <a:solidFill>
                      <a:schemeClr val="accent1">
                        <a:lumMod val="50000"/>
                      </a:schemeClr>
                    </a:solidFill>
                  </a:rPr>
                  <a:t>,</a:t>
                </a:r>
                <a:r>
                  <a:rPr lang="en-US" sz="2000" dirty="0">
                    <a:solidFill>
                      <a:schemeClr val="accent1">
                        <a:lumMod val="50000"/>
                      </a:schemeClr>
                    </a:solidFill>
                  </a:rPr>
                  <a:t> </a:t>
                </a:r>
                <a:r>
                  <a:rPr lang="en-US" sz="2000" dirty="0" err="1">
                    <a:solidFill>
                      <a:schemeClr val="accent1">
                        <a:lumMod val="50000"/>
                      </a:schemeClr>
                    </a:solidFill>
                  </a:rPr>
                  <a:t>bundan</a:t>
                </a:r>
                <a:r>
                  <a:rPr lang="en-US" sz="2000" dirty="0">
                    <a:solidFill>
                      <a:schemeClr val="accent1">
                        <a:lumMod val="50000"/>
                      </a:schemeClr>
                    </a:solidFill>
                  </a:rPr>
                  <a:t> </a:t>
                </a:r>
                <a:r>
                  <a:rPr lang="en-US" sz="2000" dirty="0" err="1">
                    <a:solidFill>
                      <a:schemeClr val="accent1">
                        <a:lumMod val="50000"/>
                      </a:schemeClr>
                    </a:solidFill>
                  </a:rPr>
                  <a:t>ko`rinadiki</a:t>
                </a:r>
                <a:r>
                  <a:rPr lang="en-US" sz="2000" dirty="0">
                    <a:solidFill>
                      <a:schemeClr val="accent1">
                        <a:lumMod val="50000"/>
                      </a:schemeClr>
                    </a:solidFill>
                  </a:rPr>
                  <a:t> </a:t>
                </a:r>
                <a:r>
                  <a:rPr lang="en-US" sz="2000" i="1" dirty="0">
                    <a:solidFill>
                      <a:schemeClr val="accent1">
                        <a:lumMod val="50000"/>
                      </a:schemeClr>
                    </a:solidFill>
                  </a:rPr>
                  <a:t>x</a:t>
                </a:r>
                <a:r>
                  <a:rPr lang="en-US" sz="2000" dirty="0">
                    <a:solidFill>
                      <a:schemeClr val="accent1">
                        <a:lumMod val="50000"/>
                      </a:schemeClr>
                    </a:solidFill>
                  </a:rPr>
                  <a:t> </a:t>
                </a:r>
                <a:r>
                  <a:rPr lang="en-US" sz="2000" dirty="0" err="1">
                    <a:solidFill>
                      <a:schemeClr val="accent1">
                        <a:lumMod val="50000"/>
                      </a:schemeClr>
                    </a:solidFill>
                  </a:rPr>
                  <a:t>ortib</a:t>
                </a:r>
                <a:r>
                  <a:rPr lang="en-US" sz="2000" dirty="0">
                    <a:solidFill>
                      <a:schemeClr val="accent1">
                        <a:lumMod val="50000"/>
                      </a:schemeClr>
                    </a:solidFill>
                  </a:rPr>
                  <a:t> </a:t>
                </a:r>
                <a:r>
                  <a:rPr lang="en-US" sz="2000" dirty="0" err="1">
                    <a:solidFill>
                      <a:schemeClr val="accent1">
                        <a:lumMod val="50000"/>
                      </a:schemeClr>
                    </a:solidFill>
                  </a:rPr>
                  <a:t>borsa</a:t>
                </a:r>
                <a:r>
                  <a:rPr lang="en-US" sz="2000" dirty="0">
                    <a:solidFill>
                      <a:schemeClr val="accent1">
                        <a:lumMod val="50000"/>
                      </a:schemeClr>
                    </a:solidFill>
                  </a:rPr>
                  <a:t>, |</a:t>
                </a:r>
                <a:r>
                  <a:rPr lang="en-US" sz="2000" i="1" dirty="0">
                    <a:solidFill>
                      <a:schemeClr val="accent1">
                        <a:lumMod val="50000"/>
                      </a:schemeClr>
                    </a:solidFill>
                  </a:rPr>
                  <a:t>y</a:t>
                </a:r>
                <a:r>
                  <a:rPr lang="en-US" sz="2000" dirty="0">
                    <a:solidFill>
                      <a:schemeClr val="accent1">
                        <a:lumMod val="50000"/>
                      </a:schemeClr>
                    </a:solidFill>
                  </a:rPr>
                  <a:t>| ham </a:t>
                </a:r>
                <a:r>
                  <a:rPr lang="en-US" sz="2000" dirty="0" err="1">
                    <a:solidFill>
                      <a:schemeClr val="accent1">
                        <a:lumMod val="50000"/>
                      </a:schemeClr>
                    </a:solidFill>
                  </a:rPr>
                  <a:t>ortib</a:t>
                </a:r>
                <a:r>
                  <a:rPr lang="en-US" sz="2000" dirty="0">
                    <a:solidFill>
                      <a:schemeClr val="accent1">
                        <a:lumMod val="50000"/>
                      </a:schemeClr>
                    </a:solidFill>
                  </a:rPr>
                  <a:t> </a:t>
                </a:r>
                <a:r>
                  <a:rPr lang="en-US" sz="2000" dirty="0" err="1">
                    <a:solidFill>
                      <a:schemeClr val="accent1">
                        <a:lumMod val="50000"/>
                      </a:schemeClr>
                    </a:solidFill>
                  </a:rPr>
                  <a:t>boradi</a:t>
                </a:r>
                <a:r>
                  <a:rPr lang="en-US" sz="2000" dirty="0">
                    <a:solidFill>
                      <a:schemeClr val="accent1">
                        <a:lumMod val="50000"/>
                      </a:schemeClr>
                    </a:solidFill>
                  </a:rPr>
                  <a:t>. </a:t>
                </a:r>
                <a:r>
                  <a:rPr lang="en-US" sz="2000" dirty="0" err="1">
                    <a:solidFill>
                      <a:schemeClr val="accent1">
                        <a:lumMod val="50000"/>
                      </a:schemeClr>
                    </a:solidFill>
                  </a:rPr>
                  <a:t>Ya’ni</a:t>
                </a:r>
                <a:r>
                  <a:rPr lang="en-US" sz="2000" dirty="0">
                    <a:solidFill>
                      <a:schemeClr val="accent1">
                        <a:lumMod val="50000"/>
                      </a:schemeClr>
                    </a:solidFill>
                  </a:rPr>
                  <a:t> </a:t>
                </a:r>
                <a:r>
                  <a:rPr lang="en-US" sz="2000" i="1" dirty="0">
                    <a:solidFill>
                      <a:schemeClr val="accent1">
                        <a:lumMod val="50000"/>
                      </a:schemeClr>
                    </a:solidFill>
                  </a:rPr>
                  <a:t>x</a:t>
                </a:r>
                <a:r>
                  <a:rPr lang="en-US" sz="2000" i="1" dirty="0">
                    <a:solidFill>
                      <a:schemeClr val="accent1">
                        <a:lumMod val="50000"/>
                      </a:schemeClr>
                    </a:solidFill>
                    <a:sym typeface="Symbol"/>
                  </a:rPr>
                  <a:t></a:t>
                </a:r>
                <a:r>
                  <a:rPr lang="en-US" sz="2000" i="1" dirty="0">
                    <a:solidFill>
                      <a:schemeClr val="accent1">
                        <a:lumMod val="50000"/>
                      </a:schemeClr>
                    </a:solidFill>
                  </a:rPr>
                  <a:t>+ </a:t>
                </a:r>
                <a14:m>
                  <m:oMath xmlns:m="http://schemas.openxmlformats.org/officeDocument/2006/math">
                    <m:r>
                      <a:rPr lang="en-US" sz="2000" i="1">
                        <a:solidFill>
                          <a:schemeClr val="accent1">
                            <a:lumMod val="50000"/>
                          </a:schemeClr>
                        </a:solidFill>
                        <a:latin typeface="Cambria Math"/>
                        <a:ea typeface="Cambria Math"/>
                      </a:rPr>
                      <m:t>∞</m:t>
                    </m:r>
                  </m:oMath>
                </a14:m>
                <a:r>
                  <a:rPr lang="en-US" sz="2000" i="1" dirty="0">
                    <a:solidFill>
                      <a:schemeClr val="accent1">
                        <a:lumMod val="50000"/>
                      </a:schemeClr>
                    </a:solidFill>
                  </a:rPr>
                  <a:t>, |y|</a:t>
                </a:r>
                <a:r>
                  <a:rPr lang="en-US" sz="2000" i="1" dirty="0">
                    <a:solidFill>
                      <a:schemeClr val="accent1">
                        <a:lumMod val="50000"/>
                      </a:schemeClr>
                    </a:solidFill>
                    <a:sym typeface="Symbol"/>
                  </a:rPr>
                  <a:t></a:t>
                </a:r>
                <a:r>
                  <a:rPr lang="en-US" sz="2000" i="1" dirty="0">
                    <a:solidFill>
                      <a:schemeClr val="accent1">
                        <a:lumMod val="50000"/>
                      </a:schemeClr>
                    </a:solidFill>
                  </a:rPr>
                  <a:t>+ </a:t>
                </a:r>
                <a14:m>
                  <m:oMath xmlns:m="http://schemas.openxmlformats.org/officeDocument/2006/math">
                    <m:r>
                      <a:rPr lang="en-US" sz="2000" i="1">
                        <a:solidFill>
                          <a:schemeClr val="accent1">
                            <a:lumMod val="50000"/>
                          </a:schemeClr>
                        </a:solidFill>
                        <a:latin typeface="Cambria Math"/>
                        <a:ea typeface="Cambria Math"/>
                      </a:rPr>
                      <m:t>∞</m:t>
                    </m:r>
                  </m:oMath>
                </a14:m>
                <a:r>
                  <a:rPr lang="en-US" sz="2000" i="1" dirty="0">
                    <a:solidFill>
                      <a:schemeClr val="accent1">
                        <a:lumMod val="50000"/>
                      </a:schemeClr>
                    </a:solidFill>
                  </a:rPr>
                  <a:t>.</a:t>
                </a:r>
                <a:r>
                  <a:rPr lang="en-US" sz="2000" dirty="0">
                    <a:solidFill>
                      <a:schemeClr val="accent1">
                        <a:lumMod val="50000"/>
                      </a:schemeClr>
                    </a:solidFill>
                  </a:rPr>
                  <a:t> </a:t>
                </a:r>
                <a:r>
                  <a:rPr lang="en-US" sz="2000" dirty="0" err="1">
                    <a:solidFill>
                      <a:schemeClr val="accent1">
                        <a:lumMod val="50000"/>
                      </a:schemeClr>
                    </a:solidFill>
                  </a:rPr>
                  <a:t>Ko`rsatilgan</a:t>
                </a:r>
                <a:r>
                  <a:rPr lang="en-US" sz="2000" dirty="0">
                    <a:solidFill>
                      <a:schemeClr val="accent1">
                        <a:lumMod val="50000"/>
                      </a:schemeClr>
                    </a:solidFill>
                  </a:rPr>
                  <a:t> </a:t>
                </a:r>
                <a:r>
                  <a:rPr lang="en-US" sz="2000" dirty="0" err="1">
                    <a:solidFill>
                      <a:schemeClr val="accent1">
                        <a:lumMod val="50000"/>
                      </a:schemeClr>
                    </a:solidFill>
                  </a:rPr>
                  <a:t>xossalarga</a:t>
                </a:r>
                <a:r>
                  <a:rPr lang="en-US" sz="2000" dirty="0">
                    <a:solidFill>
                      <a:schemeClr val="accent1">
                        <a:lumMod val="50000"/>
                      </a:schemeClr>
                    </a:solidFill>
                  </a:rPr>
                  <a:t> </a:t>
                </a:r>
                <a:r>
                  <a:rPr lang="en-US" sz="2000" dirty="0" err="1">
                    <a:solidFill>
                      <a:schemeClr val="accent1">
                        <a:lumMod val="50000"/>
                      </a:schemeClr>
                    </a:solidFill>
                  </a:rPr>
                  <a:t>asosalanib</a:t>
                </a:r>
                <a:r>
                  <a:rPr lang="en-US" sz="2000" dirty="0">
                    <a:solidFill>
                      <a:schemeClr val="accent1">
                        <a:lumMod val="50000"/>
                      </a:schemeClr>
                    </a:solidFill>
                  </a:rPr>
                  <a:t> </a:t>
                </a:r>
                <a:r>
                  <a:rPr lang="en-US" sz="2000" dirty="0" err="1">
                    <a:solidFill>
                      <a:schemeClr val="accent1">
                        <a:lumMod val="50000"/>
                      </a:schemeClr>
                    </a:solidFill>
                  </a:rPr>
                  <a:t>parabolaning</a:t>
                </a:r>
                <a:r>
                  <a:rPr lang="en-US" sz="2000" dirty="0">
                    <a:solidFill>
                      <a:schemeClr val="accent1">
                        <a:lumMod val="50000"/>
                      </a:schemeClr>
                    </a:solidFill>
                  </a:rPr>
                  <a:t> </a:t>
                </a:r>
                <a:r>
                  <a:rPr lang="en-US" sz="2000" dirty="0" err="1">
                    <a:solidFill>
                      <a:schemeClr val="accent1">
                        <a:lumMod val="50000"/>
                      </a:schemeClr>
                    </a:solidFill>
                  </a:rPr>
                  <a:t>shaklini</a:t>
                </a:r>
                <a:r>
                  <a:rPr lang="en-US" sz="2000" dirty="0">
                    <a:solidFill>
                      <a:schemeClr val="accent1">
                        <a:lumMod val="50000"/>
                      </a:schemeClr>
                    </a:solidFill>
                  </a:rPr>
                  <a:t> </a:t>
                </a:r>
                <a:r>
                  <a:rPr lang="en-US" sz="2000" dirty="0" err="1">
                    <a:solidFill>
                      <a:schemeClr val="accent1">
                        <a:lumMod val="50000"/>
                      </a:schemeClr>
                    </a:solidFill>
                  </a:rPr>
                  <a:t>chizamiz</a:t>
                </a:r>
                <a:r>
                  <a:rPr lang="en-US" sz="2000" dirty="0">
                    <a:solidFill>
                      <a:schemeClr val="accent1">
                        <a:lumMod val="50000"/>
                      </a:schemeClr>
                    </a:solidFill>
                  </a:rPr>
                  <a:t> </a:t>
                </a:r>
                <a:r>
                  <a:rPr lang="uz-Latn-UZ" sz="2000" dirty="0">
                    <a:solidFill>
                      <a:schemeClr val="accent1">
                        <a:lumMod val="50000"/>
                      </a:schemeClr>
                    </a:solidFill>
                  </a:rPr>
                  <a:t>(</a:t>
                </a:r>
                <a:r>
                  <a:rPr lang="uz-Latn-UZ" sz="2000" dirty="0" smtClean="0">
                    <a:solidFill>
                      <a:schemeClr val="accent1">
                        <a:lumMod val="50000"/>
                      </a:schemeClr>
                    </a:solidFill>
                  </a:rPr>
                  <a:t>1-chizma</a:t>
                </a:r>
                <a:r>
                  <a:rPr lang="en-US" sz="2000" dirty="0" smtClean="0">
                    <a:solidFill>
                      <a:schemeClr val="accent1">
                        <a:lumMod val="50000"/>
                      </a:schemeClr>
                    </a:solidFill>
                  </a:rPr>
                  <a:t>)</a:t>
                </a:r>
                <a:br>
                  <a:rPr lang="en-US" sz="2000" dirty="0" smtClean="0">
                    <a:solidFill>
                      <a:schemeClr val="accent1">
                        <a:lumMod val="50000"/>
                      </a:schemeClr>
                    </a:solidFill>
                  </a:rPr>
                </a:br>
                <a:r>
                  <a:rPr lang="en-US" sz="2000" dirty="0" err="1">
                    <a:solidFill>
                      <a:schemeClr val="accent1">
                        <a:lumMod val="50000"/>
                      </a:schemeClr>
                    </a:solidFill>
                  </a:rPr>
                  <a:t>Parabolaning</a:t>
                </a:r>
                <a:r>
                  <a:rPr lang="en-US" sz="2000" dirty="0">
                    <a:solidFill>
                      <a:schemeClr val="accent1">
                        <a:lumMod val="50000"/>
                      </a:schemeClr>
                    </a:solidFill>
                  </a:rPr>
                  <a:t> </a:t>
                </a:r>
                <a:r>
                  <a:rPr lang="en-US" sz="2000" dirty="0" err="1">
                    <a:solidFill>
                      <a:schemeClr val="accent1">
                        <a:lumMod val="50000"/>
                      </a:schemeClr>
                    </a:solidFill>
                  </a:rPr>
                  <a:t>tenglamasini</a:t>
                </a:r>
                <a:r>
                  <a:rPr lang="en-US" sz="2000" dirty="0">
                    <a:solidFill>
                      <a:schemeClr val="accent1">
                        <a:lumMod val="50000"/>
                      </a:schemeClr>
                    </a:solidFill>
                  </a:rPr>
                  <a:t> </a:t>
                </a:r>
                <a:r>
                  <a:rPr lang="en-US" sz="2000" dirty="0" err="1">
                    <a:solidFill>
                      <a:schemeClr val="accent1">
                        <a:lumMod val="50000"/>
                      </a:schemeClr>
                    </a:solidFill>
                  </a:rPr>
                  <a:t>hosil</a:t>
                </a:r>
                <a:r>
                  <a:rPr lang="en-US" sz="2000" dirty="0">
                    <a:solidFill>
                      <a:schemeClr val="accent1">
                        <a:lumMod val="50000"/>
                      </a:schemeClr>
                    </a:solidFill>
                  </a:rPr>
                  <a:t> </a:t>
                </a:r>
                <a:r>
                  <a:rPr lang="en-US" sz="2000" dirty="0" err="1">
                    <a:solidFill>
                      <a:schemeClr val="accent1">
                        <a:lumMod val="50000"/>
                      </a:schemeClr>
                    </a:solidFill>
                  </a:rPr>
                  <a:t>qilish</a:t>
                </a:r>
                <a:r>
                  <a:rPr lang="en-US" sz="2000" dirty="0">
                    <a:solidFill>
                      <a:schemeClr val="accent1">
                        <a:lumMod val="50000"/>
                      </a:schemeClr>
                    </a:solidFill>
                  </a:rPr>
                  <a:t> </a:t>
                </a:r>
                <a:r>
                  <a:rPr lang="en-US" sz="2000" dirty="0" err="1">
                    <a:solidFill>
                      <a:schemeClr val="accent1">
                        <a:lumMod val="50000"/>
                      </a:schemeClr>
                    </a:solidFill>
                  </a:rPr>
                  <a:t>uchun</a:t>
                </a:r>
                <a:r>
                  <a:rPr lang="en-US" sz="2000" dirty="0">
                    <a:solidFill>
                      <a:schemeClr val="accent1">
                        <a:lumMod val="50000"/>
                      </a:schemeClr>
                    </a:solidFill>
                  </a:rPr>
                  <a:t> </a:t>
                </a:r>
                <a:r>
                  <a:rPr lang="en-US" sz="2000" dirty="0" err="1">
                    <a:solidFill>
                      <a:schemeClr val="accent1">
                        <a:lumMod val="50000"/>
                      </a:schemeClr>
                    </a:solidFill>
                  </a:rPr>
                  <a:t>dekart</a:t>
                </a:r>
                <a:r>
                  <a:rPr lang="en-US" sz="2000" dirty="0">
                    <a:solidFill>
                      <a:schemeClr val="accent1">
                        <a:lumMod val="50000"/>
                      </a:schemeClr>
                    </a:solidFill>
                  </a:rPr>
                  <a:t> </a:t>
                </a:r>
                <a:r>
                  <a:rPr lang="en-US" sz="2000" dirty="0" err="1">
                    <a:solidFill>
                      <a:schemeClr val="accent1">
                        <a:lumMod val="50000"/>
                      </a:schemeClr>
                    </a:solidFill>
                  </a:rPr>
                  <a:t>koordinatalar</a:t>
                </a:r>
                <a:r>
                  <a:rPr lang="en-US" sz="2000" dirty="0">
                    <a:solidFill>
                      <a:schemeClr val="accent1">
                        <a:lumMod val="50000"/>
                      </a:schemeClr>
                    </a:solidFill>
                  </a:rPr>
                  <a:t> </a:t>
                </a:r>
                <a:r>
                  <a:rPr lang="en-US" sz="2000" dirty="0" err="1">
                    <a:solidFill>
                      <a:schemeClr val="accent1">
                        <a:lumMod val="50000"/>
                      </a:schemeClr>
                    </a:solidFill>
                  </a:rPr>
                  <a:t>sistemasini</a:t>
                </a:r>
                <a:r>
                  <a:rPr lang="en-US" sz="2000" dirty="0">
                    <a:solidFill>
                      <a:schemeClr val="accent1">
                        <a:lumMod val="50000"/>
                      </a:schemeClr>
                    </a:solidFill>
                  </a:rPr>
                  <a:t> </a:t>
                </a:r>
                <a:r>
                  <a:rPr lang="en-US" sz="2000" dirty="0" err="1">
                    <a:solidFill>
                      <a:schemeClr val="accent1">
                        <a:lumMod val="50000"/>
                      </a:schemeClr>
                    </a:solidFill>
                  </a:rPr>
                  <a:t>maxsus</a:t>
                </a:r>
                <a:r>
                  <a:rPr lang="en-US" sz="2000" dirty="0">
                    <a:solidFill>
                      <a:schemeClr val="accent1">
                        <a:lumMod val="50000"/>
                      </a:schemeClr>
                    </a:solidFill>
                  </a:rPr>
                  <a:t> </a:t>
                </a:r>
                <a:r>
                  <a:rPr lang="en-US" sz="2000" dirty="0" err="1">
                    <a:solidFill>
                      <a:schemeClr val="accent1">
                        <a:lumMod val="50000"/>
                      </a:schemeClr>
                    </a:solidFill>
                  </a:rPr>
                  <a:t>tanlandi</a:t>
                </a:r>
                <a:r>
                  <a:rPr lang="en-US" sz="2000" dirty="0">
                    <a:solidFill>
                      <a:schemeClr val="accent1">
                        <a:lumMod val="50000"/>
                      </a:schemeClr>
                    </a:solidFill>
                  </a:rPr>
                  <a:t>. Agar </a:t>
                </a:r>
                <a:r>
                  <a:rPr lang="en-US" sz="2000" dirty="0" err="1">
                    <a:solidFill>
                      <a:schemeClr val="accent1">
                        <a:lumMod val="50000"/>
                      </a:schemeClr>
                    </a:solidFill>
                  </a:rPr>
                  <a:t>dekart</a:t>
                </a:r>
                <a:r>
                  <a:rPr lang="en-US" sz="2000" dirty="0">
                    <a:solidFill>
                      <a:schemeClr val="accent1">
                        <a:lumMod val="50000"/>
                      </a:schemeClr>
                    </a:solidFill>
                  </a:rPr>
                  <a:t> </a:t>
                </a:r>
                <a:r>
                  <a:rPr lang="en-US" sz="2000" dirty="0" err="1">
                    <a:solidFill>
                      <a:schemeClr val="accent1">
                        <a:lumMod val="50000"/>
                      </a:schemeClr>
                    </a:solidFill>
                  </a:rPr>
                  <a:t>koordinatalar</a:t>
                </a:r>
                <a:r>
                  <a:rPr lang="en-US" sz="2000" dirty="0">
                    <a:solidFill>
                      <a:schemeClr val="accent1">
                        <a:lumMod val="50000"/>
                      </a:schemeClr>
                    </a:solidFill>
                  </a:rPr>
                  <a:t> </a:t>
                </a:r>
                <a:r>
                  <a:rPr lang="en-US" sz="2000" dirty="0" err="1">
                    <a:solidFill>
                      <a:schemeClr val="accent1">
                        <a:lumMod val="50000"/>
                      </a:schemeClr>
                    </a:solidFill>
                  </a:rPr>
                  <a:t>sistemasini</a:t>
                </a:r>
                <a:r>
                  <a:rPr lang="en-US" sz="2000" dirty="0">
                    <a:solidFill>
                      <a:schemeClr val="accent1">
                        <a:lumMod val="50000"/>
                      </a:schemeClr>
                    </a:solidFill>
                  </a:rPr>
                  <a:t> </a:t>
                </a:r>
                <a:r>
                  <a:rPr lang="en-US" sz="2000" dirty="0" err="1">
                    <a:solidFill>
                      <a:schemeClr val="accent1">
                        <a:lumMod val="50000"/>
                      </a:schemeClr>
                    </a:solidFill>
                  </a:rPr>
                  <a:t>boshqacha</a:t>
                </a:r>
                <a:r>
                  <a:rPr lang="en-US" sz="2000" dirty="0">
                    <a:solidFill>
                      <a:schemeClr val="accent1">
                        <a:lumMod val="50000"/>
                      </a:schemeClr>
                    </a:solidFill>
                  </a:rPr>
                  <a:t> </a:t>
                </a:r>
                <a:r>
                  <a:rPr lang="en-US" sz="2000" dirty="0" err="1">
                    <a:solidFill>
                      <a:schemeClr val="accent1">
                        <a:lumMod val="50000"/>
                      </a:schemeClr>
                    </a:solidFill>
                  </a:rPr>
                  <a:t>tanlab</a:t>
                </a:r>
                <a:r>
                  <a:rPr lang="en-US" sz="2000" dirty="0">
                    <a:solidFill>
                      <a:schemeClr val="accent1">
                        <a:lumMod val="50000"/>
                      </a:schemeClr>
                    </a:solidFill>
                  </a:rPr>
                  <a:t> </a:t>
                </a:r>
                <a:r>
                  <a:rPr lang="en-US" sz="2000" dirty="0" err="1">
                    <a:solidFill>
                      <a:schemeClr val="accent1">
                        <a:lumMod val="50000"/>
                      </a:schemeClr>
                    </a:solidFill>
                  </a:rPr>
                  <a:t>olsak</a:t>
                </a:r>
                <a:r>
                  <a:rPr lang="en-US" sz="2000" dirty="0">
                    <a:solidFill>
                      <a:schemeClr val="accent1">
                        <a:lumMod val="50000"/>
                      </a:schemeClr>
                    </a:solidFill>
                  </a:rPr>
                  <a:t>, </a:t>
                </a:r>
                <a:r>
                  <a:rPr lang="en-US" sz="2000" dirty="0" err="1">
                    <a:solidFill>
                      <a:schemeClr val="accent1">
                        <a:lumMod val="50000"/>
                      </a:schemeClr>
                    </a:solidFill>
                  </a:rPr>
                  <a:t>albatta</a:t>
                </a:r>
                <a:r>
                  <a:rPr lang="en-US" sz="2000" dirty="0">
                    <a:solidFill>
                      <a:schemeClr val="accent1">
                        <a:lumMod val="50000"/>
                      </a:schemeClr>
                    </a:solidFill>
                  </a:rPr>
                  <a:t> parabola </a:t>
                </a:r>
                <a:r>
                  <a:rPr lang="en-US" sz="2000" dirty="0" err="1">
                    <a:solidFill>
                      <a:schemeClr val="accent1">
                        <a:lumMod val="50000"/>
                      </a:schemeClr>
                    </a:solidFill>
                  </a:rPr>
                  <a:t>tenglamasi</a:t>
                </a:r>
                <a:r>
                  <a:rPr lang="en-US" sz="2000" dirty="0">
                    <a:solidFill>
                      <a:schemeClr val="accent1">
                        <a:lumMod val="50000"/>
                      </a:schemeClr>
                    </a:solidFill>
                  </a:rPr>
                  <a:t> ham (1.6) </a:t>
                </a:r>
                <a:r>
                  <a:rPr lang="en-US" sz="2000" dirty="0" err="1">
                    <a:solidFill>
                      <a:schemeClr val="accent1">
                        <a:lumMod val="50000"/>
                      </a:schemeClr>
                    </a:solidFill>
                  </a:rPr>
                  <a:t>ko`rinishdan</a:t>
                </a:r>
                <a:r>
                  <a:rPr lang="en-US" sz="2000" dirty="0">
                    <a:solidFill>
                      <a:schemeClr val="accent1">
                        <a:lumMod val="50000"/>
                      </a:schemeClr>
                    </a:solidFill>
                  </a:rPr>
                  <a:t> </a:t>
                </a:r>
                <a:r>
                  <a:rPr lang="en-US" sz="2000" dirty="0" err="1">
                    <a:solidFill>
                      <a:schemeClr val="accent1">
                        <a:lumMod val="50000"/>
                      </a:schemeClr>
                    </a:solidFill>
                  </a:rPr>
                  <a:t>farq</a:t>
                </a:r>
                <a:r>
                  <a:rPr lang="en-US" sz="2000" dirty="0">
                    <a:solidFill>
                      <a:schemeClr val="accent1">
                        <a:lumMod val="50000"/>
                      </a:schemeClr>
                    </a:solidFill>
                  </a:rPr>
                  <a:t> </a:t>
                </a:r>
                <a:r>
                  <a:rPr lang="en-US" sz="2000" dirty="0" err="1">
                    <a:solidFill>
                      <a:schemeClr val="accent1">
                        <a:lumMod val="50000"/>
                      </a:schemeClr>
                    </a:solidFill>
                  </a:rPr>
                  <a:t>qiladi</a:t>
                </a:r>
                <a:r>
                  <a:rPr lang="en-US" sz="2000" dirty="0">
                    <a:solidFill>
                      <a:schemeClr val="accent1">
                        <a:lumMod val="50000"/>
                      </a:schemeClr>
                    </a:solidFill>
                  </a:rPr>
                  <a:t>.</a:t>
                </a:r>
                <a:r>
                  <a:rPr lang="ru-RU" sz="2000" b="1" dirty="0">
                    <a:solidFill>
                      <a:schemeClr val="accent1">
                        <a:lumMod val="50000"/>
                      </a:schemeClr>
                    </a:solidFill>
                  </a:rPr>
                  <a:t/>
                </a:r>
                <a:br>
                  <a:rPr lang="ru-RU" sz="2000" b="1" dirty="0">
                    <a:solidFill>
                      <a:schemeClr val="accent1">
                        <a:lumMod val="50000"/>
                      </a:schemeClr>
                    </a:solidFill>
                  </a:rPr>
                </a:br>
                <a:r>
                  <a:rPr lang="en-US" sz="2000" dirty="0">
                    <a:solidFill>
                      <a:schemeClr val="accent1">
                        <a:lumMod val="50000"/>
                      </a:schemeClr>
                    </a:solidFill>
                  </a:rPr>
                  <a:t>Agar parabola </a:t>
                </a:r>
                <a:r>
                  <a:rPr lang="en-US" sz="2000" dirty="0" err="1">
                    <a:solidFill>
                      <a:schemeClr val="accent1">
                        <a:lumMod val="50000"/>
                      </a:schemeClr>
                    </a:solidFill>
                  </a:rPr>
                  <a:t>tenglamasi</a:t>
                </a:r>
                <a:r>
                  <a:rPr lang="en-US" sz="2000" dirty="0">
                    <a:solidFill>
                      <a:schemeClr val="accent1">
                        <a:lumMod val="50000"/>
                      </a:schemeClr>
                    </a:solidFill>
                  </a:rPr>
                  <a:t> </a:t>
                </a:r>
                <a:r>
                  <a:rPr lang="en-US" sz="2000" i="1" dirty="0">
                    <a:solidFill>
                      <a:schemeClr val="accent1">
                        <a:lumMod val="50000"/>
                      </a:schemeClr>
                    </a:solidFill>
                  </a:rPr>
                  <a:t>x</a:t>
                </a:r>
                <a:r>
                  <a:rPr lang="en-US" sz="2000" i="1" baseline="30000" dirty="0">
                    <a:solidFill>
                      <a:schemeClr val="accent1">
                        <a:lumMod val="50000"/>
                      </a:schemeClr>
                    </a:solidFill>
                  </a:rPr>
                  <a:t>2</a:t>
                </a:r>
                <a:r>
                  <a:rPr lang="en-US" sz="2000" i="1" dirty="0">
                    <a:solidFill>
                      <a:schemeClr val="accent1">
                        <a:lumMod val="50000"/>
                      </a:schemeClr>
                    </a:solidFill>
                  </a:rPr>
                  <a:t>=2py</a:t>
                </a:r>
                <a:r>
                  <a:rPr lang="en-US" sz="2000" dirty="0">
                    <a:solidFill>
                      <a:schemeClr val="accent1">
                        <a:lumMod val="50000"/>
                      </a:schemeClr>
                    </a:solidFill>
                  </a:rPr>
                  <a:t> </a:t>
                </a:r>
                <a:r>
                  <a:rPr lang="en-US" sz="2000" dirty="0" err="1">
                    <a:solidFill>
                      <a:schemeClr val="accent1">
                        <a:lumMod val="50000"/>
                      </a:schemeClr>
                    </a:solidFill>
                  </a:rPr>
                  <a:t>ko`rinishda</a:t>
                </a:r>
                <a:r>
                  <a:rPr lang="en-US" sz="2000" dirty="0">
                    <a:solidFill>
                      <a:schemeClr val="accent1">
                        <a:lumMod val="50000"/>
                      </a:schemeClr>
                    </a:solidFill>
                  </a:rPr>
                  <a:t> </a:t>
                </a:r>
                <a:r>
                  <a:rPr lang="en-US" sz="2000" dirty="0" err="1">
                    <a:solidFill>
                      <a:schemeClr val="accent1">
                        <a:lumMod val="50000"/>
                      </a:schemeClr>
                    </a:solidFill>
                  </a:rPr>
                  <a:t>bo`lsa</a:t>
                </a:r>
                <a:r>
                  <a:rPr lang="en-US" sz="2000" dirty="0">
                    <a:solidFill>
                      <a:schemeClr val="accent1">
                        <a:lumMod val="50000"/>
                      </a:schemeClr>
                    </a:solidFill>
                  </a:rPr>
                  <a:t>, </a:t>
                </a:r>
                <a:r>
                  <a:rPr lang="en-US" sz="2000" dirty="0" err="1">
                    <a:solidFill>
                      <a:schemeClr val="accent1">
                        <a:lumMod val="50000"/>
                      </a:schemeClr>
                    </a:solidFill>
                  </a:rPr>
                  <a:t>koordinatalar</a:t>
                </a:r>
                <a:r>
                  <a:rPr lang="en-US" sz="2000" dirty="0">
                    <a:solidFill>
                      <a:schemeClr val="accent1">
                        <a:lumMod val="50000"/>
                      </a:schemeClr>
                    </a:solidFill>
                  </a:rPr>
                  <a:t> </a:t>
                </a:r>
                <a:r>
                  <a:rPr lang="en-US" sz="2000" dirty="0" err="1">
                    <a:solidFill>
                      <a:schemeClr val="accent1">
                        <a:lumMod val="50000"/>
                      </a:schemeClr>
                    </a:solidFill>
                  </a:rPr>
                  <a:t>sistemasiga</a:t>
                </a:r>
                <a:r>
                  <a:rPr lang="en-US" sz="2000" dirty="0">
                    <a:solidFill>
                      <a:schemeClr val="accent1">
                        <a:lumMod val="50000"/>
                      </a:schemeClr>
                    </a:solidFill>
                  </a:rPr>
                  <a:t> </a:t>
                </a:r>
                <a:r>
                  <a:rPr lang="en-US" sz="2000" dirty="0" err="1">
                    <a:solidFill>
                      <a:schemeClr val="accent1">
                        <a:lumMod val="50000"/>
                      </a:schemeClr>
                    </a:solidFill>
                  </a:rPr>
                  <a:t>nisbatan</a:t>
                </a:r>
                <a:r>
                  <a:rPr lang="en-US" sz="2000" dirty="0">
                    <a:solidFill>
                      <a:schemeClr val="accent1">
                        <a:lumMod val="50000"/>
                      </a:schemeClr>
                    </a:solidFill>
                  </a:rPr>
                  <a:t> </a:t>
                </a:r>
                <a:r>
                  <a:rPr lang="uz-Latn-UZ" sz="2000" dirty="0">
                    <a:solidFill>
                      <a:schemeClr val="accent1">
                        <a:lumMod val="50000"/>
                      </a:schemeClr>
                    </a:solidFill>
                  </a:rPr>
                  <a:t>2</a:t>
                </a:r>
                <a:r>
                  <a:rPr lang="en-US" sz="2000" dirty="0">
                    <a:solidFill>
                      <a:schemeClr val="accent1">
                        <a:lumMod val="50000"/>
                      </a:schemeClr>
                    </a:solidFill>
                  </a:rPr>
                  <a:t>-</a:t>
                </a:r>
                <a:r>
                  <a:rPr lang="en-US" sz="2000" dirty="0" err="1">
                    <a:solidFill>
                      <a:schemeClr val="accent1">
                        <a:lumMod val="50000"/>
                      </a:schemeClr>
                    </a:solidFill>
                  </a:rPr>
                  <a:t>chizmada</a:t>
                </a:r>
                <a:r>
                  <a:rPr lang="en-US" sz="2000" dirty="0">
                    <a:solidFill>
                      <a:schemeClr val="accent1">
                        <a:lumMod val="50000"/>
                      </a:schemeClr>
                    </a:solidFill>
                  </a:rPr>
                  <a:t> </a:t>
                </a:r>
                <a:r>
                  <a:rPr lang="en-US" sz="2000" dirty="0" err="1">
                    <a:solidFill>
                      <a:schemeClr val="accent1">
                        <a:lumMod val="50000"/>
                      </a:schemeClr>
                    </a:solidFill>
                  </a:rPr>
                  <a:t>ko`rsatilgandek</a:t>
                </a:r>
                <a:r>
                  <a:rPr lang="en-US" sz="2000" dirty="0">
                    <a:solidFill>
                      <a:schemeClr val="accent1">
                        <a:lumMod val="50000"/>
                      </a:schemeClr>
                    </a:solidFill>
                  </a:rPr>
                  <a:t> </a:t>
                </a:r>
                <a:r>
                  <a:rPr lang="en-US" sz="2000" dirty="0" err="1">
                    <a:solidFill>
                      <a:schemeClr val="accent1">
                        <a:lumMod val="50000"/>
                      </a:schemeClr>
                    </a:solidFill>
                  </a:rPr>
                  <a:t>joylashgan</a:t>
                </a:r>
                <a:r>
                  <a:rPr lang="en-US" sz="2000" dirty="0">
                    <a:solidFill>
                      <a:schemeClr val="accent1">
                        <a:lumMod val="50000"/>
                      </a:schemeClr>
                    </a:solidFill>
                  </a:rPr>
                  <a:t> </a:t>
                </a:r>
                <a:r>
                  <a:rPr lang="en-US" sz="2000" dirty="0" err="1">
                    <a:solidFill>
                      <a:schemeClr val="accent1">
                        <a:lumMod val="50000"/>
                      </a:schemeClr>
                    </a:solidFill>
                  </a:rPr>
                  <a:t>bo`ladi</a:t>
                </a:r>
                <a:r>
                  <a:rPr lang="en-US" sz="2000" dirty="0" smtClean="0">
                    <a:solidFill>
                      <a:schemeClr val="accent1">
                        <a:lumMod val="50000"/>
                      </a:schemeClr>
                    </a:solidFill>
                  </a:rPr>
                  <a:t>.</a:t>
                </a:r>
                <a:r>
                  <a:rPr lang="en-US" sz="2000" dirty="0" smtClean="0"/>
                  <a:t/>
                </a:r>
                <a:br>
                  <a:rPr lang="en-US" sz="2000" dirty="0" smtClean="0"/>
                </a:br>
                <a:endParaRPr lang="ru-RU" sz="2000" dirty="0"/>
              </a:p>
            </p:txBody>
          </p:sp>
        </mc:Choice>
        <mc:Fallback>
          <p:sp>
            <p:nvSpPr>
              <p:cNvPr id="2" name="Заголовок 1"/>
              <p:cNvSpPr>
                <a:spLocks noGrp="1" noRot="1" noChangeAspect="1" noMove="1" noResize="1" noEditPoints="1" noAdjustHandles="1" noChangeArrowheads="1" noChangeShapeType="1" noTextEdit="1"/>
              </p:cNvSpPr>
              <p:nvPr>
                <p:ph type="title"/>
              </p:nvPr>
            </p:nvSpPr>
            <p:spPr>
              <a:xfrm>
                <a:off x="1043490" y="1027664"/>
                <a:ext cx="7024744" cy="5353664"/>
              </a:xfrm>
              <a:blipFill rotWithShape="1">
                <a:blip r:embed="rId2"/>
                <a:stretch>
                  <a:fillRect l="-867" t="-342" r="-694"/>
                </a:stretch>
              </a:blipFill>
            </p:spPr>
            <p:txBody>
              <a:bodyPr/>
              <a:lstStyle/>
              <a:p>
                <a:r>
                  <a:rPr lang="ru-RU">
                    <a:noFill/>
                  </a:rPr>
                  <a:t> </a:t>
                </a:r>
              </a:p>
            </p:txBody>
          </p:sp>
        </mc:Fallback>
      </mc:AlternateContent>
    </p:spTree>
    <p:extLst>
      <p:ext uri="{BB962C8B-B14F-4D97-AF65-F5344CB8AC3E}">
        <p14:creationId xmlns:p14="http://schemas.microsoft.com/office/powerpoint/2010/main" xmlns="" val="1474115926"/>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052736"/>
            <a:ext cx="7024744" cy="5256584"/>
          </a:xfrm>
        </p:spPr>
        <p:txBody>
          <a:bodyPr>
            <a:normAutofit fontScale="90000"/>
          </a:bodyPr>
          <a:lstStyle/>
          <a:p>
            <a:r>
              <a:rPr lang="en-US" sz="2000" dirty="0">
                <a:solidFill>
                  <a:schemeClr val="accent1">
                    <a:lumMod val="50000"/>
                  </a:schemeClr>
                </a:solidFill>
              </a:rPr>
              <a:t>Agar parabola </a:t>
            </a:r>
            <a:r>
              <a:rPr lang="en-US" sz="2000" dirty="0" err="1">
                <a:solidFill>
                  <a:schemeClr val="accent1">
                    <a:lumMod val="50000"/>
                  </a:schemeClr>
                </a:solidFill>
              </a:rPr>
              <a:t>tenglamasi</a:t>
            </a:r>
            <a:r>
              <a:rPr lang="en-US" sz="2000" dirty="0">
                <a:solidFill>
                  <a:schemeClr val="accent1">
                    <a:lumMod val="50000"/>
                  </a:schemeClr>
                </a:solidFill>
              </a:rPr>
              <a:t> </a:t>
            </a:r>
            <a:r>
              <a:rPr lang="en-US" sz="2000" i="1" dirty="0">
                <a:solidFill>
                  <a:schemeClr val="accent1">
                    <a:lumMod val="50000"/>
                  </a:schemeClr>
                </a:solidFill>
              </a:rPr>
              <a:t>y</a:t>
            </a:r>
            <a:r>
              <a:rPr lang="en-US" sz="2000" i="1" baseline="30000" dirty="0">
                <a:solidFill>
                  <a:schemeClr val="accent1">
                    <a:lumMod val="50000"/>
                  </a:schemeClr>
                </a:solidFill>
              </a:rPr>
              <a:t>2</a:t>
            </a:r>
            <a:r>
              <a:rPr lang="en-US" sz="2000" i="1" dirty="0">
                <a:solidFill>
                  <a:schemeClr val="accent1">
                    <a:lumMod val="50000"/>
                  </a:schemeClr>
                </a:solidFill>
              </a:rPr>
              <a:t>=-2px,  x</a:t>
            </a:r>
            <a:r>
              <a:rPr lang="en-US" sz="2000" i="1" baseline="30000" dirty="0">
                <a:solidFill>
                  <a:schemeClr val="accent1">
                    <a:lumMod val="50000"/>
                  </a:schemeClr>
                </a:solidFill>
              </a:rPr>
              <a:t>2</a:t>
            </a:r>
            <a:r>
              <a:rPr lang="en-US" sz="2000" i="1" dirty="0">
                <a:solidFill>
                  <a:schemeClr val="accent1">
                    <a:lumMod val="50000"/>
                  </a:schemeClr>
                </a:solidFill>
              </a:rPr>
              <a:t>=-2py </a:t>
            </a:r>
            <a:r>
              <a:rPr lang="en-US" sz="2000" dirty="0" err="1">
                <a:solidFill>
                  <a:schemeClr val="accent1">
                    <a:lumMod val="50000"/>
                  </a:schemeClr>
                </a:solidFill>
              </a:rPr>
              <a:t>ko`rinishda</a:t>
            </a:r>
            <a:r>
              <a:rPr lang="en-US" sz="2000" dirty="0">
                <a:solidFill>
                  <a:schemeClr val="accent1">
                    <a:lumMod val="50000"/>
                  </a:schemeClr>
                </a:solidFill>
              </a:rPr>
              <a:t> </a:t>
            </a:r>
            <a:r>
              <a:rPr lang="en-US" sz="2000" dirty="0" err="1">
                <a:solidFill>
                  <a:schemeClr val="accent1">
                    <a:lumMod val="50000"/>
                  </a:schemeClr>
                </a:solidFill>
              </a:rPr>
              <a:t>bo`lsa</a:t>
            </a:r>
            <a:r>
              <a:rPr lang="en-US" sz="2000" dirty="0">
                <a:solidFill>
                  <a:schemeClr val="accent1">
                    <a:lumMod val="50000"/>
                  </a:schemeClr>
                </a:solidFill>
              </a:rPr>
              <a:t>, </a:t>
            </a:r>
            <a:r>
              <a:rPr lang="en-US" sz="2000" dirty="0" err="1">
                <a:solidFill>
                  <a:schemeClr val="accent1">
                    <a:lumMod val="50000"/>
                  </a:schemeClr>
                </a:solidFill>
              </a:rPr>
              <a:t>koordinatalar</a:t>
            </a:r>
            <a:r>
              <a:rPr lang="en-US" sz="2000" dirty="0">
                <a:solidFill>
                  <a:schemeClr val="accent1">
                    <a:lumMod val="50000"/>
                  </a:schemeClr>
                </a:solidFill>
              </a:rPr>
              <a:t> </a:t>
            </a:r>
            <a:r>
              <a:rPr lang="en-US" sz="2000" dirty="0" err="1">
                <a:solidFill>
                  <a:schemeClr val="accent1">
                    <a:lumMod val="50000"/>
                  </a:schemeClr>
                </a:solidFill>
              </a:rPr>
              <a:t>sistemasiga</a:t>
            </a:r>
            <a:r>
              <a:rPr lang="en-US" sz="2000" dirty="0">
                <a:solidFill>
                  <a:schemeClr val="accent1">
                    <a:lumMod val="50000"/>
                  </a:schemeClr>
                </a:solidFill>
              </a:rPr>
              <a:t> </a:t>
            </a:r>
            <a:r>
              <a:rPr lang="en-US" sz="2000" dirty="0" err="1">
                <a:solidFill>
                  <a:schemeClr val="accent1">
                    <a:lumMod val="50000"/>
                  </a:schemeClr>
                </a:solidFill>
              </a:rPr>
              <a:t>nisbatan</a:t>
            </a:r>
            <a:r>
              <a:rPr lang="en-US" sz="2000" dirty="0">
                <a:solidFill>
                  <a:schemeClr val="accent1">
                    <a:lumMod val="50000"/>
                  </a:schemeClr>
                </a:solidFill>
              </a:rPr>
              <a:t> </a:t>
            </a:r>
            <a:r>
              <a:rPr lang="en-US" sz="2000" dirty="0" err="1">
                <a:solidFill>
                  <a:schemeClr val="accent1">
                    <a:lumMod val="50000"/>
                  </a:schemeClr>
                </a:solidFill>
              </a:rPr>
              <a:t>mos</a:t>
            </a:r>
            <a:r>
              <a:rPr lang="en-US" sz="2000" dirty="0">
                <a:solidFill>
                  <a:schemeClr val="accent1">
                    <a:lumMod val="50000"/>
                  </a:schemeClr>
                </a:solidFill>
              </a:rPr>
              <a:t> </a:t>
            </a:r>
            <a:r>
              <a:rPr lang="en-US" sz="2000" dirty="0" err="1">
                <a:solidFill>
                  <a:schemeClr val="accent1">
                    <a:lumMod val="50000"/>
                  </a:schemeClr>
                </a:solidFill>
              </a:rPr>
              <a:t>ravishda</a:t>
            </a:r>
            <a:r>
              <a:rPr lang="en-US" sz="2000" dirty="0">
                <a:solidFill>
                  <a:schemeClr val="accent1">
                    <a:lumMod val="50000"/>
                  </a:schemeClr>
                </a:solidFill>
              </a:rPr>
              <a:t> </a:t>
            </a:r>
            <a:r>
              <a:rPr lang="uz-Latn-UZ" sz="2000" dirty="0">
                <a:solidFill>
                  <a:schemeClr val="accent1">
                    <a:lumMod val="50000"/>
                  </a:schemeClr>
                </a:solidFill>
              </a:rPr>
              <a:t>3</a:t>
            </a:r>
            <a:r>
              <a:rPr lang="en-US" sz="2000" dirty="0">
                <a:solidFill>
                  <a:schemeClr val="accent1">
                    <a:lumMod val="50000"/>
                  </a:schemeClr>
                </a:solidFill>
              </a:rPr>
              <a:t> </a:t>
            </a:r>
            <a:r>
              <a:rPr lang="en-US" sz="2000" dirty="0" err="1">
                <a:solidFill>
                  <a:schemeClr val="accent1">
                    <a:lumMod val="50000"/>
                  </a:schemeClr>
                </a:solidFill>
              </a:rPr>
              <a:t>va</a:t>
            </a:r>
            <a:r>
              <a:rPr lang="en-US" sz="2000" dirty="0">
                <a:solidFill>
                  <a:schemeClr val="accent1">
                    <a:lumMod val="50000"/>
                  </a:schemeClr>
                </a:solidFill>
              </a:rPr>
              <a:t> </a:t>
            </a:r>
            <a:r>
              <a:rPr lang="uz-Latn-UZ" sz="2000" dirty="0">
                <a:solidFill>
                  <a:schemeClr val="accent1">
                    <a:lumMod val="50000"/>
                  </a:schemeClr>
                </a:solidFill>
              </a:rPr>
              <a:t>4</a:t>
            </a:r>
            <a:r>
              <a:rPr lang="en-US" sz="2000" dirty="0">
                <a:solidFill>
                  <a:schemeClr val="accent1">
                    <a:lumMod val="50000"/>
                  </a:schemeClr>
                </a:solidFill>
              </a:rPr>
              <a:t>-</a:t>
            </a:r>
            <a:r>
              <a:rPr lang="en-US" sz="2000" dirty="0" err="1">
                <a:solidFill>
                  <a:schemeClr val="accent1">
                    <a:lumMod val="50000"/>
                  </a:schemeClr>
                </a:solidFill>
              </a:rPr>
              <a:t>chizmalarda</a:t>
            </a:r>
            <a:r>
              <a:rPr lang="en-US" sz="2000" dirty="0">
                <a:solidFill>
                  <a:schemeClr val="accent1">
                    <a:lumMod val="50000"/>
                  </a:schemeClr>
                </a:solidFill>
              </a:rPr>
              <a:t> </a:t>
            </a:r>
            <a:r>
              <a:rPr lang="en-US" sz="2000" dirty="0" err="1">
                <a:solidFill>
                  <a:schemeClr val="accent1">
                    <a:lumMod val="50000"/>
                  </a:schemeClr>
                </a:solidFill>
              </a:rPr>
              <a:t>ko`rsatilgandek</a:t>
            </a:r>
            <a:r>
              <a:rPr lang="en-US" sz="2000" dirty="0">
                <a:solidFill>
                  <a:schemeClr val="accent1">
                    <a:lumMod val="50000"/>
                  </a:schemeClr>
                </a:solidFill>
              </a:rPr>
              <a:t> </a:t>
            </a:r>
            <a:r>
              <a:rPr lang="en-US" sz="2000" dirty="0" err="1">
                <a:solidFill>
                  <a:schemeClr val="accent1">
                    <a:lumMod val="50000"/>
                  </a:schemeClr>
                </a:solidFill>
              </a:rPr>
              <a:t>joylashgan</a:t>
            </a:r>
            <a:r>
              <a:rPr lang="uz-Latn-UZ" sz="2000" dirty="0">
                <a:solidFill>
                  <a:schemeClr val="accent1">
                    <a:lumMod val="50000"/>
                  </a:schemeClr>
                </a:solidFill>
              </a:rPr>
              <a:t>  </a:t>
            </a:r>
            <a:r>
              <a:rPr lang="en-US" sz="2000" dirty="0" err="1">
                <a:solidFill>
                  <a:schemeClr val="accent1">
                    <a:lumMod val="50000"/>
                  </a:schemeClr>
                </a:solidFill>
              </a:rPr>
              <a:t>bo`ladi</a:t>
            </a:r>
            <a:r>
              <a:rPr lang="en-US" sz="2000" dirty="0">
                <a:solidFill>
                  <a:schemeClr val="accent1">
                    <a:lumMod val="50000"/>
                  </a:schemeClr>
                </a:solidFill>
              </a:rPr>
              <a:t>.</a:t>
            </a:r>
            <a:r>
              <a:rPr lang="uz-Latn-UZ" sz="2000" dirty="0">
                <a:solidFill>
                  <a:schemeClr val="accent1">
                    <a:lumMod val="50000"/>
                  </a:schemeClr>
                </a:solidFill>
              </a:rPr>
              <a:t/>
            </a:r>
            <a:br>
              <a:rPr lang="uz-Latn-UZ" sz="2000" dirty="0">
                <a:solidFill>
                  <a:schemeClr val="accent1">
                    <a:lumMod val="50000"/>
                  </a:schemeClr>
                </a:solidFill>
              </a:rPr>
            </a:br>
            <a:r>
              <a:rPr lang="uz-Latn-UZ" sz="2000" dirty="0">
                <a:solidFill>
                  <a:schemeClr val="accent1">
                    <a:lumMod val="50000"/>
                  </a:schemeClr>
                </a:solidFill>
              </a:rPr>
              <a:t/>
            </a:r>
            <a:br>
              <a:rPr lang="uz-Latn-UZ" sz="2000" dirty="0">
                <a:solidFill>
                  <a:schemeClr val="accent1">
                    <a:lumMod val="50000"/>
                  </a:schemeClr>
                </a:solidFill>
              </a:rPr>
            </a:br>
            <a:r>
              <a:rPr lang="uz-Latn-UZ" sz="2000" b="1" dirty="0">
                <a:solidFill>
                  <a:schemeClr val="accent1">
                    <a:lumMod val="50000"/>
                  </a:schemeClr>
                </a:solidFill>
              </a:rPr>
              <a:t/>
            </a:r>
            <a:br>
              <a:rPr lang="uz-Latn-UZ" sz="2000" b="1" dirty="0">
                <a:solidFill>
                  <a:schemeClr val="accent1">
                    <a:lumMod val="50000"/>
                  </a:schemeClr>
                </a:solidFill>
              </a:rPr>
            </a:br>
            <a:r>
              <a:rPr lang="uz-Latn-UZ" sz="2000" b="1" dirty="0">
                <a:solidFill>
                  <a:schemeClr val="accent1">
                    <a:lumMod val="50000"/>
                  </a:schemeClr>
                </a:solidFill>
              </a:rPr>
              <a:t/>
            </a:r>
            <a:br>
              <a:rPr lang="uz-Latn-UZ" sz="2000" b="1" dirty="0">
                <a:solidFill>
                  <a:schemeClr val="accent1">
                    <a:lumMod val="50000"/>
                  </a:schemeClr>
                </a:solidFill>
              </a:rPr>
            </a:br>
            <a:r>
              <a:rPr lang="uz-Latn-UZ" sz="2000" b="1" dirty="0">
                <a:solidFill>
                  <a:schemeClr val="accent1">
                    <a:lumMod val="50000"/>
                  </a:schemeClr>
                </a:solidFill>
              </a:rPr>
              <a:t/>
            </a:r>
            <a:br>
              <a:rPr lang="uz-Latn-UZ" sz="2000" b="1" dirty="0">
                <a:solidFill>
                  <a:schemeClr val="accent1">
                    <a:lumMod val="50000"/>
                  </a:schemeClr>
                </a:solidFill>
              </a:rPr>
            </a:br>
            <a:r>
              <a:rPr lang="ru-RU" sz="2000" b="1" dirty="0">
                <a:solidFill>
                  <a:schemeClr val="accent1">
                    <a:lumMod val="50000"/>
                  </a:schemeClr>
                </a:solidFill>
              </a:rPr>
              <a:t/>
            </a:r>
            <a:br>
              <a:rPr lang="ru-RU" sz="2000" b="1" dirty="0">
                <a:solidFill>
                  <a:schemeClr val="accent1">
                    <a:lumMod val="50000"/>
                  </a:schemeClr>
                </a:solidFill>
              </a:rPr>
            </a:br>
            <a:r>
              <a:rPr lang="uz-Latn-UZ" sz="2000" b="1" dirty="0">
                <a:solidFill>
                  <a:schemeClr val="accent1">
                    <a:lumMod val="50000"/>
                  </a:schemeClr>
                </a:solidFill>
              </a:rPr>
              <a:t/>
            </a:r>
            <a:br>
              <a:rPr lang="uz-Latn-UZ" sz="2000" b="1" dirty="0">
                <a:solidFill>
                  <a:schemeClr val="accent1">
                    <a:lumMod val="50000"/>
                  </a:schemeClr>
                </a:solidFill>
              </a:rPr>
            </a:br>
            <a:r>
              <a:rPr lang="uz-Latn-UZ" sz="2000" b="1" dirty="0">
                <a:solidFill>
                  <a:schemeClr val="accent1">
                    <a:lumMod val="50000"/>
                  </a:schemeClr>
                </a:solidFill>
              </a:rPr>
              <a:t/>
            </a:r>
            <a:br>
              <a:rPr lang="uz-Latn-UZ" sz="2000" b="1" dirty="0">
                <a:solidFill>
                  <a:schemeClr val="accent1">
                    <a:lumMod val="50000"/>
                  </a:schemeClr>
                </a:solidFill>
              </a:rPr>
            </a:br>
            <a:r>
              <a:rPr lang="uz-Latn-UZ" sz="2000" b="1" dirty="0">
                <a:solidFill>
                  <a:schemeClr val="accent1">
                    <a:lumMod val="50000"/>
                  </a:schemeClr>
                </a:solidFill>
              </a:rPr>
              <a:t/>
            </a:r>
            <a:br>
              <a:rPr lang="uz-Latn-UZ" sz="2000" b="1" dirty="0">
                <a:solidFill>
                  <a:schemeClr val="accent1">
                    <a:lumMod val="50000"/>
                  </a:schemeClr>
                </a:solidFill>
              </a:rPr>
            </a:br>
            <a:r>
              <a:rPr lang="uz-Latn-UZ" sz="2000" b="1" dirty="0">
                <a:solidFill>
                  <a:schemeClr val="accent1">
                    <a:lumMod val="50000"/>
                  </a:schemeClr>
                </a:solidFill>
              </a:rPr>
              <a:t/>
            </a:r>
            <a:br>
              <a:rPr lang="uz-Latn-UZ" sz="2000" b="1" dirty="0">
                <a:solidFill>
                  <a:schemeClr val="accent1">
                    <a:lumMod val="50000"/>
                  </a:schemeClr>
                </a:solidFill>
              </a:rPr>
            </a:br>
            <a:r>
              <a:rPr lang="uz-Latn-UZ" sz="2000" b="1" dirty="0">
                <a:solidFill>
                  <a:schemeClr val="accent1">
                    <a:lumMod val="50000"/>
                  </a:schemeClr>
                </a:solidFill>
              </a:rPr>
              <a:t/>
            </a:r>
            <a:br>
              <a:rPr lang="uz-Latn-UZ" sz="2000" b="1" dirty="0">
                <a:solidFill>
                  <a:schemeClr val="accent1">
                    <a:lumMod val="50000"/>
                  </a:schemeClr>
                </a:solidFill>
              </a:rPr>
            </a:br>
            <a:r>
              <a:rPr lang="uz-Latn-UZ" sz="2000" b="1" dirty="0">
                <a:solidFill>
                  <a:schemeClr val="accent1">
                    <a:lumMod val="50000"/>
                  </a:schemeClr>
                </a:solidFill>
              </a:rPr>
              <a:t/>
            </a:r>
            <a:br>
              <a:rPr lang="uz-Latn-UZ" sz="2000" b="1" dirty="0">
                <a:solidFill>
                  <a:schemeClr val="accent1">
                    <a:lumMod val="50000"/>
                  </a:schemeClr>
                </a:solidFill>
              </a:rPr>
            </a:br>
            <a:r>
              <a:rPr lang="uz-Latn-UZ" sz="2000" b="1" dirty="0">
                <a:solidFill>
                  <a:schemeClr val="accent1">
                    <a:lumMod val="50000"/>
                  </a:schemeClr>
                </a:solidFill>
              </a:rPr>
              <a:t>            </a:t>
            </a:r>
            <a:br>
              <a:rPr lang="uz-Latn-UZ" sz="2000" b="1" dirty="0">
                <a:solidFill>
                  <a:schemeClr val="accent1">
                    <a:lumMod val="50000"/>
                  </a:schemeClr>
                </a:solidFill>
              </a:rPr>
            </a:br>
            <a:r>
              <a:rPr lang="uz-Latn-UZ" sz="2000" b="1" dirty="0">
                <a:solidFill>
                  <a:schemeClr val="accent1">
                    <a:lumMod val="50000"/>
                  </a:schemeClr>
                </a:solidFill>
              </a:rPr>
              <a:t>            </a:t>
            </a:r>
            <a:r>
              <a:rPr lang="en-US" sz="2000" b="1" dirty="0" smtClean="0">
                <a:solidFill>
                  <a:schemeClr val="accent1">
                    <a:lumMod val="50000"/>
                  </a:schemeClr>
                </a:solidFill>
              </a:rPr>
              <a:t/>
            </a:r>
            <a:br>
              <a:rPr lang="en-US" sz="2000" b="1" dirty="0" smtClean="0">
                <a:solidFill>
                  <a:schemeClr val="accent1">
                    <a:lumMod val="50000"/>
                  </a:schemeClr>
                </a:solidFill>
              </a:rPr>
            </a:br>
            <a:r>
              <a:rPr lang="uz-Latn-UZ" sz="2000" b="1" dirty="0" smtClean="0">
                <a:solidFill>
                  <a:schemeClr val="accent1">
                    <a:lumMod val="50000"/>
                  </a:schemeClr>
                </a:solidFill>
              </a:rPr>
              <a:t>      </a:t>
            </a:r>
            <a:r>
              <a:rPr lang="uz-Latn-UZ" sz="2000" b="1" dirty="0">
                <a:solidFill>
                  <a:schemeClr val="accent1">
                    <a:lumMod val="50000"/>
                  </a:schemeClr>
                </a:solidFill>
              </a:rPr>
              <a:t>3-chizma         </a:t>
            </a:r>
            <a:r>
              <a:rPr lang="en-US" sz="2000" b="1" dirty="0" smtClean="0">
                <a:solidFill>
                  <a:schemeClr val="accent1">
                    <a:lumMod val="50000"/>
                  </a:schemeClr>
                </a:solidFill>
              </a:rPr>
              <a:t>                    </a:t>
            </a:r>
            <a:r>
              <a:rPr lang="uz-Latn-UZ" sz="2000" b="1" dirty="0" smtClean="0">
                <a:solidFill>
                  <a:schemeClr val="accent1">
                    <a:lumMod val="50000"/>
                  </a:schemeClr>
                </a:solidFill>
              </a:rPr>
              <a:t>          4-chizma</a:t>
            </a:r>
            <a:r>
              <a:rPr lang="uz-Latn-UZ" sz="2000" b="1" dirty="0"/>
              <a:t/>
            </a:r>
            <a:br>
              <a:rPr lang="uz-Latn-UZ" sz="2000" b="1" dirty="0"/>
            </a:br>
            <a:endParaRPr lang="ru-RU" sz="2000"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328" t="31667" r="18126" b="28333"/>
          <a:stretch/>
        </p:blipFill>
        <p:spPr bwMode="auto">
          <a:xfrm>
            <a:off x="1187624" y="2348880"/>
            <a:ext cx="6446520" cy="29260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82180584"/>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124</TotalTime>
  <Words>231</Words>
  <Application>Microsoft Office PowerPoint</Application>
  <PresentationFormat>Экран (4:3)</PresentationFormat>
  <Paragraphs>42</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Остин</vt:lpstr>
      <vt:lpstr>                                                  Mavzu: Parabola ta’rifi, kanonik tenglamasi. Xossalari. Ikkinchi tartibli chiziqning fokuslari va direktrisalari.Ikkinchi tartibli chiziqning qutb koordinatalaridagi tenglamasi</vt:lpstr>
      <vt:lpstr>REJA: </vt:lpstr>
      <vt:lpstr>      Parabola ta’rifi, kanonik tenglamasi    Ta’rif. Tekislikdagi har bir nuqtadan berilgan nuqtagacha va berilgan to`g’ri chiziqqacha bo`lgan masofalari o`zaro teng bo`lgan barcha nuqtalarning geometrik o`rni parabola deyiladi. Berilgan nuqta berilgan to`g’ri chiziqda yotmaydi deb olamiz. Berilgan F nuqta parabola fokusi, berilgan d to`g’ri chiziq parabola direktrisasi deyiladi. Parabolaning fokusidan direktrisasigacha bo`lgan masofani |FL|=p harfi yordamida belgilaymiz va uni parabolaning parametri deb ataymiz. N nuqtadan d to`g’ri chiziqqacha bo`lgan masofani q=|NM| bilan N va F nuqtalar orasidagi masofani r=|NF| bilan belgilaymiz va buni parabolaning fokal radiusi deymiz. </vt:lpstr>
      <vt:lpstr> </vt:lpstr>
      <vt:lpstr> </vt:lpstr>
      <vt:lpstr> </vt:lpstr>
      <vt:lpstr> Parabola xossalari va shakli. Yuqoridagi (1.6) tenglama bilan berilgan parabola xossalarini o`rganib tasvirini yasaymiz. 10. y2&gt;0 va p&gt;0 bo`lgani uchun (1.6) tenglamada x0 bo`lishi kerak. Bundan  porabolaning barcha nuqtalari Oy o’qdan o’ng yarim tekislikda yotishi kelib chiqadi. 20. Agar x=0, (1.6) dan y=0 ekanligi kelib chiqadi. Parabola koordinatalar boshidan o`tadi. Koordinatalar boshi parabolaning uchi deyiladi.                                       (1-chizma)                                        (2-chizma) </vt:lpstr>
      <vt:lpstr> </vt:lpstr>
      <vt:lpstr>Agar parabola tenglamasi y2=-2px,  x2=-2py ko`rinishda bo`lsa, koordinatalar sistemasiga nisbatan mos ravishda 3 va 4-chizmalarda ko`rsatilgandek joylashgan  bo`ladi.                                            3-chizma                                       4-chizma </vt:lpstr>
      <vt:lpstr> </vt:lpstr>
      <vt:lpstr> </vt:lpstr>
      <vt:lpstr> </vt:lpstr>
      <vt:lpstr> </vt:lpstr>
      <vt:lpstr> </vt:lpstr>
      <vt:lpstr> </vt:lpstr>
      <vt:lpstr> </vt:lpstr>
      <vt:lpstr>                         Parabolani yasash.  Parabola berilgan bo`lsin, uni yasash uchun avvalo uning direktrisasi va fokuslarni yasab olamiz (1-chizma). Ox o`qida koordinatalar boshidan o`ng va chap tomonlarga  kesmani qo`yib, F fokus va L nuqtalarni yasaymiz (OF=OL). L nuqtadan absissa o’qiga perpendikulyar d to`g’ri chiziq o`tkazib, direktrisani yasaymiz.      Direktrisaga parallel va har biri oldingisidan  masofada turuvchi  ko`plab 2-chizmada ko’rsatilgandek to`g’ri chiziqlarni o`tkazamiz. Radiusi direktrisadan mos to`g’ri chiziqqacha bo`lgan masofadan, markazi F fokusda bo`lgan aylana bilan  bu to’g’ri chiziqlarning har biri ikkitadan nuqtada kesishadi. Bunday nuqtalar to`plami paraboladan iborat bo`ladi </vt:lpstr>
      <vt:lpstr> </vt:lpstr>
      <vt:lpstr> </vt:lpstr>
      <vt:lpstr> </vt:lpstr>
      <vt:lpstr>   Ikkinchi tartibli chiziqlarning qutb koordinitalaridagi tenglamalari.  Biz bu yerda ikkinchi tartibli chiziqlar (ellips, giperbola va parabola) ning oldingi paragrafda bayon etilgan xossalaridan foydalanib, maxsus tanlangan qutb koordinatalardagi tenglamasini keltirib chiqaramiz. Bizga aytilgan chiziqlardan birortasi: ellips, giperbola yoki parabola berilgan bo’lsin (agar berilgan chiziq giperbola bo’lsa, uning o’ng tarmog’ini qaraymiz, chunki keltirib chiqariladigan qutb tenglama biz qarayotgan holda giperbolaning faqat bitta tarmog’ini aniqlaydi). Berilgan chiziqni  bilan belgilaymiz. F bu  chiziqning fokusi, d shu fokusga mos direktrisasi bo’lsin. </vt:lpstr>
      <vt:lpstr> </vt:lpstr>
      <vt:lpstr> </vt:lpstr>
      <vt:lpstr> </vt:lpstr>
      <vt:lpstr> </vt:lpstr>
      <vt:lpstr> </vt:lpstr>
      <vt:lpstr>Слайд 27</vt:lpstr>
      <vt:lpstr>Слайд 28</vt:lpstr>
      <vt:lpstr>Слайд 29</vt:lpstr>
      <vt:lpstr>Слайд 30</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MAVZUParabola ta’rifi, kanonik tenglamasi. Xossalari. Ikkinchi tartibli chiziqning fokuslari va direktrisalari.Ikkinchi tartibli chiziqning qutb koordinatalaridagi tenglamasi</dc:title>
  <dc:creator>Admin</dc:creator>
  <cp:lastModifiedBy>User</cp:lastModifiedBy>
  <cp:revision>18</cp:revision>
  <dcterms:created xsi:type="dcterms:W3CDTF">2014-10-19T16:41:33Z</dcterms:created>
  <dcterms:modified xsi:type="dcterms:W3CDTF">2016-05-17T03:10:06Z</dcterms:modified>
</cp:coreProperties>
</file>