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sldIdLst>
    <p:sldId id="282" r:id="rId2"/>
    <p:sldId id="281" r:id="rId3"/>
    <p:sldId id="280" r:id="rId4"/>
    <p:sldId id="279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1" r:id="rId13"/>
    <p:sldId id="283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-72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93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9911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3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5364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2161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977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997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15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478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0962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65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455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14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05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035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8F96F-1201-4221-9676-14869ADD1BF6}" type="datetimeFigureOut">
              <a:rPr lang="ru-RU" smtClean="0"/>
              <a:t>13.05.2016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916BB88-37D7-420D-B79B-6C1745FA25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068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5169" y="360608"/>
            <a:ext cx="10515600" cy="58163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Mavzu</a:t>
            </a:r>
            <a:r>
              <a:rPr lang="en-US" sz="6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n </a:t>
            </a:r>
            <a:r>
              <a:rPr lang="en-US" sz="6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o’lchovli</a:t>
            </a:r>
            <a:r>
              <a:rPr lang="en-US" sz="6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vektor</a:t>
            </a:r>
            <a:r>
              <a:rPr lang="en-U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fazo</a:t>
            </a:r>
            <a:r>
              <a:rPr lang="en-US" sz="6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 </a:t>
            </a:r>
            <a:r>
              <a:rPr lang="en-U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 </a:t>
            </a:r>
            <a:r>
              <a:rPr lang="en-US" sz="6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o’lchovli</a:t>
            </a:r>
            <a:r>
              <a:rPr lang="en-U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6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affin</a:t>
            </a:r>
            <a:r>
              <a:rPr lang="en-US" sz="6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6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fazo</a:t>
            </a:r>
            <a:r>
              <a:rPr lang="en-US" sz="6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6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463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193183"/>
                <a:ext cx="8915400" cy="6027313"/>
              </a:xfrm>
            </p:spPr>
            <p:txBody>
              <a:bodyPr/>
              <a:lstStyle/>
              <a:p>
                <a:r>
                  <a:rPr lang="en-US" sz="2800" dirty="0" smtClean="0"/>
                  <a:t>3.1)  V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fazoda</a:t>
                </a:r>
                <a:r>
                  <a:rPr lang="en-US" sz="2800" dirty="0" smtClean="0"/>
                  <a:t>  n  ta  </a:t>
                </a:r>
                <a:r>
                  <a:rPr lang="en-US" sz="2800" dirty="0" err="1" smtClean="0"/>
                  <a:t>chiziqli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erkli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mavjud</a:t>
                </a:r>
                <a:r>
                  <a:rPr lang="en-US" sz="2800" dirty="0" smtClean="0"/>
                  <a:t> .</a:t>
                </a:r>
              </a:p>
              <a:p>
                <a:r>
                  <a:rPr lang="en-US" sz="2800" dirty="0" smtClean="0"/>
                  <a:t>3.2</a:t>
                </a:r>
                <a:r>
                  <a:rPr lang="en-US" sz="2800" dirty="0"/>
                  <a:t>) V  </a:t>
                </a:r>
                <a:r>
                  <a:rPr lang="en-US" sz="2800" dirty="0" err="1"/>
                  <a:t>vektor</a:t>
                </a:r>
                <a:r>
                  <a:rPr lang="en-US" sz="2800" dirty="0"/>
                  <a:t>  </a:t>
                </a:r>
                <a:r>
                  <a:rPr lang="en-US" sz="2800" dirty="0" err="1" smtClean="0"/>
                  <a:t>fazodagi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har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qanday</a:t>
                </a:r>
                <a:r>
                  <a:rPr lang="en-US" sz="2800" dirty="0" smtClean="0"/>
                  <a:t>  n+1 ta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sistemasi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chiziqli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bog’liqdir</a:t>
                </a:r>
                <a:r>
                  <a:rPr lang="en-US" sz="2800" dirty="0" smtClean="0"/>
                  <a:t> . </a:t>
                </a:r>
              </a:p>
              <a:p>
                <a:r>
                  <a:rPr lang="en-US" sz="2800" dirty="0" err="1" smtClean="0"/>
                  <a:t>Keltirilgan</a:t>
                </a:r>
                <a:r>
                  <a:rPr lang="en-US" sz="2800" dirty="0" smtClean="0"/>
                  <a:t>  10  ta  </a:t>
                </a:r>
                <a:r>
                  <a:rPr lang="en-US" sz="2800" dirty="0" err="1" smtClean="0"/>
                  <a:t>aksioma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shartlarini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qanoatlantiruvchi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</a:t>
                </a:r>
                <a:r>
                  <a:rPr lang="en-US" sz="2800" dirty="0" smtClean="0"/>
                  <a:t>  n  </a:t>
                </a:r>
                <a:r>
                  <a:rPr lang="en-US" sz="2800" dirty="0" err="1" smtClean="0"/>
                  <a:t>o’lchovli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/>
                  <a:t>fazo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deyiladi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uni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belgilanadi</a:t>
                </a:r>
                <a:r>
                  <a:rPr lang="en-US" sz="2800" dirty="0" smtClean="0"/>
                  <a:t> .</a:t>
                </a:r>
              </a:p>
              <a:p>
                <a:r>
                  <a:rPr lang="en-US" sz="2800" dirty="0" err="1" smtClean="0"/>
                  <a:t>Teorema</a:t>
                </a:r>
                <a:r>
                  <a:rPr lang="en-US" sz="2800" dirty="0" smtClean="0"/>
                  <a:t> .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 smtClean="0"/>
                  <a:t>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ixtiyoriy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err="1" smtClean="0"/>
                  <a:t>vektori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shu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bazis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vektorlari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orqali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birgina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ko’rinishda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ifodalanadi</a:t>
                </a:r>
                <a:r>
                  <a:rPr lang="en-US" sz="2800" dirty="0" smtClean="0"/>
                  <a:t> .</a:t>
                </a:r>
              </a:p>
              <a:p>
                <a:endParaRPr lang="en-US" dirty="0" smtClean="0"/>
              </a:p>
              <a:p>
                <a:endParaRPr lang="en-US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193183"/>
                <a:ext cx="8915400" cy="6027313"/>
              </a:xfrm>
              <a:blipFill rotWithShape="0">
                <a:blip r:embed="rId2"/>
                <a:stretch>
                  <a:fillRect l="-1300" t="-11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31087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412124"/>
                <a:ext cx="8915400" cy="5499098"/>
              </a:xfrm>
            </p:spPr>
            <p:txBody>
              <a:bodyPr/>
              <a:lstStyle/>
              <a:p>
                <a:r>
                  <a:rPr lang="en-US" sz="2800" dirty="0" smtClean="0"/>
                  <a:t>,n  </a:t>
                </a:r>
                <a:r>
                  <a:rPr lang="en-US" sz="2800" dirty="0" err="1" smtClean="0"/>
                  <a:t>o’lchovli</a:t>
                </a:r>
                <a:r>
                  <a:rPr lang="en-US" sz="2800" dirty="0" smtClean="0"/>
                  <a:t>    </a:t>
                </a:r>
                <a:r>
                  <a:rPr lang="en-US" sz="2800" dirty="0" err="1" smtClean="0"/>
                  <a:t>affin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</a:t>
                </a:r>
                <a:r>
                  <a:rPr lang="en-US" sz="2800" dirty="0" smtClean="0"/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elementlari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nuqtalar</a:t>
                </a:r>
                <a:r>
                  <a:rPr lang="en-US" sz="2800" dirty="0" smtClean="0"/>
                  <a:t>  deb  </a:t>
                </a:r>
                <a:r>
                  <a:rPr lang="en-US" sz="2800" dirty="0" err="1" smtClean="0"/>
                  <a:t>atalgan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 smtClean="0"/>
                  <a:t> 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, 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,  …</m:t>
                        </m:r>
                      </m:e>
                    </m:d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err="1" smtClean="0"/>
                  <a:t>to’plam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berilgan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bo’lsin</a:t>
                </a:r>
                <a:r>
                  <a:rPr lang="en-US" sz="2800" dirty="0" smtClean="0"/>
                  <a:t> .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to’plam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/>
                  <a:t> </a:t>
                </a:r>
                <a:r>
                  <a:rPr lang="en-US" sz="2800" dirty="0" err="1" smtClean="0"/>
                  <a:t>to’plam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orasida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shunday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moslik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o’rnatamizki</a:t>
                </a:r>
                <a:r>
                  <a:rPr lang="en-US" sz="2800" dirty="0" smtClean="0"/>
                  <a:t>  ,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ma’lum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tartibda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olingan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ikki</a:t>
                </a:r>
                <a:r>
                  <a:rPr lang="en-US" sz="2800" dirty="0" smtClean="0"/>
                  <a:t>  M ,  N  </a:t>
                </a:r>
                <a:r>
                  <a:rPr lang="en-US" sz="2800" dirty="0" err="1" smtClean="0"/>
                  <a:t>nuqta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dagi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aniq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bitta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vector  </a:t>
                </a:r>
                <a:r>
                  <a:rPr lang="en-US" sz="2800" dirty="0" err="1" smtClean="0"/>
                  <a:t>mos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kelsin</a:t>
                </a:r>
                <a:r>
                  <a:rPr lang="en-US" sz="2800" dirty="0" smtClean="0"/>
                  <a:t> ,</a:t>
                </a:r>
                <a:r>
                  <a:rPr lang="en-US" sz="2800" dirty="0" err="1" smtClean="0"/>
                  <a:t>buni</a:t>
                </a:r>
                <a:r>
                  <a:rPr lang="en-US" sz="2800" dirty="0" smtClean="0"/>
                  <a:t> 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𝑀𝑁</m:t>
                        </m:r>
                      </m:e>
                    </m:acc>
                  </m:oMath>
                </a14:m>
                <a:r>
                  <a:rPr lang="en-US" sz="2800" dirty="0" smtClean="0"/>
                  <a:t>  deb </a:t>
                </a:r>
                <a:r>
                  <a:rPr lang="en-US" sz="2800" dirty="0" err="1" smtClean="0"/>
                  <a:t>belgilaymiz</a:t>
                </a:r>
                <a:r>
                  <a:rPr lang="en-US" sz="2800" dirty="0" smtClean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412124"/>
                <a:ext cx="8915400" cy="5499098"/>
              </a:xfrm>
              <a:blipFill rotWithShape="0">
                <a:blip r:embed="rId2"/>
                <a:stretch>
                  <a:fillRect l="-1300" t="-1220" r="-20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576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11939" y="193183"/>
                <a:ext cx="8915400" cy="5640766"/>
              </a:xfrm>
            </p:spPr>
            <p:txBody>
              <a:bodyPr/>
              <a:lstStyle/>
              <a:p>
                <a:r>
                  <a:rPr lang="en-US" sz="2800" dirty="0" smtClean="0"/>
                  <a:t>Yuqorida </a:t>
                </a:r>
                <a:r>
                  <a:rPr lang="en-US" sz="2800" dirty="0" err="1" smtClean="0"/>
                  <a:t>keltirilgan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orasidagi  </a:t>
                </a:r>
                <a:r>
                  <a:rPr lang="en-US" sz="2800" dirty="0" err="1"/>
                  <a:t>moslikning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quyidagi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ikki</a:t>
                </a:r>
                <a:r>
                  <a:rPr lang="en-US" sz="2800" dirty="0"/>
                  <a:t> </a:t>
                </a:r>
                <a:r>
                  <a:rPr lang="en-US" sz="2800" dirty="0" err="1"/>
                  <a:t>aksiomasini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qanoatlantirishi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talab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qilinadi</a:t>
                </a:r>
                <a:r>
                  <a:rPr lang="en-US" sz="2800" dirty="0" smtClean="0"/>
                  <a:t>.</a:t>
                </a:r>
              </a:p>
              <a:p>
                <a:r>
                  <a:rPr lang="en-US" sz="2800" dirty="0" smtClean="0"/>
                  <a:t>4.1)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 dirty="0" smtClean="0"/>
                  <a:t>M</a:t>
                </a:r>
                <a:r>
                  <a:rPr lang="en-US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yagona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shunday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 dirty="0" smtClean="0"/>
                  <a:t>N</a:t>
                </a:r>
                <a:r>
                  <a:rPr lang="en-US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mavjudki</a:t>
                </a:r>
                <a:r>
                  <a:rPr lang="en-US" sz="2800" dirty="0" smtClean="0"/>
                  <a:t>  ,  </a:t>
                </a:r>
                <a:r>
                  <a:rPr lang="en-US" sz="2800" dirty="0" err="1" smtClean="0"/>
                  <a:t>uning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𝑀𝑁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</a:p>
              <a:p>
                <a:r>
                  <a:rPr lang="en-US" sz="2800" dirty="0" smtClean="0"/>
                  <a:t>4.2)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m:rPr>
                        <m:nor/>
                      </m:rPr>
                      <a:rPr lang="en-US" sz="2800" dirty="0"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𝜔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en-US" sz="2800" dirty="0" smtClean="0"/>
                  <a:t>  +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en-US" sz="2800" dirty="0" smtClean="0"/>
                  <a:t> 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/>
                  <a:t>  </a:t>
                </a:r>
                <a:r>
                  <a:rPr lang="en-US" sz="2800" dirty="0" err="1"/>
                  <a:t>vektor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fazo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,  B=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8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0 ,</m:t>
                        </m:r>
                        <m:acc>
                          <m:accPr>
                            <m:chr m:val="⃗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accPr>
                          <m:e>
                            <m:sSubSup>
                              <m:sSubSup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sup>
                            </m:sSubSup>
                          </m:e>
                        </m:ac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</m:t>
                        </m:r>
                        <m:acc>
                          <m:accPr>
                            <m:chr m:val="⃗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e>
                        </m:acc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, …, </m:t>
                        </m:r>
                        <m:acc>
                          <m:accPr>
                            <m:chr m:val="⃗"/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accPr>
                          <m:e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e>
                        </m:acc>
                      </m:e>
                    </m:d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bazis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berilgan</a:t>
                </a:r>
                <a:r>
                  <a:rPr lang="en-US" sz="2800" dirty="0" smtClean="0"/>
                  <a:t>  ,  (4.1)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( 4.2 ) </a:t>
                </a:r>
                <a:r>
                  <a:rPr lang="en-US" sz="2800" dirty="0" err="1" smtClean="0"/>
                  <a:t>shartlarni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qanoatlantiruvchi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affin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</a:t>
                </a:r>
                <a:r>
                  <a:rPr lang="en-US" sz="2800" dirty="0" smtClean="0"/>
                  <a:t>   n  </a:t>
                </a:r>
                <a:r>
                  <a:rPr lang="en-US" sz="2800" dirty="0" err="1" smtClean="0"/>
                  <a:t>o’lchovli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affin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fazo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deyiladi</a:t>
                </a:r>
                <a:r>
                  <a:rPr lang="en-US" sz="2800" dirty="0" smtClean="0"/>
                  <a:t> .</a:t>
                </a:r>
              </a:p>
              <a:p>
                <a:endParaRPr lang="en-US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1939" y="193183"/>
                <a:ext cx="8915400" cy="5640766"/>
              </a:xfrm>
              <a:blipFill rotWithShape="0">
                <a:blip r:embed="rId2"/>
                <a:stretch>
                  <a:fillRect l="-1230" t="-11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60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7200" b="1" u="sng" dirty="0">
                <a:solidFill>
                  <a:srgbClr val="FF0000"/>
                </a:solidFill>
              </a:rPr>
              <a:t>E’TIBORINGIZ UCHUN RAHMAT</a:t>
            </a:r>
            <a:endParaRPr lang="ru-RU" sz="7200" b="1" u="sng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234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7200" dirty="0" smtClean="0">
                <a:solidFill>
                  <a:srgbClr val="0070C0"/>
                </a:solidFill>
              </a:rPr>
              <a:t>REJA:</a:t>
            </a:r>
            <a:endParaRPr lang="ru-RU" sz="7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5400" dirty="0" smtClean="0">
                <a:solidFill>
                  <a:srgbClr val="0070C0"/>
                </a:solidFill>
              </a:rPr>
              <a:t>1)  </a:t>
            </a:r>
            <a:r>
              <a:rPr lang="en-US" sz="5400" dirty="0" err="1" smtClean="0">
                <a:solidFill>
                  <a:srgbClr val="0070C0"/>
                </a:solidFill>
              </a:rPr>
              <a:t>Vektor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fazo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tushunchasi</a:t>
            </a:r>
            <a:r>
              <a:rPr lang="en-US" sz="5400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5400" dirty="0" smtClean="0">
                <a:solidFill>
                  <a:srgbClr val="0070C0"/>
                </a:solidFill>
              </a:rPr>
              <a:t>2)  n  </a:t>
            </a:r>
            <a:r>
              <a:rPr lang="en-US" sz="5400" dirty="0" err="1" smtClean="0">
                <a:solidFill>
                  <a:srgbClr val="0070C0"/>
                </a:solidFill>
              </a:rPr>
              <a:t>o’lchovli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vektor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fazo</a:t>
            </a:r>
            <a:r>
              <a:rPr lang="en-US" sz="5400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5400" dirty="0" smtClean="0">
                <a:solidFill>
                  <a:srgbClr val="0070C0"/>
                </a:solidFill>
              </a:rPr>
              <a:t>3)   n  </a:t>
            </a:r>
            <a:r>
              <a:rPr lang="en-US" sz="5400" dirty="0" err="1" smtClean="0">
                <a:solidFill>
                  <a:srgbClr val="0070C0"/>
                </a:solidFill>
              </a:rPr>
              <a:t>o’lchovli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affin</a:t>
            </a:r>
            <a:r>
              <a:rPr lang="en-US" sz="5400" dirty="0" smtClean="0">
                <a:solidFill>
                  <a:srgbClr val="0070C0"/>
                </a:solidFill>
              </a:rPr>
              <a:t>  </a:t>
            </a:r>
            <a:r>
              <a:rPr lang="en-US" sz="5400" dirty="0" err="1" smtClean="0">
                <a:solidFill>
                  <a:srgbClr val="0070C0"/>
                </a:solidFill>
              </a:rPr>
              <a:t>fazo</a:t>
            </a:r>
            <a:endParaRPr lang="ru-RU" sz="5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31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2442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6000" b="1" dirty="0" smtClean="0"/>
              <a:t>n </a:t>
            </a:r>
            <a:r>
              <a:rPr lang="en-US" sz="6000" b="1" dirty="0" err="1" smtClean="0"/>
              <a:t>o’lchovli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vektor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fazo</a:t>
            </a:r>
            <a:r>
              <a:rPr lang="en-US" sz="6000" b="1" dirty="0" smtClean="0"/>
              <a:t> </a:t>
            </a:r>
            <a:endParaRPr lang="ru-RU" sz="6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                </a:t>
                </a:r>
                <a:r>
                  <a:rPr lang="en-US" sz="2800" dirty="0" err="1" smtClean="0"/>
                  <a:t>Elementlari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vektorlardan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tuzilgan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bo’sh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bo’lmagan</a:t>
                </a:r>
                <a:r>
                  <a:rPr lang="en-US" sz="2800" dirty="0" smtClean="0"/>
                  <a:t>  V  </a:t>
                </a:r>
                <a:r>
                  <a:rPr lang="en-US" sz="2800" dirty="0" err="1" smtClean="0"/>
                  <a:t>to’plam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berilgan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bo’lsin</a:t>
                </a:r>
                <a:r>
                  <a:rPr lang="en-US" sz="2800" dirty="0" smtClean="0"/>
                  <a:t> .  Bu </a:t>
                </a:r>
                <a:r>
                  <a:rPr lang="en-US" sz="2800" dirty="0" err="1" smtClean="0"/>
                  <a:t>to’plamlar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elementlarini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ustiga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belgisi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qo’yilgan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kichik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lotin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harflari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, …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US" sz="2800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acc>
                  </m:oMath>
                </a14:m>
                <a:r>
                  <a:rPr lang="en-US" sz="2800" dirty="0" smtClean="0"/>
                  <a:t>   , …  </a:t>
                </a:r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belgilaylik</a:t>
                </a:r>
                <a:r>
                  <a:rPr lang="en-US" sz="2800" dirty="0" smtClean="0"/>
                  <a:t> .  </a:t>
                </a:r>
                <a:r>
                  <a:rPr lang="en-US" sz="2800" dirty="0" err="1" smtClean="0"/>
                  <a:t>Bundan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tashqari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haqiqiy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sonlar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to’plami</a:t>
                </a:r>
                <a:r>
                  <a:rPr lang="en-US" sz="2800" dirty="0" smtClean="0"/>
                  <a:t>  R  </a:t>
                </a:r>
                <a:r>
                  <a:rPr lang="en-US" sz="2800" dirty="0" err="1" smtClean="0"/>
                  <a:t>berilgan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bo’lib</a:t>
                </a:r>
                <a:r>
                  <a:rPr lang="en-US" sz="2800" dirty="0" smtClean="0"/>
                  <a:t> ,  V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R  </a:t>
                </a:r>
                <a:r>
                  <a:rPr lang="en-US" sz="2800" dirty="0" err="1" smtClean="0"/>
                  <a:t>elementlarini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bog’lovchi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ma’lum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munosabatlar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o’rnatilgan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bo’lsin</a:t>
                </a:r>
                <a:r>
                  <a:rPr lang="en-US" sz="2800" dirty="0" smtClean="0"/>
                  <a:t>  ,  </a:t>
                </a:r>
                <a:r>
                  <a:rPr lang="en-US" sz="2800" dirty="0" err="1" smtClean="0"/>
                  <a:t>jumladan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: 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851" t="-1413" r="-19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201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631065"/>
                <a:ext cx="8915400" cy="5280157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 smtClean="0"/>
                  <a:t>1 . V  </a:t>
                </a:r>
                <a:r>
                  <a:rPr lang="en-US" sz="2800" dirty="0" err="1" smtClean="0"/>
                  <a:t>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ixtiyoriy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ikki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ularning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yig’indisi</a:t>
                </a:r>
                <a:r>
                  <a:rPr lang="en-US" sz="2800" dirty="0" smtClean="0"/>
                  <a:t> deb  </a:t>
                </a:r>
                <a:r>
                  <a:rPr lang="en-US" sz="2800" dirty="0" err="1" smtClean="0"/>
                  <a:t>atalgan</a:t>
                </a:r>
                <a:r>
                  <a:rPr lang="en-US" sz="2800" dirty="0" smtClean="0"/>
                  <a:t> ,  </a:t>
                </a:r>
                <a:r>
                  <a:rPr lang="en-US" sz="2800" dirty="0" err="1" smtClean="0"/>
                  <a:t>shu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to’plamning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elementidan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iborat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uchinchi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mos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keltirilgan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bo’lsin</a:t>
                </a:r>
                <a:r>
                  <a:rPr lang="en-US" sz="2800" dirty="0" smtClean="0"/>
                  <a:t>  ,  </a:t>
                </a:r>
                <a:r>
                  <a:rPr lang="en-US" sz="2800" dirty="0" err="1" smtClean="0"/>
                  <a:t>bu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vektorni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 smtClean="0"/>
                  <a:t>ko’rinishda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yozaylik</a:t>
                </a:r>
                <a:r>
                  <a:rPr lang="en-US" sz="2800" dirty="0" smtClean="0"/>
                  <a:t> . </a:t>
                </a:r>
              </a:p>
              <a:p>
                <a:r>
                  <a:rPr lang="en-US" sz="2800" dirty="0" smtClean="0"/>
                  <a:t>2 . V  </a:t>
                </a:r>
                <a:r>
                  <a:rPr lang="en-US" sz="2800" dirty="0" err="1" smtClean="0"/>
                  <a:t>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ixtiyoriy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 </a:t>
                </a:r>
                <a:r>
                  <a:rPr lang="en-US" sz="2800" dirty="0" err="1" smtClean="0"/>
                  <a:t>vektori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ixtiyoriy</a:t>
                </a:r>
                <a:r>
                  <a:rPr lang="en-US" sz="2800" dirty="0" smtClean="0"/>
                  <a:t>  k  </a:t>
                </a:r>
                <a:r>
                  <a:rPr lang="en-US" sz="2800" dirty="0" err="1" smtClean="0"/>
                  <a:t>haqiqiy</a:t>
                </a:r>
                <a:r>
                  <a:rPr lang="en-US" sz="2800" dirty="0" smtClean="0"/>
                  <a:t>  son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V  </a:t>
                </a:r>
                <a:r>
                  <a:rPr lang="en-US" sz="2800" dirty="0" err="1" smtClean="0"/>
                  <a:t>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shunday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bir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elementi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mos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keltirilgan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bo’lsinki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bu</a:t>
                </a:r>
                <a:r>
                  <a:rPr lang="en-US" sz="2800" dirty="0" smtClean="0"/>
                  <a:t>  element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 smtClean="0"/>
                  <a:t>vektorni</a:t>
                </a:r>
                <a:r>
                  <a:rPr lang="en-US" sz="2800" dirty="0" smtClean="0"/>
                  <a:t>   k  </a:t>
                </a:r>
                <a:r>
                  <a:rPr lang="en-US" sz="2800" dirty="0" err="1" smtClean="0"/>
                  <a:t>songa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ko’paytirishdan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hosil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qilingan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deyilib</a:t>
                </a:r>
                <a:r>
                  <a:rPr lang="en-US" sz="2800" dirty="0" smtClean="0"/>
                  <a:t> ,  </a:t>
                </a:r>
                <a:r>
                  <a:rPr lang="en-US" sz="2800" dirty="0" err="1" smtClean="0"/>
                  <a:t>uni</a:t>
                </a:r>
                <a:r>
                  <a:rPr lang="en-US" sz="2800" dirty="0" smtClean="0"/>
                  <a:t>  k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err="1" smtClean="0"/>
                  <a:t>ko’rinishda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yozaylik</a:t>
                </a:r>
                <a:r>
                  <a:rPr lang="en-US" sz="2800" dirty="0" smtClean="0"/>
                  <a:t> .  </a:t>
                </a:r>
                <a:r>
                  <a:rPr lang="en-US" sz="2800" dirty="0" err="1" smtClean="0"/>
                  <a:t>Kiritilgan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bu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ikki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amal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quyidagi</a:t>
                </a:r>
                <a:r>
                  <a:rPr lang="en-US" sz="2800" dirty="0" smtClean="0"/>
                  <a:t>  8  ta  </a:t>
                </a:r>
                <a:r>
                  <a:rPr lang="en-US" sz="2800" dirty="0" err="1" smtClean="0"/>
                  <a:t>aksiomani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qanoatlantirsin</a:t>
                </a:r>
                <a:r>
                  <a:rPr lang="en-US" sz="2800" dirty="0" smtClean="0"/>
                  <a:t> </a:t>
                </a:r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631065"/>
                <a:ext cx="8915400" cy="5280157"/>
              </a:xfrm>
              <a:blipFill rotWithShape="0">
                <a:blip r:embed="rId2"/>
                <a:stretch>
                  <a:fillRect l="-889" r="-10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93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18941" y="257577"/>
                <a:ext cx="11285671" cy="5653645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sz="2800" dirty="0" smtClean="0"/>
                  <a:t>1.1)   </a:t>
                </a:r>
                <a:r>
                  <a:rPr lang="en-US" sz="2800" dirty="0" err="1" smtClean="0"/>
                  <a:t>Vektorlarni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qo’shish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kommutativlik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qonuniga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bo’ysunadi</a:t>
                </a:r>
                <a:r>
                  <a:rPr lang="en-US" sz="2800" dirty="0" smtClean="0"/>
                  <a:t>  ,  </a:t>
                </a:r>
                <a:r>
                  <a:rPr lang="en-US" sz="2800" dirty="0" err="1" smtClean="0"/>
                  <a:t>ya’ni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m:rPr>
                        <m:nor/>
                      </m:rPr>
                      <a:rPr lang="en-US" sz="2800" dirty="0" smtClean="0"/>
                      <m:t> , 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</a:p>
              <a:p>
                <a:r>
                  <a:rPr lang="en-US" sz="2800" dirty="0" smtClean="0"/>
                  <a:t>1.2)   </a:t>
                </a:r>
                <a:r>
                  <a:rPr lang="en-US" sz="2800" dirty="0" err="1" smtClean="0"/>
                  <a:t>Vektorlarni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qo’shish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gruppalanish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qonuniga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bo’ysunadi</a:t>
                </a:r>
                <a:r>
                  <a:rPr lang="en-US" sz="2800" dirty="0" smtClean="0"/>
                  <a:t>  ,  </a:t>
                </a:r>
                <a:r>
                  <a:rPr lang="en-US" sz="2800" dirty="0" err="1" smtClean="0"/>
                  <a:t>ya’ni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m:rPr>
                        <m:nor/>
                      </m:rPr>
                      <a:rPr lang="en-US" sz="2800" dirty="0" smtClean="0"/>
                      <m:t> , 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    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)+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r>
                      <a:rPr lang="en-US" sz="2800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(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sz="2800" dirty="0" smtClean="0"/>
                  <a:t> )</a:t>
                </a:r>
              </a:p>
              <a:p>
                <a:r>
                  <a:rPr lang="en-US" sz="2800" dirty="0" smtClean="0"/>
                  <a:t>1.3)     V  da  </a:t>
                </a:r>
                <a:r>
                  <a:rPr lang="en-US" sz="2800" dirty="0" err="1" smtClean="0"/>
                  <a:t>nol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degan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element  </a:t>
                </a:r>
                <a:r>
                  <a:rPr lang="en-US" sz="2800" dirty="0" err="1" smtClean="0"/>
                  <a:t>mavjud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bo’lib</a:t>
                </a:r>
                <a:r>
                  <a:rPr lang="en-US" sz="2800" dirty="0" smtClean="0"/>
                  <a:t> ,               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8941" y="257577"/>
                <a:ext cx="11285671" cy="5653645"/>
              </a:xfrm>
              <a:blipFill rotWithShape="0">
                <a:blip r:embed="rId2"/>
                <a:stretch>
                  <a:fillRect l="-540" t="-970" r="-4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56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437882"/>
                <a:ext cx="8915400" cy="547334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800" dirty="0" smtClean="0"/>
                  <a:t>1.4)   V  </a:t>
                </a:r>
                <a:r>
                  <a:rPr lang="en-US" sz="2800" dirty="0" err="1" smtClean="0"/>
                  <a:t>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ixtiyoriy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 vektori  uchun  V  da  </a:t>
                </a:r>
                <a:r>
                  <a:rPr lang="en-US" sz="2800" dirty="0" err="1" smtClean="0"/>
                  <a:t>shunday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vektor     </a:t>
                </a:r>
                <a:r>
                  <a:rPr lang="en-US" sz="2800" dirty="0" err="1" smtClean="0"/>
                  <a:t>mavjud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bo’lib</a:t>
                </a:r>
                <a:r>
                  <a:rPr lang="en-US" sz="2800" dirty="0" smtClean="0"/>
                  <a:t> ,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.   </a:t>
                </a:r>
                <a:r>
                  <a:rPr lang="en-US" sz="2800" dirty="0" err="1" smtClean="0"/>
                  <a:t>Bunday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vektorni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odatda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 </a:t>
                </a:r>
                <a:r>
                  <a:rPr lang="en-US" sz="2800" dirty="0" err="1" smtClean="0"/>
                  <a:t>vektorga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qarama</a:t>
                </a:r>
                <a:r>
                  <a:rPr lang="en-US" sz="2800" dirty="0" smtClean="0"/>
                  <a:t> – </a:t>
                </a:r>
                <a:r>
                  <a:rPr lang="en-US" sz="2800" dirty="0" err="1" smtClean="0"/>
                  <a:t>qarshi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deb  </a:t>
                </a:r>
                <a:r>
                  <a:rPr lang="en-US" sz="2800" dirty="0" err="1" smtClean="0"/>
                  <a:t>ataladi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uni</a:t>
                </a:r>
                <a:r>
                  <a:rPr lang="en-US" sz="2800" dirty="0" smtClean="0"/>
                  <a:t>  -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bilan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belgilanadi</a:t>
                </a:r>
                <a:r>
                  <a:rPr lang="en-US" sz="2800" dirty="0" smtClean="0"/>
                  <a:t> .  Bu  </a:t>
                </a:r>
                <a:r>
                  <a:rPr lang="en-US" sz="2800" dirty="0" err="1" smtClean="0"/>
                  <a:t>to’rtta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aksioma</a:t>
                </a:r>
                <a:r>
                  <a:rPr lang="en-US" sz="2800" dirty="0" smtClean="0"/>
                  <a:t> </a:t>
                </a:r>
                <a:r>
                  <a:rPr lang="en-US" sz="2800" dirty="0" err="1"/>
                  <a:t>v</a:t>
                </a:r>
                <a:r>
                  <a:rPr lang="en-US" sz="2800" dirty="0" err="1" smtClean="0"/>
                  <a:t>ektorlarni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qo’shish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aksiomalari</a:t>
                </a:r>
                <a:r>
                  <a:rPr lang="en-US" sz="2800" dirty="0" smtClean="0"/>
                  <a:t>  deb  </a:t>
                </a:r>
                <a:r>
                  <a:rPr lang="en-US" sz="2800" dirty="0" err="1" smtClean="0"/>
                  <a:t>ataladi</a:t>
                </a:r>
                <a:r>
                  <a:rPr lang="en-US" sz="2800" dirty="0" smtClean="0"/>
                  <a:t> .</a:t>
                </a:r>
              </a:p>
              <a:p>
                <a:r>
                  <a:rPr lang="en-US" sz="2800" dirty="0" smtClean="0"/>
                  <a:t>2.1)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 dirty="0" smtClean="0"/>
                  <a:t>k</a:t>
                </a:r>
                <a:r>
                  <a:rPr lang="en-US" sz="28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 smtClean="0">
                    <a:ea typeface="Cambria Math" panose="02040503050406030204" pitchFamily="18" charset="0"/>
                  </a:rPr>
                  <a:t>  va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m:rPr>
                        <m:nor/>
                      </m:rPr>
                      <a:rPr lang="en-US" sz="2800" dirty="0" smtClean="0"/>
                      <m:t> , 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 k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) =  k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k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</a:p>
              <a:p>
                <a:r>
                  <a:rPr lang="en-US" sz="2800" dirty="0" smtClean="0"/>
                  <a:t>2.2)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 dirty="0" smtClean="0"/>
                  <a:t>k,t</a:t>
                </a:r>
                <a:r>
                  <a:rPr lang="en-US" sz="28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 smtClean="0"/>
                  <a:t> </a:t>
                </a:r>
                <a:r>
                  <a:rPr lang="en-US" sz="2800" dirty="0" smtClean="0">
                    <a:ea typeface="Cambria Math" panose="02040503050406030204" pitchFamily="18" charset="0"/>
                  </a:rPr>
                  <a:t>va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( k + t )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= k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 t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</a:p>
              <a:p>
                <a:r>
                  <a:rPr lang="en-US" sz="2800" dirty="0" smtClean="0"/>
                  <a:t>2.3)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800" dirty="0" smtClean="0"/>
                  <a:t>k,t</a:t>
                </a:r>
                <a:r>
                  <a:rPr lang="en-US" sz="28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 smtClean="0"/>
                  <a:t> ,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 k ( 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) = ( k t 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 </a:t>
                </a:r>
              </a:p>
              <a:p>
                <a:r>
                  <a:rPr lang="en-US" sz="2800" dirty="0" smtClean="0">
                    <a:ea typeface="Cambria Math" panose="02040503050406030204" pitchFamily="18" charset="0"/>
                  </a:rPr>
                  <a:t>2.4) 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1</m:t>
                    </m:r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437882"/>
                <a:ext cx="8915400" cy="5473340"/>
              </a:xfrm>
              <a:blipFill rotWithShape="0">
                <a:blip r:embed="rId2"/>
                <a:stretch>
                  <a:fillRect l="-1300" t="-2004" b="-22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49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44699"/>
            <a:ext cx="8915400" cy="566652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  Bu  </a:t>
            </a:r>
            <a:r>
              <a:rPr lang="en-US" sz="2800" dirty="0" err="1" smtClean="0"/>
              <a:t>to’rtta</a:t>
            </a:r>
            <a:r>
              <a:rPr lang="en-US" sz="2800" dirty="0" smtClean="0"/>
              <a:t>  </a:t>
            </a:r>
            <a:r>
              <a:rPr lang="en-US" sz="2800" dirty="0" err="1" smtClean="0"/>
              <a:t>aksioma</a:t>
            </a:r>
            <a:r>
              <a:rPr lang="en-US" sz="2800" dirty="0" smtClean="0"/>
              <a:t> </a:t>
            </a:r>
            <a:r>
              <a:rPr lang="en-US" sz="2800" dirty="0" err="1" smtClean="0"/>
              <a:t>vektorni</a:t>
            </a:r>
            <a:r>
              <a:rPr lang="en-US" sz="2800" dirty="0" smtClean="0"/>
              <a:t>  </a:t>
            </a:r>
            <a:r>
              <a:rPr lang="en-US" sz="2800" dirty="0" err="1" smtClean="0"/>
              <a:t>songa</a:t>
            </a:r>
            <a:r>
              <a:rPr lang="en-US" sz="2800" dirty="0" smtClean="0"/>
              <a:t>  </a:t>
            </a:r>
            <a:r>
              <a:rPr lang="en-US" sz="2800" dirty="0" err="1" smtClean="0"/>
              <a:t>ko’paytirish</a:t>
            </a:r>
            <a:r>
              <a:rPr lang="en-US" sz="2800" dirty="0" smtClean="0"/>
              <a:t>   </a:t>
            </a:r>
            <a:r>
              <a:rPr lang="en-US" sz="2800" dirty="0" err="1" smtClean="0"/>
              <a:t>aksiomalari</a:t>
            </a:r>
            <a:r>
              <a:rPr lang="en-US" sz="2800" dirty="0" smtClean="0"/>
              <a:t>   deb  </a:t>
            </a:r>
            <a:r>
              <a:rPr lang="en-US" sz="2800" dirty="0" err="1" smtClean="0"/>
              <a:t>ataladi</a:t>
            </a:r>
            <a:r>
              <a:rPr lang="en-US" sz="2800" dirty="0" smtClean="0"/>
              <a:t> . </a:t>
            </a:r>
          </a:p>
          <a:p>
            <a:r>
              <a:rPr lang="en-US" sz="2800" dirty="0" err="1" smtClean="0"/>
              <a:t>Ta’rif</a:t>
            </a:r>
            <a:r>
              <a:rPr lang="en-US" sz="2800" dirty="0" smtClean="0"/>
              <a:t> . </a:t>
            </a:r>
            <a:r>
              <a:rPr lang="en-US" sz="2800" dirty="0" err="1" smtClean="0"/>
              <a:t>Elementlari</a:t>
            </a:r>
            <a:r>
              <a:rPr lang="en-US" sz="2800" dirty="0" smtClean="0"/>
              <a:t>  </a:t>
            </a:r>
            <a:r>
              <a:rPr lang="en-US" sz="2800" dirty="0" err="1" smtClean="0"/>
              <a:t>shu</a:t>
            </a:r>
            <a:r>
              <a:rPr lang="en-US" sz="2800" dirty="0" smtClean="0"/>
              <a:t>  </a:t>
            </a:r>
            <a:r>
              <a:rPr lang="en-US" sz="2800" dirty="0" err="1" smtClean="0"/>
              <a:t>sakkiz</a:t>
            </a:r>
            <a:r>
              <a:rPr lang="en-US" sz="2800" dirty="0" smtClean="0"/>
              <a:t>  </a:t>
            </a:r>
            <a:r>
              <a:rPr lang="en-US" sz="2800" dirty="0" err="1" smtClean="0"/>
              <a:t>aksioma</a:t>
            </a:r>
            <a:r>
              <a:rPr lang="en-US" sz="2800" dirty="0" smtClean="0"/>
              <a:t>  </a:t>
            </a:r>
            <a:r>
              <a:rPr lang="en-US" sz="2800" dirty="0" err="1" smtClean="0"/>
              <a:t>shartlarini</a:t>
            </a:r>
            <a:r>
              <a:rPr lang="en-US" sz="2800" dirty="0" smtClean="0"/>
              <a:t>  </a:t>
            </a:r>
            <a:r>
              <a:rPr lang="en-US" sz="2800" dirty="0" err="1" smtClean="0"/>
              <a:t>qanoatlantiruvchi</a:t>
            </a:r>
            <a:r>
              <a:rPr lang="en-US" sz="2800" dirty="0" smtClean="0"/>
              <a:t>  V  </a:t>
            </a:r>
            <a:r>
              <a:rPr lang="en-US" sz="2800" dirty="0" err="1" smtClean="0"/>
              <a:t>to’plam</a:t>
            </a:r>
            <a:r>
              <a:rPr lang="en-US" sz="2800" dirty="0" smtClean="0"/>
              <a:t>  </a:t>
            </a:r>
            <a:r>
              <a:rPr lang="en-US" sz="2800" dirty="0" err="1" smtClean="0"/>
              <a:t>vektor</a:t>
            </a:r>
            <a:r>
              <a:rPr lang="en-US" sz="2800" dirty="0" smtClean="0"/>
              <a:t>  ( </a:t>
            </a:r>
            <a:r>
              <a:rPr lang="en-US" sz="2800" dirty="0" err="1" smtClean="0"/>
              <a:t>yoki</a:t>
            </a:r>
            <a:r>
              <a:rPr lang="en-US" sz="2800" dirty="0" smtClean="0"/>
              <a:t>  </a:t>
            </a:r>
            <a:r>
              <a:rPr lang="en-US" sz="2800" dirty="0" err="1" smtClean="0"/>
              <a:t>chiziqli</a:t>
            </a:r>
            <a:r>
              <a:rPr lang="en-US" sz="2800" dirty="0" smtClean="0"/>
              <a:t> )  </a:t>
            </a:r>
            <a:r>
              <a:rPr lang="en-US" sz="2800" dirty="0" err="1" smtClean="0"/>
              <a:t>fazo</a:t>
            </a:r>
            <a:r>
              <a:rPr lang="en-US" sz="2800" dirty="0" smtClean="0"/>
              <a:t>   deb  </a:t>
            </a:r>
            <a:r>
              <a:rPr lang="en-US" sz="2800" dirty="0" err="1" smtClean="0"/>
              <a:t>ataladi</a:t>
            </a:r>
            <a:r>
              <a:rPr lang="en-US" sz="2800" dirty="0" smtClean="0"/>
              <a:t> . </a:t>
            </a:r>
          </a:p>
          <a:p>
            <a:r>
              <a:rPr lang="en-US" sz="2800" dirty="0" err="1" smtClean="0"/>
              <a:t>Vektorlarni</a:t>
            </a:r>
            <a:r>
              <a:rPr lang="en-US" sz="2800" dirty="0" smtClean="0"/>
              <a:t>   </a:t>
            </a:r>
            <a:r>
              <a:rPr lang="en-US" sz="2800" dirty="0" err="1" smtClean="0"/>
              <a:t>qo’shish</a:t>
            </a:r>
            <a:r>
              <a:rPr lang="en-US" sz="2800" dirty="0" smtClean="0"/>
              <a:t>  </a:t>
            </a:r>
            <a:r>
              <a:rPr lang="en-US" sz="2800" dirty="0" err="1" smtClean="0"/>
              <a:t>va</a:t>
            </a:r>
            <a:r>
              <a:rPr lang="en-US" sz="2800" dirty="0" smtClean="0"/>
              <a:t>   </a:t>
            </a:r>
            <a:r>
              <a:rPr lang="en-US" sz="2800" dirty="0" err="1" smtClean="0"/>
              <a:t>vektorni</a:t>
            </a:r>
            <a:r>
              <a:rPr lang="en-US" sz="2800" dirty="0" smtClean="0"/>
              <a:t>  </a:t>
            </a:r>
            <a:r>
              <a:rPr lang="en-US" sz="2800" dirty="0" err="1" smtClean="0"/>
              <a:t>songa</a:t>
            </a:r>
            <a:r>
              <a:rPr lang="en-US" sz="2800" dirty="0" smtClean="0"/>
              <a:t>  </a:t>
            </a:r>
            <a:r>
              <a:rPr lang="en-US" sz="2800" dirty="0" err="1" smtClean="0"/>
              <a:t>ko’paytirish</a:t>
            </a:r>
            <a:r>
              <a:rPr lang="en-US" sz="2800" dirty="0" smtClean="0"/>
              <a:t>  </a:t>
            </a:r>
            <a:r>
              <a:rPr lang="en-US" sz="2800" dirty="0" err="1" smtClean="0"/>
              <a:t>amallarini</a:t>
            </a:r>
            <a:r>
              <a:rPr lang="en-US" sz="2800" dirty="0" smtClean="0"/>
              <a:t>  </a:t>
            </a:r>
            <a:r>
              <a:rPr lang="en-US" sz="2800" dirty="0" err="1" smtClean="0"/>
              <a:t>birgalikda</a:t>
            </a:r>
            <a:r>
              <a:rPr lang="en-US" sz="2800" dirty="0" smtClean="0"/>
              <a:t>  </a:t>
            </a:r>
            <a:r>
              <a:rPr lang="en-US" sz="2800" dirty="0" err="1" smtClean="0"/>
              <a:t>chiziqli</a:t>
            </a:r>
            <a:r>
              <a:rPr lang="en-US" sz="2800" dirty="0" smtClean="0"/>
              <a:t>  </a:t>
            </a:r>
            <a:r>
              <a:rPr lang="en-US" sz="2800" dirty="0" err="1" smtClean="0"/>
              <a:t>amallar</a:t>
            </a:r>
            <a:r>
              <a:rPr lang="en-US" sz="2800" dirty="0" smtClean="0"/>
              <a:t>  deb  </a:t>
            </a:r>
            <a:r>
              <a:rPr lang="en-US" sz="2800" dirty="0" err="1" smtClean="0"/>
              <a:t>ataladi</a:t>
            </a:r>
            <a:r>
              <a:rPr lang="en-US" sz="2800" dirty="0" smtClean="0"/>
              <a:t> .  </a:t>
            </a:r>
          </a:p>
          <a:p>
            <a:r>
              <a:rPr lang="en-US" sz="2800" dirty="0" smtClean="0"/>
              <a:t>Bu  </a:t>
            </a:r>
            <a:r>
              <a:rPr lang="en-US" sz="2800" dirty="0" err="1" smtClean="0"/>
              <a:t>sakkiz</a:t>
            </a:r>
            <a:r>
              <a:rPr lang="en-US" sz="2800" dirty="0" smtClean="0"/>
              <a:t>  </a:t>
            </a:r>
            <a:r>
              <a:rPr lang="en-US" sz="2800" dirty="0" err="1" smtClean="0"/>
              <a:t>aksioma</a:t>
            </a:r>
            <a:r>
              <a:rPr lang="en-US" sz="2800" dirty="0" smtClean="0"/>
              <a:t>  </a:t>
            </a:r>
            <a:r>
              <a:rPr lang="en-US" sz="2800" dirty="0" err="1" smtClean="0"/>
              <a:t>geometriya</a:t>
            </a:r>
            <a:r>
              <a:rPr lang="en-US" sz="2800" dirty="0" smtClean="0"/>
              <a:t>  </a:t>
            </a:r>
            <a:r>
              <a:rPr lang="en-US" sz="2800" dirty="0" err="1" smtClean="0"/>
              <a:t>kursining</a:t>
            </a:r>
            <a:r>
              <a:rPr lang="en-US" sz="2800" dirty="0" smtClean="0"/>
              <a:t>  G. </a:t>
            </a:r>
            <a:r>
              <a:rPr lang="en-US" sz="2800" dirty="0" err="1" smtClean="0"/>
              <a:t>Beyl</a:t>
            </a:r>
            <a:r>
              <a:rPr lang="en-US" sz="2800" dirty="0" smtClean="0"/>
              <a:t>  </a:t>
            </a:r>
            <a:r>
              <a:rPr lang="en-US" sz="2800" dirty="0" err="1" smtClean="0"/>
              <a:t>aksiomalari</a:t>
            </a:r>
            <a:r>
              <a:rPr lang="en-US" sz="2800" dirty="0" smtClean="0"/>
              <a:t>  </a:t>
            </a:r>
            <a:r>
              <a:rPr lang="en-US" sz="2800" dirty="0" err="1" smtClean="0"/>
              <a:t>bo’yicha</a:t>
            </a:r>
            <a:r>
              <a:rPr lang="en-US" sz="2800" dirty="0" smtClean="0"/>
              <a:t>   </a:t>
            </a:r>
            <a:r>
              <a:rPr lang="en-US" sz="2800" dirty="0" err="1" smtClean="0"/>
              <a:t>bayon</a:t>
            </a:r>
            <a:r>
              <a:rPr lang="en-US" sz="2800" dirty="0" smtClean="0"/>
              <a:t>  </a:t>
            </a:r>
            <a:r>
              <a:rPr lang="en-US" sz="2800" dirty="0" err="1" smtClean="0"/>
              <a:t>qilishdagi</a:t>
            </a:r>
            <a:r>
              <a:rPr lang="en-US" sz="2800" dirty="0" smtClean="0"/>
              <a:t>  </a:t>
            </a:r>
            <a:r>
              <a:rPr lang="en-US" sz="2800" dirty="0" err="1" smtClean="0"/>
              <a:t>birinchi</a:t>
            </a:r>
            <a:r>
              <a:rPr lang="en-US" sz="2800" dirty="0" smtClean="0"/>
              <a:t>  </a:t>
            </a:r>
            <a:r>
              <a:rPr lang="en-US" sz="2800" dirty="0" err="1" smtClean="0"/>
              <a:t>va</a:t>
            </a:r>
            <a:r>
              <a:rPr lang="en-US" sz="2800" dirty="0" smtClean="0"/>
              <a:t>  </a:t>
            </a:r>
            <a:r>
              <a:rPr lang="en-US" sz="2800" dirty="0" err="1" smtClean="0"/>
              <a:t>ikkinchi</a:t>
            </a:r>
            <a:r>
              <a:rPr lang="en-US" sz="2800" dirty="0" smtClean="0"/>
              <a:t>  </a:t>
            </a:r>
            <a:r>
              <a:rPr lang="en-US" sz="2800" dirty="0" err="1" smtClean="0"/>
              <a:t>gruppa</a:t>
            </a:r>
            <a:r>
              <a:rPr lang="en-US" sz="2800" dirty="0" smtClean="0"/>
              <a:t>  </a:t>
            </a:r>
            <a:r>
              <a:rPr lang="en-US" sz="2800" dirty="0" err="1" smtClean="0"/>
              <a:t>aksiomalaridir</a:t>
            </a:r>
            <a:r>
              <a:rPr lang="en-US" sz="2800" dirty="0" smtClean="0"/>
              <a:t> 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935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35419" y="386366"/>
                <a:ext cx="8915400" cy="5949859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 smtClean="0"/>
                  <a:t>Yuqoridagi  </a:t>
                </a:r>
                <a:r>
                  <a:rPr lang="en-US" sz="2800" dirty="0" err="1" smtClean="0"/>
                  <a:t>keltirilgan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aksiomalardan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bevosita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quyidagi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ikki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natija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kelib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chiqadi</a:t>
                </a:r>
                <a:r>
                  <a:rPr lang="en-US" sz="2800" dirty="0" smtClean="0"/>
                  <a:t> :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1- </a:t>
                </a:r>
                <a:r>
                  <a:rPr lang="en-US" sz="2800" dirty="0" err="1" smtClean="0"/>
                  <a:t>natija</a:t>
                </a:r>
                <a:r>
                  <a:rPr lang="en-US" sz="2800" dirty="0" smtClean="0"/>
                  <a:t> .  (1.3) </a:t>
                </a:r>
                <a:r>
                  <a:rPr lang="en-US" sz="2800" dirty="0" err="1" smtClean="0"/>
                  <a:t>aksioma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shartini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qanoatlantiruvchi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element  V  da  </a:t>
                </a:r>
                <a:r>
                  <a:rPr lang="en-US" sz="2800" dirty="0" err="1" smtClean="0"/>
                  <a:t>yagonadir</a:t>
                </a:r>
                <a:r>
                  <a:rPr lang="en-US" sz="2800" dirty="0" smtClean="0"/>
                  <a:t> . </a:t>
                </a:r>
              </a:p>
              <a:p>
                <a:r>
                  <a:rPr lang="en-US" sz="2800" dirty="0" smtClean="0"/>
                  <a:t> </a:t>
                </a:r>
                <a:r>
                  <a:rPr lang="en-US" sz="2800" dirty="0" err="1" smtClean="0"/>
                  <a:t>Isbot</a:t>
                </a:r>
                <a:r>
                  <a:rPr lang="en-US" sz="2800" dirty="0" smtClean="0"/>
                  <a:t> . V  da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farqli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va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shu</a:t>
                </a:r>
                <a:r>
                  <a:rPr lang="en-US" sz="2800" dirty="0" smtClean="0"/>
                  <a:t>    </a:t>
                </a:r>
                <a:r>
                  <a:rPr lang="en-US" sz="2800" dirty="0" err="1" smtClean="0"/>
                  <a:t>aksioma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shartini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qanoatlantiruvchi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element  </a:t>
                </a:r>
                <a:r>
                  <a:rPr lang="en-US" sz="2800" dirty="0" err="1" smtClean="0"/>
                  <a:t>mavjud</a:t>
                </a:r>
                <a:r>
                  <a:rPr lang="en-US" sz="2800" dirty="0" smtClean="0"/>
                  <a:t>  deb  </a:t>
                </a:r>
                <a:r>
                  <a:rPr lang="en-US" sz="2800" dirty="0" err="1" smtClean="0"/>
                  <a:t>faraz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qilsak</a:t>
                </a:r>
                <a:r>
                  <a:rPr lang="en-US" sz="2800" dirty="0" smtClean="0"/>
                  <a:t> , </a:t>
                </a:r>
                <a:r>
                  <a:rPr lang="en-US" sz="28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  <m:r>
                      <a:rPr lang="en-US" sz="28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uchun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+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  </a:t>
                </a:r>
                <a:r>
                  <a:rPr lang="en-US" sz="2800" dirty="0" err="1" smtClean="0"/>
                  <a:t>xususiy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holda</a:t>
                </a:r>
                <a:r>
                  <a:rPr lang="en-US" sz="2800" dirty="0" smtClean="0"/>
                  <a:t>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+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 (1.1)  </a:t>
                </a:r>
                <a:r>
                  <a:rPr lang="en-US" sz="2800" dirty="0" err="1" smtClean="0"/>
                  <a:t>ga</a:t>
                </a:r>
                <a:r>
                  <a:rPr lang="en-US" sz="2800" dirty="0" smtClean="0"/>
                  <a:t>   </a:t>
                </a:r>
                <a:r>
                  <a:rPr lang="en-US" sz="2800" dirty="0" err="1" smtClean="0"/>
                  <a:t>asosan</a:t>
                </a:r>
                <a:r>
                  <a:rPr lang="en-US" sz="2800" dirty="0" smtClean="0"/>
                  <a:t>  , </a:t>
                </a:r>
                <a:r>
                  <a:rPr lang="en-US" sz="2800" dirty="0" err="1" smtClean="0"/>
                  <a:t>kommutativlik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qonunini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o’rinligidan</a:t>
                </a:r>
                <a:r>
                  <a:rPr lang="en-US" sz="2800" dirty="0" smtClean="0"/>
                  <a:t>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 smtClean="0"/>
                  <a:t>bo’ladi</a:t>
                </a:r>
                <a:r>
                  <a:rPr lang="en-US" sz="2800" dirty="0" smtClean="0"/>
                  <a:t> .</a:t>
                </a:r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35419" y="386366"/>
                <a:ext cx="8915400" cy="5949859"/>
              </a:xfrm>
              <a:blipFill rotWithShape="0">
                <a:blip r:embed="rId2"/>
                <a:stretch>
                  <a:fillRect l="-1300" t="-1025" r="-2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22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89212" y="321972"/>
                <a:ext cx="8915400" cy="5589250"/>
              </a:xfrm>
            </p:spPr>
            <p:txBody>
              <a:bodyPr>
                <a:normAutofit/>
              </a:bodyPr>
              <a:lstStyle/>
              <a:p>
                <a:r>
                  <a:rPr lang="en-US" sz="2800" dirty="0" smtClean="0"/>
                  <a:t>2-natija .  (</a:t>
                </a:r>
                <a:r>
                  <a:rPr lang="en-US" sz="2800" dirty="0"/>
                  <a:t>1.4</a:t>
                </a:r>
                <a:r>
                  <a:rPr lang="en-US" sz="2800" dirty="0" smtClean="0"/>
                  <a:t>)  </a:t>
                </a:r>
                <a:r>
                  <a:rPr lang="en-US" sz="2800" dirty="0" err="1" smtClean="0"/>
                  <a:t>aksiomadagi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har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bir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vektorga  </a:t>
                </a:r>
                <a:r>
                  <a:rPr lang="en-US" sz="2800" dirty="0" err="1"/>
                  <a:t>qarama</a:t>
                </a:r>
                <a:r>
                  <a:rPr lang="en-US" sz="2800" dirty="0"/>
                  <a:t> – </a:t>
                </a:r>
                <a:r>
                  <a:rPr lang="en-US" sz="2800" dirty="0" err="1" smtClean="0"/>
                  <a:t>qarshi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    </a:t>
                </a:r>
                <a:r>
                  <a:rPr lang="en-US" sz="2800" dirty="0" err="1" smtClean="0"/>
                  <a:t>vektor</a:t>
                </a:r>
                <a:r>
                  <a:rPr lang="en-US" sz="2800" dirty="0" smtClean="0"/>
                  <a:t>  V  da  </a:t>
                </a:r>
                <a:r>
                  <a:rPr lang="en-US" sz="2800" dirty="0" err="1" smtClean="0"/>
                  <a:t>yagonadir</a:t>
                </a:r>
                <a:r>
                  <a:rPr lang="en-US" sz="2800" dirty="0" smtClean="0"/>
                  <a:t> .  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</a:t>
                </a:r>
                <a:r>
                  <a:rPr lang="en-US" sz="2800" dirty="0" err="1" smtClean="0"/>
                  <a:t>Isbot</a:t>
                </a:r>
                <a:r>
                  <a:rPr lang="en-US" sz="2800" dirty="0" smtClean="0"/>
                  <a:t> .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 smtClean="0"/>
                  <a:t>   </a:t>
                </a:r>
                <a:r>
                  <a:rPr lang="en-US" sz="2800" dirty="0" err="1"/>
                  <a:t>vektorga</a:t>
                </a:r>
                <a:r>
                  <a:rPr lang="en-US" sz="2800" dirty="0"/>
                  <a:t>  </a:t>
                </a:r>
                <a:r>
                  <a:rPr lang="en-US" sz="2800" dirty="0" err="1"/>
                  <a:t>qarama</a:t>
                </a:r>
                <a:r>
                  <a:rPr lang="en-US" sz="2800" dirty="0"/>
                  <a:t> – </a:t>
                </a:r>
                <a:r>
                  <a:rPr lang="en-US" sz="2800" dirty="0" err="1" smtClean="0"/>
                  <a:t>qarshi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  </a:t>
                </a:r>
                <a:r>
                  <a:rPr lang="en-US" sz="2800" dirty="0" err="1" smtClean="0"/>
                  <a:t>vektordan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farqli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yana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bitta</a:t>
                </a:r>
                <a:r>
                  <a:rPr lang="en-US" sz="2800" dirty="0" smtClean="0"/>
                  <a:t>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 </a:t>
                </a:r>
                <a:r>
                  <a:rPr lang="en-US" sz="2800" dirty="0" smtClean="0"/>
                  <a:t> vektor  </a:t>
                </a:r>
                <a:r>
                  <a:rPr lang="en-US" sz="2800" dirty="0" err="1" smtClean="0"/>
                  <a:t>majud</a:t>
                </a:r>
                <a:r>
                  <a:rPr lang="en-US" sz="2800" dirty="0" smtClean="0"/>
                  <a:t>  deb  </a:t>
                </a:r>
                <a:r>
                  <a:rPr lang="en-US" sz="2800" dirty="0" err="1" smtClean="0"/>
                  <a:t>qaralsak</a:t>
                </a:r>
                <a:r>
                  <a:rPr lang="en-US" sz="2800" dirty="0" smtClean="0"/>
                  <a:t> ,  </a:t>
                </a:r>
                <a:r>
                  <a:rPr lang="en-US" sz="2800" dirty="0" err="1" smtClean="0"/>
                  <a:t>ya’ni</a:t>
                </a:r>
                <a:r>
                  <a:rPr lang="en-US" sz="2800" dirty="0" smtClean="0"/>
                  <a:t>                   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      </a:t>
                </a:r>
                <a:r>
                  <a:rPr lang="en-US" sz="2800" dirty="0" err="1" smtClean="0"/>
                  <a:t>desak</a:t>
                </a:r>
                <a:r>
                  <a:rPr lang="en-US" sz="2800" dirty="0" smtClean="0"/>
                  <a:t> ,  </a:t>
                </a:r>
                <a:r>
                  <a:rPr lang="en-US" sz="2800" dirty="0" err="1" smtClean="0"/>
                  <a:t>bu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tengliklardan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birinchisining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ikkala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tomoniga</a:t>
                </a:r>
                <a:r>
                  <a:rPr lang="en-US" sz="2800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</a:t>
                </a:r>
                <a:r>
                  <a:rPr lang="en-US" sz="2800" dirty="0" err="1" smtClean="0"/>
                  <a:t>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qo’shib</a:t>
                </a:r>
                <a:r>
                  <a:rPr lang="en-US" sz="2800" dirty="0" smtClean="0"/>
                  <a:t>  ,  (1.1) , (1.2)  </a:t>
                </a:r>
                <a:r>
                  <a:rPr lang="en-US" sz="2800" dirty="0" err="1" smtClean="0"/>
                  <a:t>ni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e’tiborga</a:t>
                </a:r>
                <a:r>
                  <a:rPr lang="en-US" sz="2800" dirty="0" smtClean="0"/>
                  <a:t>  </a:t>
                </a:r>
                <a:r>
                  <a:rPr lang="en-US" sz="2800" dirty="0" err="1" smtClean="0"/>
                  <a:t>olsak</a:t>
                </a:r>
                <a:r>
                  <a:rPr lang="en-US" sz="2800" dirty="0" smtClean="0"/>
                  <a:t> ,      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)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.  </a:t>
                </a:r>
                <a:r>
                  <a:rPr lang="en-US" sz="2800" dirty="0" err="1" smtClean="0"/>
                  <a:t>Lekin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acc>
                  </m:oMath>
                </a14:m>
                <a:r>
                  <a:rPr lang="en-US" sz="2800" dirty="0"/>
                  <a:t>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 ,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800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acc>
                  </m:oMath>
                </a14:m>
                <a:r>
                  <a:rPr lang="en-US" sz="2800" dirty="0" smtClean="0"/>
                  <a:t>  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 smtClean="0"/>
                  <a:t>        </a:t>
                </a:r>
                <a:r>
                  <a:rPr lang="en-US" sz="2800" dirty="0" err="1" smtClean="0"/>
                  <a:t>yoki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sz="2800" dirty="0"/>
                  <a:t> </a:t>
                </a:r>
                <a:r>
                  <a:rPr lang="en-US" sz="2800" dirty="0" smtClean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800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sz="28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"</m:t>
                            </m:r>
                          </m:sup>
                        </m:sSup>
                      </m:e>
                    </m:acc>
                  </m:oMath>
                </a14:m>
                <a:endParaRPr lang="ru-RU" sz="28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89212" y="321972"/>
                <a:ext cx="8915400" cy="5589250"/>
              </a:xfrm>
              <a:blipFill rotWithShape="0">
                <a:blip r:embed="rId2"/>
                <a:stretch>
                  <a:fillRect l="-1300" t="-1200" r="-342" b="-21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035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584</TotalTime>
  <Words>1102</Words>
  <Application>Microsoft Office PowerPoint</Application>
  <PresentationFormat>Произвольный</PresentationFormat>
  <Paragraphs>43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Грань</vt:lpstr>
      <vt:lpstr>Презентация PowerPoint</vt:lpstr>
      <vt:lpstr>                            REJA:</vt:lpstr>
      <vt:lpstr>n o’lchovli vektor fazo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UMK</cp:lastModifiedBy>
  <cp:revision>66</cp:revision>
  <dcterms:created xsi:type="dcterms:W3CDTF">2016-04-28T16:51:46Z</dcterms:created>
  <dcterms:modified xsi:type="dcterms:W3CDTF">2016-05-13T13:33:30Z</dcterms:modified>
</cp:coreProperties>
</file>