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8" d="100"/>
          <a:sy n="58" d="100"/>
        </p:scale>
        <p:origin x="-58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знак завершения 1"/>
          <p:cNvSpPr/>
          <p:nvPr/>
        </p:nvSpPr>
        <p:spPr>
          <a:xfrm>
            <a:off x="709448" y="725214"/>
            <a:ext cx="10625959" cy="11193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</a:rPr>
              <a:t>MAVZU: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1072055" y="2743200"/>
            <a:ext cx="9806152" cy="334229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</a:rPr>
              <a:t>n-</a:t>
            </a:r>
            <a:r>
              <a:rPr lang="en-US" sz="4000" dirty="0" err="1" smtClean="0">
                <a:solidFill>
                  <a:srgbClr val="002060"/>
                </a:solidFill>
              </a:rPr>
              <a:t>o’lchovli</a:t>
            </a:r>
            <a:r>
              <a:rPr lang="en-US" sz="4000" dirty="0" smtClean="0">
                <a:solidFill>
                  <a:srgbClr val="002060"/>
                </a:solidFill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</a:rPr>
              <a:t>affin</a:t>
            </a:r>
            <a:r>
              <a:rPr lang="en-US" sz="4000" dirty="0" smtClean="0">
                <a:solidFill>
                  <a:srgbClr val="002060"/>
                </a:solidFill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</a:rPr>
              <a:t>fazolarning</a:t>
            </a:r>
            <a:r>
              <a:rPr lang="en-US" sz="4000" dirty="0" smtClean="0">
                <a:solidFill>
                  <a:srgbClr val="002060"/>
                </a:solidFill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</a:rPr>
              <a:t>izamorfligi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978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551793" y="378372"/>
            <a:ext cx="10436773" cy="140313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REJA: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930166" y="2443655"/>
            <a:ext cx="9884979" cy="34053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solidFill>
                  <a:srgbClr val="002060"/>
                </a:solidFill>
              </a:rPr>
              <a:t>1.n-o’lchovli  </a:t>
            </a:r>
            <a:r>
              <a:rPr lang="en-US" sz="4000" dirty="0" err="1" smtClean="0">
                <a:solidFill>
                  <a:srgbClr val="002060"/>
                </a:solidFill>
              </a:rPr>
              <a:t>affin</a:t>
            </a:r>
            <a:r>
              <a:rPr lang="en-US" sz="4000" dirty="0" smtClean="0">
                <a:solidFill>
                  <a:srgbClr val="002060"/>
                </a:solidFill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</a:rPr>
              <a:t>fazolar</a:t>
            </a:r>
            <a:r>
              <a:rPr lang="en-US" sz="40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sz="4000" dirty="0" smtClean="0">
                <a:solidFill>
                  <a:srgbClr val="002060"/>
                </a:solidFill>
              </a:rPr>
              <a:t>2.n-o’lchovli  </a:t>
            </a:r>
            <a:r>
              <a:rPr lang="en-US" sz="4000" dirty="0" err="1" smtClean="0">
                <a:solidFill>
                  <a:srgbClr val="002060"/>
                </a:solidFill>
              </a:rPr>
              <a:t>affin</a:t>
            </a:r>
            <a:r>
              <a:rPr lang="en-US" sz="4000" dirty="0" smtClean="0">
                <a:solidFill>
                  <a:srgbClr val="002060"/>
                </a:solidFill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</a:rPr>
              <a:t>fazolarning</a:t>
            </a:r>
            <a:r>
              <a:rPr lang="en-US" sz="4000" dirty="0" smtClean="0">
                <a:solidFill>
                  <a:srgbClr val="002060"/>
                </a:solidFill>
              </a:rPr>
              <a:t>  </a:t>
            </a:r>
            <a:r>
              <a:rPr lang="en-US" sz="4000" dirty="0" err="1" smtClean="0">
                <a:solidFill>
                  <a:srgbClr val="002060"/>
                </a:solidFill>
              </a:rPr>
              <a:t>izamorfligi</a:t>
            </a:r>
            <a:r>
              <a:rPr lang="en-US" sz="4000" dirty="0" smtClean="0">
                <a:solidFill>
                  <a:srgbClr val="002060"/>
                </a:solidFill>
              </a:rPr>
              <a:t>.</a:t>
            </a:r>
            <a:endParaRPr lang="ru-RU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750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Скругленный прямоугольник 1"/>
              <p:cNvSpPr/>
              <p:nvPr/>
            </p:nvSpPr>
            <p:spPr>
              <a:xfrm>
                <a:off x="299545" y="189186"/>
                <a:ext cx="11398469" cy="655845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r>
                  <a:rPr lang="en-US" sz="2800" b="1" dirty="0" smtClean="0">
                    <a:solidFill>
                      <a:srgbClr val="002060"/>
                    </a:solidFill>
                  </a:rPr>
                  <a:t>Avvalo,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ikki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izomorfligi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tushunchasiga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ta’rif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beramiz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</a:t>
                </a: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Faraz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qilaylik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,  V,V’  vector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fazolar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berilgan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bo’lsin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</a:t>
                </a:r>
              </a:p>
              <a:p>
                <a:pPr algn="just"/>
                <a:r>
                  <a:rPr lang="en-US" sz="2800" b="1" dirty="0" err="1" smtClean="0">
                    <a:solidFill>
                      <a:srgbClr val="002060"/>
                    </a:solidFill>
                  </a:rPr>
                  <a:t>Ta’rif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:  </a:t>
                </a:r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:V-V’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akslantirishlar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o’zaro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bir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qiymatli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bo’lib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,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quydagi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ikki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shartni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qanoatlantir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,  u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chiziqli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izamorf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akslantirish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deyiladi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   </a:t>
                </a: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1.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,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𝝐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𝑽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800" b="1" dirty="0" err="1" smtClean="0">
                    <a:solidFill>
                      <a:srgbClr val="002060"/>
                    </a:solidFill>
                  </a:rPr>
                  <a:t>uchun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l-GR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𝝋</m:t>
                    </m:r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)=</a:t>
                </a:r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)+</a:t>
                </a:r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)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bo’lsa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ya’ni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V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dagi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ikki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ixtiyoriy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vector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yig’indisiga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V’da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shu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vektorlarga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mos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kelgan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vektorlarning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yig’indisiga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mos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kelsin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.</a:t>
                </a: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2.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𝑽</m:t>
                    </m:r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800" b="1" dirty="0" err="1" smtClean="0">
                    <a:solidFill>
                      <a:srgbClr val="002060"/>
                    </a:solidFill>
                  </a:rPr>
                  <a:t>uchun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𝝐</m:t>
                    </m:r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R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uchun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(</a:t>
                </a:r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)=  </a:t>
                </a:r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)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bo’lsa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,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ya’ni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V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dagi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vektorni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biror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songa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ko’paytirishdan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hosil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bo’lgan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vektorning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obrazi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ga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V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dan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mos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kelgan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songa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ko’paytirishdan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hosil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bo’lgan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vektordan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iborat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bo’lsin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.</a:t>
                </a:r>
                <a:endParaRPr lang="ru-RU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Скругленный 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545" y="189186"/>
                <a:ext cx="11398469" cy="6558455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812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Скругленный прямоугольник 1"/>
              <p:cNvSpPr/>
              <p:nvPr/>
            </p:nvSpPr>
            <p:spPr>
              <a:xfrm>
                <a:off x="362607" y="1"/>
                <a:ext cx="11430000" cy="658998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r>
                  <a:rPr lang="en-US" sz="2800" b="1" dirty="0" smtClean="0">
                    <a:solidFill>
                      <a:srgbClr val="002060"/>
                    </a:solidFill>
                  </a:rPr>
                  <a:t>Bu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ta’rifdan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quydagi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natija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kelib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chiqadi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  V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bilan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V’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izomorf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bo’lsa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, V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dagi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chiziqli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erkli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vektorlarga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V’  da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mos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kelgan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vektorlar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ham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chiziqli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erkli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bo’ladi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Xususiy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holda</a:t>
                </a:r>
                <a:r>
                  <a:rPr lang="en-US" sz="28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V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nol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vektoriga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V’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ham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nol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mos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keladi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</a:t>
                </a: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TEOREMA: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Ikki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bo’lishi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uchun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ularning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o’lchovlari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teng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bo’lishi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zarur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yetarlidir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</a:t>
                </a: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Isbot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Yetarliligi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  V, V’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fazolarning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o’lchovlari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bir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xil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bo’lsin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,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ya’ni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V=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,  V’=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  .  Bu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fazolarning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izomorf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ekanligini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isbotlaymiz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bazisi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B=(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,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, …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),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bazisi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B’=(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’,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’,…,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’)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bo’lsin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bo’lsa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,  u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holda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B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bazisdagi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koordinatalarini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,…,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deylik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:</a:t>
                </a: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 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acc>
                  </m:oMath>
                </a14:m>
                <a:endParaRPr lang="en-US" sz="2800" b="1" dirty="0" smtClean="0">
                  <a:solidFill>
                    <a:srgbClr val="002060"/>
                  </a:solidFill>
                </a:endParaRPr>
              </a:p>
              <a:p>
                <a:pPr algn="just"/>
                <a:r>
                  <a:rPr lang="en-US" sz="2800" b="1" dirty="0" smtClean="0">
                    <a:solidFill>
                      <a:srgbClr val="002060"/>
                    </a:solidFill>
                  </a:rPr>
                  <a:t>Shu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vektorga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da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shunday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vektorni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mos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keltiramizki</a:t>
                </a:r>
                <a:endParaRPr lang="en-US" sz="2800" b="1" dirty="0" smtClean="0">
                  <a:solidFill>
                    <a:srgbClr val="002060"/>
                  </a:solidFill>
                </a:endParaRPr>
              </a:p>
              <a:p>
                <a:pPr algn="just"/>
                <a:endParaRPr lang="ru-RU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Скругленный 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607" y="1"/>
                <a:ext cx="11430000" cy="6589986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1189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Скругленный прямоугольник 1"/>
              <p:cNvSpPr/>
              <p:nvPr/>
            </p:nvSpPr>
            <p:spPr>
              <a:xfrm>
                <a:off x="173420" y="0"/>
                <a:ext cx="11556124" cy="670034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endParaRPr lang="en-US" sz="2800" b="1" dirty="0" smtClean="0">
                  <a:solidFill>
                    <a:srgbClr val="002060"/>
                  </a:solidFill>
                </a:endParaRPr>
              </a:p>
              <a:p>
                <a:pPr algn="just"/>
                <a:r>
                  <a:rPr lang="en-US" sz="2800" b="1" dirty="0" err="1" smtClean="0">
                    <a:solidFill>
                      <a:srgbClr val="002060"/>
                    </a:solidFill>
                  </a:rPr>
                  <a:t>Uning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B’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dagi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koordinatalari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</m:sub>
                    </m:sSub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bo’lsin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,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bu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moslikni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deb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belgilaylik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,  u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holda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:</a:t>
                </a:r>
              </a:p>
              <a:p>
                <a:pPr algn="just"/>
                <a:r>
                  <a:rPr lang="en-US" sz="2800" b="1" dirty="0" smtClean="0">
                    <a:solidFill>
                      <a:srgbClr val="002060"/>
                    </a:solidFill>
                  </a:rPr>
                  <a:t>   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2800" b="1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</a:t>
                </a:r>
              </a:p>
              <a:p>
                <a:pPr algn="just"/>
                <a:r>
                  <a:rPr lang="en-US" sz="2800" b="1" dirty="0" err="1" smtClean="0">
                    <a:solidFill>
                      <a:srgbClr val="002060"/>
                    </a:solidFill>
                  </a:rPr>
                  <a:t>Topilgan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bu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mosligimiz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o’zaro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bir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qiymatlidir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, 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chunki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har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bir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vektor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yagona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usulda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bazis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vektorlar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bo’yicha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ifodalanadi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.</a:t>
                </a: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Endi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yuqoridagi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ikki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shartni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bajarilishini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tekshiramiz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.</a:t>
                </a: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</m:t>
                        </m:r>
                      </m:e>
                    </m:acc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e>
                    </m:acc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=&gt;</m:t>
                    </m:r>
                  </m:oMath>
                </a14:m>
                <a:endParaRPr lang="en-US" sz="2800" b="1" dirty="0" smtClean="0">
                  <a:solidFill>
                    <a:srgbClr val="002060"/>
                  </a:solidFill>
                  <a:latin typeface="Candara" panose="020E0502030303020204" pitchFamily="34" charset="0"/>
                </a:endParaRP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  </a:t>
                </a: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+…+</m:t>
                        </m:r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bu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vektorlarga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mos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kelgan</a:t>
                </a:r>
                <a:endParaRPr lang="en-US" sz="2800" b="1" dirty="0" smtClean="0">
                  <a:solidFill>
                    <a:srgbClr val="002060"/>
                  </a:solidFill>
                </a:endParaRPr>
              </a:p>
              <a:p>
                <a:pPr algn="just"/>
                <a:r>
                  <a:rPr lang="el-GR" sz="2800" b="1" dirty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) 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‘    ,     </a:t>
                </a:r>
                <a:r>
                  <a:rPr lang="el-GR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)=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  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vektorlarga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B’ da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quydagi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yoyilmaga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ega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bo’ladi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:</a:t>
                </a:r>
                <a:endParaRPr lang="ru-RU" sz="2800" b="1" dirty="0">
                  <a:solidFill>
                    <a:srgbClr val="002060"/>
                  </a:solidFill>
                </a:endParaRPr>
              </a:p>
              <a:p>
                <a:pPr algn="just"/>
                <a:r>
                  <a:rPr lang="ru-RU" sz="2800" b="1" dirty="0" smtClean="0">
                    <a:solidFill>
                      <a:srgbClr val="002060"/>
                    </a:solidFill>
                  </a:rPr>
                  <a:t>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’=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</a:t>
                </a: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’</a:t>
                </a:r>
              </a:p>
              <a:p>
                <a:pPr algn="just"/>
                <a:r>
                  <a:rPr lang="en-US" sz="2800" b="1" dirty="0" smtClean="0">
                    <a:solidFill>
                      <a:srgbClr val="002060"/>
                    </a:solidFill>
                  </a:rPr>
                  <a:t>           </a:t>
                </a:r>
              </a:p>
              <a:p>
                <a:pPr algn="just"/>
                <a:endParaRPr lang="ru-RU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Скругленный 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20" y="0"/>
                <a:ext cx="11556124" cy="6700345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5651938" y="2979682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834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Скругленный прямоугольник 1"/>
              <p:cNvSpPr/>
              <p:nvPr/>
            </p:nvSpPr>
            <p:spPr>
              <a:xfrm>
                <a:off x="268013" y="189186"/>
                <a:ext cx="11556124" cy="66688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r>
                  <a:rPr lang="en-US" sz="2800" dirty="0" smtClean="0">
                    <a:solidFill>
                      <a:srgbClr val="002060"/>
                    </a:solidFill>
                  </a:rPr>
                  <a:t>U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holda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:</a:t>
                </a:r>
              </a:p>
              <a:p>
                <a:pPr algn="just"/>
                <a:r>
                  <a:rPr lang="en-US" sz="2800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  <m:r>
                      <a:rPr lang="en-US" sz="28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+(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+…+(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acc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sz="2800" b="0" dirty="0" smtClean="0">
                  <a:solidFill>
                    <a:srgbClr val="002060"/>
                  </a:solidFill>
                </a:endParaRPr>
              </a:p>
              <a:p>
                <a:pPr algn="just"/>
                <a:r>
                  <a:rPr lang="en-US" sz="2800" dirty="0" smtClean="0">
                    <a:solidFill>
                      <a:srgbClr val="002060"/>
                    </a:solidFill>
                  </a:rPr>
                  <a:t>     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va</a:t>
                </a:r>
                <a:endParaRPr lang="en-US" sz="2800" dirty="0" smtClean="0">
                  <a:solidFill>
                    <a:srgbClr val="002060"/>
                  </a:solidFill>
                </a:endParaRPr>
              </a:p>
              <a:p>
                <a:pPr algn="just"/>
                <a:r>
                  <a:rPr lang="en-US" sz="2800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’+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’=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)+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)=(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’+(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’+…+(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’=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8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φ</m:t>
                    </m:r>
                    <m:r>
                      <a:rPr lang="en-US" sz="28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)</a:t>
                </a:r>
              </a:p>
              <a:p>
                <a:pPr algn="just"/>
                <a:r>
                  <a:rPr lang="en-US" sz="2800" dirty="0" err="1" smtClean="0">
                    <a:solidFill>
                      <a:srgbClr val="002060"/>
                    </a:solidFill>
                  </a:rPr>
                  <a:t>demak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birinchi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shart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bajarildi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.</a:t>
                </a:r>
              </a:p>
              <a:p>
                <a:pPr algn="just"/>
                <a:r>
                  <a:rPr lang="en-US" sz="2800" dirty="0" err="1" smtClean="0">
                    <a:solidFill>
                      <a:srgbClr val="002060"/>
                    </a:solidFill>
                  </a:rPr>
                  <a:t>Endi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ikkinchi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shartni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bajarilishini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tekshiraylik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m:rPr>
                        <m:sty m:val="p"/>
                      </m:rPr>
                      <a:rPr lang="el-GR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λ</m:t>
                    </m:r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800" dirty="0" err="1" smtClean="0">
                    <a:solidFill>
                      <a:srgbClr val="002060"/>
                    </a:solidFill>
                  </a:rPr>
                  <a:t>ni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olsak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,</a:t>
                </a:r>
              </a:p>
              <a:p>
                <a:pPr algn="just"/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                  λ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=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acc>
                      <m:accPr>
                        <m:chr m:val="⃗"/>
                        <m:ctrlPr>
                          <a:rPr lang="el-GR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+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acc>
                      <m:accPr>
                        <m:chr m:val="⃗"/>
                        <m:ctrlPr>
                          <a:rPr lang="el-GR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+…+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acc>
                      <m:accPr>
                        <m:chr m:val="⃗"/>
                        <m:ctrlPr>
                          <a:rPr lang="el-GR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acc>
                  </m:oMath>
                </a14:m>
                <a:endParaRPr lang="en-US" sz="2800" dirty="0" smtClean="0">
                  <a:solidFill>
                    <a:srgbClr val="002060"/>
                  </a:solidFill>
                </a:endParaRPr>
              </a:p>
              <a:p>
                <a:pPr algn="just"/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 λ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)=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= 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’+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’+…+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i="1" dirty="0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 dirty="0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’)= 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acc>
                      <m:accPr>
                        <m:chr m:val="⃗"/>
                        <m:ctrlPr>
                          <a:rPr lang="el-GR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’+  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28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+…+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acc>
                      <m:accPr>
                        <m:chr m:val="⃗"/>
                        <m:ctrlPr>
                          <a:rPr lang="el-GR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l-GR" sz="2800" i="1" smtClean="0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  =       </a:t>
                </a:r>
                <a:endParaRPr lang="en-US" sz="2800" dirty="0" smtClean="0">
                  <a:solidFill>
                    <a:srgbClr val="002060"/>
                  </a:solidFill>
                </a:endParaRPr>
              </a:p>
              <a:p>
                <a:pPr algn="just"/>
                <a:r>
                  <a:rPr lang="en-US" sz="2800" dirty="0" smtClean="0">
                    <a:solidFill>
                      <a:srgbClr val="002060"/>
                    </a:solidFill>
                  </a:rPr>
                  <a:t>    =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φ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(</a:t>
                </a:r>
                <a:r>
                  <a:rPr lang="el-GR" sz="2800" dirty="0" smtClean="0">
                    <a:solidFill>
                      <a:srgbClr val="002060"/>
                    </a:solidFill>
                    <a:latin typeface="Candara" panose="020E0502030303020204" pitchFamily="34" charset="0"/>
                  </a:rPr>
                  <a:t>λ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l-GR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) 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demak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,     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’ 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izamorf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.</a:t>
                </a:r>
                <a:endParaRPr lang="en-US" sz="2800" dirty="0">
                  <a:solidFill>
                    <a:srgbClr val="002060"/>
                  </a:solidFill>
                </a:endParaRPr>
              </a:p>
              <a:p>
                <a:pPr algn="just"/>
                <a:r>
                  <a:rPr lang="en-US" sz="2800" dirty="0" err="1" smtClean="0">
                    <a:solidFill>
                      <a:srgbClr val="002060"/>
                    </a:solidFill>
                  </a:rPr>
                  <a:t>Zaruriylik.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ɛ:V-V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’  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akslantirish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izamorf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moslikdan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iborat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bo’lsa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ularning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o’lchovlari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ekanligini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ko’rsataylik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Faraz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qilaylik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 V=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    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V’=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</a:rPr>
                  <a:t>’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bo’lib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aniqlik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uchun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m&lt;n  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bo’lsin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.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err="1" smtClean="0">
                    <a:solidFill>
                      <a:srgbClr val="002060"/>
                    </a:solidFill>
                  </a:rPr>
                  <a:t>ning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o’lchovi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n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bo’lgani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uchun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unda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nta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chiziqli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erkli</a:t>
                </a:r>
                <a:r>
                  <a:rPr lang="en-US" sz="2800" dirty="0" smtClean="0">
                    <a:solidFill>
                      <a:srgbClr val="002060"/>
                    </a:solidFill>
                  </a:rPr>
                  <a:t>   vector  </a:t>
                </a:r>
                <a:r>
                  <a:rPr lang="en-US" sz="2800" dirty="0" err="1" smtClean="0">
                    <a:solidFill>
                      <a:srgbClr val="002060"/>
                    </a:solidFill>
                  </a:rPr>
                  <a:t>mavjutdir</a:t>
                </a:r>
                <a:r>
                  <a:rPr lang="en-US" sz="2800" dirty="0">
                    <a:solidFill>
                      <a:srgbClr val="002060"/>
                    </a:solidFill>
                  </a:rPr>
                  <a:t>,</a:t>
                </a:r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Скругленный 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013" y="189186"/>
                <a:ext cx="11556124" cy="6668814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9331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Скругленный прямоугольник 1"/>
              <p:cNvSpPr/>
              <p:nvPr/>
            </p:nvSpPr>
            <p:spPr>
              <a:xfrm>
                <a:off x="173421" y="252248"/>
                <a:ext cx="11887200" cy="660575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r>
                  <a:rPr lang="en-US" sz="2800" b="1" dirty="0" smtClean="0">
                    <a:solidFill>
                      <a:srgbClr val="002060"/>
                    </a:solidFill>
                  </a:rPr>
                  <a:t>y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uqoridagi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natijaga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asosan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shu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vektorlarning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obrazlari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ham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chiziqli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erkli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bo’ladi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,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demak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ham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o’lchovi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n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bo’ladi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,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ya’ni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n=m.</a:t>
                </a:r>
              </a:p>
              <a:p>
                <a:pPr algn="just"/>
                <a:r>
                  <a:rPr lang="en-US" sz="2800" b="1" dirty="0" err="1" smtClean="0">
                    <a:solidFill>
                      <a:srgbClr val="002060"/>
                    </a:solidFill>
                  </a:rPr>
                  <a:t>Xullas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,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bir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xil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o’lchovli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barcha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vector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fazolar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o’zaro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izamorfdir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,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ya’ni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biror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vector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fazoga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taalluqli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da’vo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shu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fazoga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izamorf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barcha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fazolar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uchun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ham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o’rinli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bo’ladi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  </a:t>
                </a: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Ta’rif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Eltuvchi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vector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fazolari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izamorf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bo’lgan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ikki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affin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izamorf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deb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ataladi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</a:t>
                </a:r>
              </a:p>
              <a:p>
                <a:pPr algn="just"/>
                <a:r>
                  <a:rPr lang="en-US" sz="2800" b="1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Bu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ta’rifdan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ko’rinadiki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,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ikki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affin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o’zaro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izamorf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bo’lishi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uchun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ular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bir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xil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o’lchovli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bo’lishi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zarur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va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yetarlidir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.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Bundan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esa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bir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xil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o’lchovli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affin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fazolarning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o’zaro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izamorfligi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kelib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</a:rPr>
                  <a:t>chiqadi</a:t>
                </a:r>
                <a:r>
                  <a:rPr lang="en-US" sz="2800" b="1" dirty="0" smtClean="0">
                    <a:solidFill>
                      <a:srgbClr val="002060"/>
                    </a:solidFill>
                  </a:rPr>
                  <a:t>.  </a:t>
                </a:r>
                <a:endParaRPr lang="ru-RU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Скругленный 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21" y="252248"/>
                <a:ext cx="11887200" cy="6605752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0220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10580" y="387032"/>
            <a:ext cx="11698014" cy="61327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</a:rPr>
              <a:t>ADABIYOT:</a:t>
            </a:r>
          </a:p>
          <a:p>
            <a:pPr marL="742950" indent="-742950"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</a:rPr>
              <a:t>N. D .</a:t>
            </a:r>
            <a:r>
              <a:rPr lang="en-US" sz="3600" b="1" dirty="0" err="1" smtClean="0">
                <a:solidFill>
                  <a:srgbClr val="002060"/>
                </a:solidFill>
              </a:rPr>
              <a:t>Dadajonov</a:t>
            </a:r>
            <a:r>
              <a:rPr lang="en-US" sz="3600" b="1" dirty="0" smtClean="0">
                <a:solidFill>
                  <a:srgbClr val="002060"/>
                </a:solidFill>
              </a:rPr>
              <a:t>,  M .SH.  </a:t>
            </a:r>
            <a:r>
              <a:rPr lang="en-US" sz="3600" b="1" dirty="0" err="1" smtClean="0">
                <a:solidFill>
                  <a:srgbClr val="002060"/>
                </a:solidFill>
              </a:rPr>
              <a:t>Jo’rayev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</a:rPr>
              <a:t>     GEOMETRIYA  1-qism  Tosh.  “</a:t>
            </a:r>
            <a:r>
              <a:rPr lang="en-US" sz="3600" b="1" dirty="0" err="1" smtClean="0">
                <a:solidFill>
                  <a:srgbClr val="002060"/>
                </a:solidFill>
              </a:rPr>
              <a:t>O’qituvchi</a:t>
            </a:r>
            <a:r>
              <a:rPr lang="en-US" sz="3600" b="1" dirty="0" smtClean="0">
                <a:solidFill>
                  <a:srgbClr val="002060"/>
                </a:solidFill>
              </a:rPr>
              <a:t>”     1996-y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79636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269</TotalTime>
  <Words>1057</Words>
  <Application>Microsoft Office PowerPoint</Application>
  <PresentationFormat>Произвольный</PresentationFormat>
  <Paragraphs>43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BeelineUz</dc:creator>
  <cp:lastModifiedBy>UMK</cp:lastModifiedBy>
  <cp:revision>36</cp:revision>
  <dcterms:created xsi:type="dcterms:W3CDTF">2016-04-28T16:28:17Z</dcterms:created>
  <dcterms:modified xsi:type="dcterms:W3CDTF">2016-05-13T13:16:24Z</dcterms:modified>
</cp:coreProperties>
</file>