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-7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81CD8-BB6B-4B74-9AD9-FE675D20F5C4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18192-3C6F-4F43-A988-917A8A1D2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78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57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62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88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25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3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29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35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56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3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08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35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E59B4-52F7-425C-8A25-CA5383DC3882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581FD-4C9E-46C8-B2B7-CA5BC024A9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918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i="1" dirty="0" err="1" smtClean="0"/>
              <a:t>Mavzu:n</a:t>
            </a:r>
            <a:r>
              <a:rPr lang="en-US" b="1" i="1" dirty="0" smtClean="0"/>
              <a:t> </a:t>
            </a:r>
            <a:r>
              <a:rPr lang="en-US" b="1" i="1" dirty="0" err="1" smtClean="0"/>
              <a:t>o’lchovli</a:t>
            </a:r>
            <a:r>
              <a:rPr lang="en-US" b="1" i="1" dirty="0" smtClean="0"/>
              <a:t> </a:t>
            </a:r>
            <a:r>
              <a:rPr lang="en-US" b="1" i="1" dirty="0" err="1" smtClean="0"/>
              <a:t>vektorli</a:t>
            </a:r>
            <a:r>
              <a:rPr lang="en-US" b="1" i="1" dirty="0" smtClean="0"/>
              <a:t>  </a:t>
            </a:r>
            <a:r>
              <a:rPr lang="en-US" b="1" i="1" dirty="0" err="1" smtClean="0"/>
              <a:t>yevklid</a:t>
            </a:r>
            <a:r>
              <a:rPr lang="en-US" b="1" i="1" dirty="0" smtClean="0"/>
              <a:t>  </a:t>
            </a:r>
            <a:r>
              <a:rPr lang="en-US" b="1" i="1" dirty="0" err="1" smtClean="0"/>
              <a:t>fazosi</a:t>
            </a:r>
            <a:r>
              <a:rPr lang="en-US" b="1" i="1" dirty="0" smtClean="0"/>
              <a:t>.</a:t>
            </a:r>
            <a:br>
              <a:rPr lang="en-US" b="1" i="1" dirty="0" smtClean="0"/>
            </a:br>
            <a:r>
              <a:rPr lang="en-US" b="1" i="1" dirty="0"/>
              <a:t> </a:t>
            </a:r>
            <a:r>
              <a:rPr lang="en-US" b="1" i="1" dirty="0" smtClean="0"/>
              <a:t>N  </a:t>
            </a:r>
            <a:r>
              <a:rPr lang="en-US" b="1" i="1" dirty="0" err="1" smtClean="0"/>
              <a:t>o’lchovli</a:t>
            </a:r>
            <a:r>
              <a:rPr lang="en-US" b="1" i="1" dirty="0" smtClean="0"/>
              <a:t>  </a:t>
            </a:r>
            <a:r>
              <a:rPr lang="en-US" b="1" i="1" dirty="0" err="1" smtClean="0"/>
              <a:t>yevklid</a:t>
            </a:r>
            <a:r>
              <a:rPr lang="en-US" b="1" i="1" dirty="0" smtClean="0"/>
              <a:t>   </a:t>
            </a:r>
            <a:r>
              <a:rPr lang="en-US" b="1" i="1" dirty="0" err="1" smtClean="0"/>
              <a:t>fazosi</a:t>
            </a:r>
            <a:r>
              <a:rPr lang="en-US" b="1" i="1" dirty="0" smtClean="0"/>
              <a:t> .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                                                 </a:t>
            </a:r>
            <a:r>
              <a:rPr lang="en-US" sz="6000" dirty="0" err="1" smtClean="0"/>
              <a:t>Reja</a:t>
            </a:r>
            <a:r>
              <a:rPr lang="en-US" sz="6000" dirty="0" smtClean="0"/>
              <a:t>:</a:t>
            </a:r>
          </a:p>
          <a:p>
            <a:r>
              <a:rPr lang="en-US" sz="3600" dirty="0" smtClean="0"/>
              <a:t>1. n </a:t>
            </a:r>
            <a:r>
              <a:rPr lang="en-US" sz="3600" dirty="0" err="1" smtClean="0"/>
              <a:t>o’lchovli</a:t>
            </a:r>
            <a:r>
              <a:rPr lang="en-US" sz="3600" dirty="0" smtClean="0"/>
              <a:t> </a:t>
            </a:r>
            <a:r>
              <a:rPr lang="en-US" sz="3600" dirty="0" err="1" smtClean="0"/>
              <a:t>vektorli</a:t>
            </a:r>
            <a:r>
              <a:rPr lang="en-US" sz="3600" dirty="0" smtClean="0"/>
              <a:t>  </a:t>
            </a:r>
            <a:r>
              <a:rPr lang="en-US" sz="3600" dirty="0" err="1" smtClean="0"/>
              <a:t>yevklid</a:t>
            </a:r>
            <a:r>
              <a:rPr lang="en-US" sz="3600" dirty="0" smtClean="0"/>
              <a:t>  </a:t>
            </a:r>
            <a:r>
              <a:rPr lang="en-US" sz="3600" dirty="0" err="1" smtClean="0"/>
              <a:t>fazosi</a:t>
            </a:r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err="1" smtClean="0"/>
              <a:t>haqidagi</a:t>
            </a:r>
            <a:r>
              <a:rPr lang="en-US" sz="3600" dirty="0" smtClean="0"/>
              <a:t> </a:t>
            </a:r>
            <a:r>
              <a:rPr lang="en-US" sz="3600" dirty="0" err="1" smtClean="0"/>
              <a:t>teoremalar</a:t>
            </a:r>
            <a:r>
              <a:rPr lang="en-US" sz="3600" dirty="0" smtClean="0"/>
              <a:t> ,</a:t>
            </a:r>
            <a:r>
              <a:rPr lang="en-US" sz="3600" dirty="0" err="1" smtClean="0"/>
              <a:t>tariflar</a:t>
            </a:r>
            <a:r>
              <a:rPr lang="en-US" sz="3600" dirty="0" smtClean="0"/>
              <a:t>  </a:t>
            </a:r>
            <a:r>
              <a:rPr lang="en-US" sz="3600" dirty="0" err="1" smtClean="0"/>
              <a:t>va</a:t>
            </a:r>
            <a:r>
              <a:rPr lang="en-US" sz="3600" dirty="0" smtClean="0"/>
              <a:t>  </a:t>
            </a:r>
            <a:r>
              <a:rPr lang="en-US" sz="3600" dirty="0" err="1" smtClean="0"/>
              <a:t>natijalar</a:t>
            </a:r>
            <a:r>
              <a:rPr lang="en-US" sz="3600" dirty="0" smtClean="0"/>
              <a:t> .</a:t>
            </a:r>
          </a:p>
          <a:p>
            <a:r>
              <a:rPr lang="en-US" sz="3600" dirty="0" smtClean="0"/>
              <a:t>2.n </a:t>
            </a:r>
            <a:r>
              <a:rPr lang="en-US" sz="3600" dirty="0" err="1" smtClean="0"/>
              <a:t>o’lchovli</a:t>
            </a:r>
            <a:r>
              <a:rPr lang="en-US" sz="3600" dirty="0" smtClean="0"/>
              <a:t>  </a:t>
            </a:r>
            <a:r>
              <a:rPr lang="en-US" sz="3600" dirty="0" err="1" smtClean="0"/>
              <a:t>yevklid</a:t>
            </a:r>
            <a:r>
              <a:rPr lang="en-US" sz="3600" dirty="0" smtClean="0"/>
              <a:t>  </a:t>
            </a:r>
            <a:r>
              <a:rPr lang="en-US" sz="3600" dirty="0" err="1" smtClean="0"/>
              <a:t>fazosi</a:t>
            </a:r>
            <a:r>
              <a:rPr lang="en-US" sz="3600" dirty="0" smtClean="0"/>
              <a:t> . 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88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8788" y="141668"/>
                <a:ext cx="11874321" cy="6220495"/>
              </a:xfr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 </a:t>
                </a:r>
                <a:r>
                  <a:rPr lang="en-US" dirty="0" err="1" smtClean="0"/>
                  <a:t>Tarif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vektor </a:t>
                </a:r>
                <a:r>
                  <a:rPr lang="en-US" dirty="0" err="1" smtClean="0"/>
                  <a:t>fazoning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vektori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ularning</a:t>
                </a:r>
                <a:r>
                  <a:rPr lang="en-US" dirty="0" smtClean="0"/>
                  <a:t>  </a:t>
                </a:r>
              </a:p>
              <a:p>
                <a:r>
                  <a:rPr lang="en-US" dirty="0" err="1" smtClean="0"/>
                  <a:t>Skalyar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kio’paytmasi</a:t>
                </a:r>
                <a:r>
                  <a:rPr lang="en-US" dirty="0" smtClean="0"/>
                  <a:t>   deb  </a:t>
                </a:r>
                <a:r>
                  <a:rPr lang="en-US" dirty="0" err="1" smtClean="0"/>
                  <a:t>atalgan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haqiqiy</a:t>
                </a:r>
                <a:r>
                  <a:rPr lang="en-US" dirty="0" smtClean="0"/>
                  <a:t>  son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keltirilgan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bo’lib</a:t>
                </a:r>
                <a:r>
                  <a:rPr lang="en-US" dirty="0" smtClean="0"/>
                  <a:t> , </a:t>
                </a:r>
                <a:r>
                  <a:rPr lang="en-US" dirty="0" err="1" smtClean="0"/>
                  <a:t>quyidagi</a:t>
                </a:r>
                <a:r>
                  <a:rPr lang="en-US" dirty="0" smtClean="0"/>
                  <a:t>  4 ta  </a:t>
                </a:r>
                <a:r>
                  <a:rPr lang="en-US" dirty="0" err="1" smtClean="0"/>
                  <a:t>aksioma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bajarilsa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bunday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fazo</a:t>
                </a:r>
                <a:r>
                  <a:rPr lang="en-US" dirty="0" smtClean="0"/>
                  <a:t> n</a:t>
                </a:r>
              </a:p>
              <a:p>
                <a:r>
                  <a:rPr lang="en-US" dirty="0" smtClean="0"/>
                  <a:t> </a:t>
                </a:r>
                <a:r>
                  <a:rPr lang="en-US" dirty="0" err="1" smtClean="0"/>
                  <a:t>o’lchovli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yevklid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fazosi</a:t>
                </a:r>
                <a:r>
                  <a:rPr lang="en-US" dirty="0" smtClean="0"/>
                  <a:t>  deb 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 .</a:t>
                </a:r>
              </a:p>
              <a:p>
                <a:r>
                  <a:rPr lang="en-US" dirty="0" smtClean="0"/>
                  <a:t> 1.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uchun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2. .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,</m:t>
                    </m:r>
                    <m:r>
                      <m:rPr>
                        <m:nor/>
                      </m:rPr>
                      <a:rPr lang="en-US" dirty="0" smtClean="0"/>
                      <m:t> 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uchun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)∗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 smtClean="0"/>
                      <m:t> 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endParaRPr lang="ru-RU" dirty="0"/>
              </a:p>
              <a:p>
                <a:r>
                  <a:rPr lang="en-US" dirty="0" smtClean="0"/>
                  <a:t>3.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 va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k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=k(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)</a:t>
                </a:r>
                <a:endParaRPr lang="ru-RU" dirty="0"/>
              </a:p>
              <a:p>
                <a:r>
                  <a:rPr lang="en-US" dirty="0" smtClean="0"/>
                  <a:t>4.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 uchun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*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Bu   </a:t>
                </a:r>
                <a:r>
                  <a:rPr lang="en-US" dirty="0" err="1" smtClean="0"/>
                  <a:t>aksiomalarni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odatda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vektorlarning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skalyar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ko’paytirish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aksiomalari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deyiladi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1-Natija: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aksiomadagi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assosativlik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qonuni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iki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qo’shiluvchi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o’rinli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,  u </a:t>
                </a:r>
                <a:r>
                  <a:rPr lang="en-US" dirty="0" err="1" smtClean="0"/>
                  <a:t>istalgan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sondagi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qo’shiluvchilar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o’rinlidir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+…+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)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788" y="141668"/>
                <a:ext cx="11874321" cy="6220495"/>
              </a:xfrm>
              <a:blipFill rotWithShape="0">
                <a:blip r:embed="rId2"/>
                <a:stretch>
                  <a:fillRect l="-872" t="-1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434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80304" y="347730"/>
                <a:ext cx="11732654" cy="5829233"/>
              </a:xfr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2-Natija: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vektorning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qanday</a:t>
                </a:r>
                <a:r>
                  <a:rPr lang="en-US" dirty="0" smtClean="0"/>
                  <a:t>  vector 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skalyar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ko’paytmasi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nolga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</a:t>
                </a:r>
                <a:r>
                  <a:rPr lang="en-US" dirty="0" smtClean="0"/>
                  <a:t> .</a:t>
                </a:r>
                <a:r>
                  <a:rPr lang="en-US" dirty="0" err="1" smtClean="0"/>
                  <a:t>Chunki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asosan</a:t>
                </a:r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)=(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 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3- </a:t>
                </a:r>
                <a:r>
                  <a:rPr lang="en-US" dirty="0" err="1" smtClean="0"/>
                  <a:t>Natija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  skalyar  </a:t>
                </a:r>
                <a:r>
                  <a:rPr lang="en-US" dirty="0" err="1" smtClean="0"/>
                  <a:t>ko’paytma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faqat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bo’lgandagina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nolga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tengdir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Tarif</a:t>
                </a:r>
                <a:r>
                  <a:rPr lang="en-US" dirty="0" smtClean="0"/>
                  <a:t>: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</m:rad>
                  </m:oMath>
                </a14:m>
                <a:r>
                  <a:rPr lang="en-US" dirty="0" err="1" smtClean="0"/>
                  <a:t>haqiqiy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sonni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vektorning</a:t>
                </a:r>
                <a:r>
                  <a:rPr lang="en-US" dirty="0" smtClean="0"/>
                  <a:t>  moduli  </a:t>
                </a:r>
                <a:r>
                  <a:rPr lang="en-US" dirty="0" err="1" smtClean="0"/>
                  <a:t>deyiladi</a:t>
                </a:r>
                <a:r>
                  <a:rPr lang="en-US" dirty="0" smtClean="0"/>
                  <a:t> . </a:t>
                </a:r>
                <a:r>
                  <a:rPr lang="en-US" dirty="0" err="1" smtClean="0"/>
                  <a:t>Xususiy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 smtClean="0"/>
                  <a:t>=1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 vector   </a:t>
                </a:r>
                <a:r>
                  <a:rPr lang="en-US" dirty="0" err="1" smtClean="0"/>
                  <a:t>birlik</a:t>
                </a:r>
                <a:r>
                  <a:rPr lang="en-US" dirty="0" smtClean="0"/>
                  <a:t>  vector  </a:t>
                </a:r>
                <a:r>
                  <a:rPr lang="en-US" dirty="0" err="1" smtClean="0"/>
                  <a:t>deyiladi</a:t>
                </a:r>
                <a:r>
                  <a:rPr lang="en-US" dirty="0" smtClean="0"/>
                  <a:t> .</a:t>
                </a:r>
              </a:p>
              <a:p>
                <a:r>
                  <a:rPr lang="en-US" dirty="0" smtClean="0"/>
                  <a:t>4- </a:t>
                </a:r>
                <a:r>
                  <a:rPr lang="en-US" dirty="0" err="1" smtClean="0"/>
                  <a:t>Natija</a:t>
                </a:r>
                <a:r>
                  <a:rPr lang="en-US" dirty="0" smtClean="0"/>
                  <a:t> :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 smtClean="0"/>
                  <a:t>*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</m:d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Teorema</a:t>
                </a:r>
                <a:r>
                  <a:rPr lang="en-US" dirty="0" smtClean="0"/>
                  <a:t> :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smtClean="0"/>
                  <a:t>  uchun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o’rinlidir</a:t>
                </a:r>
                <a:r>
                  <a:rPr lang="en-US" dirty="0" smtClean="0"/>
                  <a:t> .</a:t>
                </a:r>
              </a:p>
              <a:p>
                <a:r>
                  <a:rPr lang="en-US" dirty="0" err="1" smtClean="0"/>
                  <a:t>Koshi</a:t>
                </a:r>
                <a:r>
                  <a:rPr lang="en-US" dirty="0" smtClean="0"/>
                  <a:t> –</a:t>
                </a:r>
                <a:r>
                  <a:rPr lang="en-US" dirty="0" err="1" smtClean="0"/>
                  <a:t>bunyakoviskiy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tengsizligi</a:t>
                </a:r>
                <a:r>
                  <a:rPr lang="en-US" dirty="0" smtClean="0"/>
                  <a:t>.</a:t>
                </a:r>
              </a:p>
              <a:p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304" y="347730"/>
                <a:ext cx="11732654" cy="5829233"/>
              </a:xfrm>
              <a:blipFill rotWithShape="0">
                <a:blip r:embed="rId2"/>
                <a:stretch>
                  <a:fillRect l="-935" t="-836" r="-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6442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6062" y="154546"/>
                <a:ext cx="11745532" cy="6490953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dirty="0" smtClean="0"/>
                  <a:t>  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acc>
                          <m:accPr>
                            <m:chr m:val="⃗"/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en-US" dirty="0" smtClean="0"/>
                  <a:t>  (1)</a:t>
                </a:r>
              </a:p>
              <a:p>
                <a:r>
                  <a:rPr lang="en-US" dirty="0" err="1" smtClean="0"/>
                  <a:t>Tarif:tenglik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aniqlanadigan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burchaklarning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kichigi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   vektorlar  </a:t>
                </a:r>
                <a:r>
                  <a:rPr lang="en-US" dirty="0" err="1" smtClean="0"/>
                  <a:t>orasidagi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burchak</a:t>
                </a:r>
                <a:r>
                  <a:rPr lang="en-US" dirty="0" smtClean="0"/>
                  <a:t>  deb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.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 smtClean="0"/>
                  <a:t>=90  </a:t>
                </a:r>
                <a:r>
                  <a:rPr lang="en-US" dirty="0" err="1" smtClean="0"/>
                  <a:t>bolsa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orthogonal  </a:t>
                </a:r>
                <a:r>
                  <a:rPr lang="en-US" dirty="0" err="1" smtClean="0"/>
                  <a:t>deyiladi</a:t>
                </a:r>
                <a:r>
                  <a:rPr lang="en-US" dirty="0" smtClean="0"/>
                  <a:t> . </a:t>
                </a:r>
              </a:p>
              <a:p>
                <a:r>
                  <a:rPr lang="en-US" dirty="0" smtClean="0"/>
                  <a:t>  </a:t>
                </a:r>
                <a:r>
                  <a:rPr lang="en-US" dirty="0" err="1" smtClean="0"/>
                  <a:t>Tarif</a:t>
                </a:r>
                <a:r>
                  <a:rPr lang="en-US" dirty="0"/>
                  <a:t>: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dirty="0" smtClean="0"/>
                  <a:t>  dagi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…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      basis </a:t>
                </a:r>
                <a:r>
                  <a:rPr lang="en-US" dirty="0" err="1" smtClean="0"/>
                  <a:t>vektorlarning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har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birlik</a:t>
                </a:r>
                <a:r>
                  <a:rPr lang="en-US" dirty="0" smtClean="0"/>
                  <a:t>  vector  </a:t>
                </a:r>
                <a:r>
                  <a:rPr lang="en-US" dirty="0" err="1" smtClean="0"/>
                  <a:t>bo’lib</a:t>
                </a:r>
                <a:r>
                  <a:rPr lang="en-US" dirty="0" smtClean="0"/>
                  <a:t> , </a:t>
                </a:r>
                <a:r>
                  <a:rPr lang="en-US" dirty="0" err="1" smtClean="0"/>
                  <a:t>ularning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𝑖𝑠𝑡𝑎𝑙𝑔𝑎𝑛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𝑖𝑘𝑘𝑖𝑡𝑎𝑠𝑖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err="1" smtClean="0"/>
                  <a:t>o’zaro</a:t>
                </a:r>
                <a:r>
                  <a:rPr lang="en-US" dirty="0" smtClean="0"/>
                  <a:t>  orthogonal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,</a:t>
                </a:r>
                <a:r>
                  <a:rPr lang="en-US" dirty="0" err="1" smtClean="0"/>
                  <a:t>bunday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ortonormalangan</a:t>
                </a:r>
                <a:r>
                  <a:rPr lang="en-US" dirty="0" smtClean="0"/>
                  <a:t> basis  deb 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 .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…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 smtClean="0"/>
                  <a:t>)  deb </a:t>
                </a:r>
                <a:r>
                  <a:rPr lang="en-US" dirty="0" err="1" smtClean="0"/>
                  <a:t>belgilanadi</a:t>
                </a:r>
                <a:r>
                  <a:rPr lang="en-US" dirty="0" smtClean="0"/>
                  <a:t>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6062" y="154546"/>
                <a:ext cx="11745532" cy="6490953"/>
              </a:xfrm>
              <a:blipFill rotWithShape="0">
                <a:blip r:embed="rId2"/>
                <a:stretch>
                  <a:fillRect l="-881" r="-1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033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1972" y="489397"/>
                <a:ext cx="11031828" cy="5687566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dirty="0" smtClean="0"/>
                  <a:t>Demak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dirty="0" smtClean="0"/>
                  <a:t>  da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skalyar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ko’paytmasi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kordinatalar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ko’paytmalarining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yig’indisiga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Demak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vektorning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uzunligi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yig’indisidan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olingan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arifmetik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kvadrat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ildizga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           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vektor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orasidagi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burchakni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topish</a:t>
                </a:r>
                <a:r>
                  <a:rPr lang="en-US" dirty="0" smtClean="0"/>
                  <a:t>: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⃗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∗</m:t>
                        </m:r>
                        <m:acc>
                          <m:accPr>
                            <m:chr m:val="⃗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acc>
                          </m:e>
                        </m:d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∗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∗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+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∗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+…+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1972" y="489397"/>
                <a:ext cx="11031828" cy="5687566"/>
              </a:xfrm>
              <a:blipFill rotWithShape="0">
                <a:blip r:embed="rId2"/>
                <a:stretch>
                  <a:fillRect l="-938" t="-1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340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3183"/>
                <a:ext cx="10515600" cy="5983780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Misol: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dirty="0" smtClean="0"/>
                  <a:t>(1,3,2,-1),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(5,1,-4,0),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 smtClean="0"/>
                  <a:t>(0,4,1,14)  </a:t>
                </a:r>
                <a:r>
                  <a:rPr lang="en-US" dirty="0" err="1" smtClean="0"/>
                  <a:t>vektorlarning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ortogonal</a:t>
                </a:r>
                <a:r>
                  <a:rPr lang="en-US" dirty="0" smtClean="0"/>
                  <a:t>  Sistema </a:t>
                </a:r>
                <a:r>
                  <a:rPr lang="en-US" dirty="0" err="1" smtClean="0"/>
                  <a:t>hosil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qilishini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isbotlang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Isbot</a:t>
                </a:r>
                <a:r>
                  <a:rPr lang="en-US" dirty="0" smtClean="0"/>
                  <a:t>: </a:t>
                </a:r>
                <a:r>
                  <a:rPr lang="en-US" dirty="0" err="1" smtClean="0"/>
                  <a:t>Umuman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sistemasida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vector </a:t>
                </a:r>
                <a:r>
                  <a:rPr lang="en-US" dirty="0" err="1" smtClean="0"/>
                  <a:t>o’zaro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orthogonal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bunday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sistemasi</a:t>
                </a:r>
                <a:r>
                  <a:rPr lang="en-US" dirty="0" smtClean="0"/>
                  <a:t>  orthogonal Sistema  deb 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 . </a:t>
                </a:r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=0</a:t>
                </a:r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 smtClean="0"/>
                  <a:t>=0</a:t>
                </a:r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/>
                  <a:t>=0    </a:t>
                </a:r>
                <a:r>
                  <a:rPr lang="en-US" dirty="0" err="1" smtClean="0"/>
                  <a:t>demak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ortogonal</a:t>
                </a:r>
                <a:r>
                  <a:rPr lang="en-US" dirty="0" smtClean="0"/>
                  <a:t> Sistema  </a:t>
                </a:r>
                <a:r>
                  <a:rPr lang="en-US" dirty="0" err="1" smtClean="0"/>
                  <a:t>ekan</a:t>
                </a:r>
                <a:r>
                  <a:rPr lang="en-US" dirty="0" smtClean="0"/>
                  <a:t> .</a:t>
                </a:r>
              </a:p>
              <a:p>
                <a:r>
                  <a:rPr lang="en-US" dirty="0"/>
                  <a:t> </a:t>
                </a:r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3183"/>
                <a:ext cx="10515600" cy="5983780"/>
              </a:xfrm>
              <a:blipFill rotWithShape="0">
                <a:blip r:embed="rId2"/>
                <a:stretch>
                  <a:fillRect l="-984" t="-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78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791" y="365125"/>
            <a:ext cx="11230377" cy="132556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                  N  </a:t>
            </a:r>
            <a:r>
              <a:rPr lang="en-US" dirty="0" err="1" smtClean="0"/>
              <a:t>o’lchovli</a:t>
            </a:r>
            <a:r>
              <a:rPr lang="en-US" dirty="0" smtClean="0"/>
              <a:t> </a:t>
            </a:r>
            <a:r>
              <a:rPr lang="en-US" dirty="0" err="1" smtClean="0"/>
              <a:t>yevklid</a:t>
            </a:r>
            <a:r>
              <a:rPr lang="en-US" dirty="0" smtClean="0"/>
              <a:t>  </a:t>
            </a:r>
            <a:r>
              <a:rPr lang="en-US" dirty="0" err="1" smtClean="0"/>
              <a:t>fazosi</a:t>
            </a:r>
            <a:r>
              <a:rPr lang="en-US" dirty="0" smtClean="0"/>
              <a:t>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3791" y="1825624"/>
                <a:ext cx="11230377" cy="4871389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dirty="0" smtClean="0"/>
                  <a:t> </a:t>
                </a:r>
                <a:r>
                  <a:rPr lang="en-US" dirty="0" err="1" smtClean="0"/>
                  <a:t>Tarif</a:t>
                </a:r>
                <a:r>
                  <a:rPr lang="en-US" dirty="0" smtClean="0"/>
                  <a:t>: </a:t>
                </a:r>
                <a:r>
                  <a:rPr lang="en-US" dirty="0" err="1" smtClean="0"/>
                  <a:t>Eltuvchisi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bo’lgan</a:t>
                </a:r>
                <a:r>
                  <a:rPr lang="en-US" dirty="0" smtClean="0"/>
                  <a:t>  n </a:t>
                </a:r>
                <a:r>
                  <a:rPr lang="en-US" dirty="0" err="1" smtClean="0"/>
                  <a:t>o’lchovli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affin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fazo</a:t>
                </a:r>
                <a:r>
                  <a:rPr lang="en-US" dirty="0" smtClean="0"/>
                  <a:t>  n </a:t>
                </a:r>
                <a:r>
                  <a:rPr lang="en-US" dirty="0" err="1" smtClean="0"/>
                  <a:t>o’lchovli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yevklid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fazosi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deyiladi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belgilanadi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Tarif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dagi</a:t>
                </a:r>
                <a:r>
                  <a:rPr lang="en-US" dirty="0" smtClean="0"/>
                  <a:t>  A,B </a:t>
                </a:r>
                <a:r>
                  <a:rPr lang="en-US" dirty="0" err="1" smtClean="0"/>
                  <a:t>nuqtalar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aniqlangan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dirty="0" smtClean="0"/>
                  <a:t> vector  </a:t>
                </a:r>
                <a:r>
                  <a:rPr lang="en-US" dirty="0" err="1" smtClean="0"/>
                  <a:t>uzunligi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nuqta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orasidagi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masofa</a:t>
                </a:r>
                <a:r>
                  <a:rPr lang="en-US" dirty="0" smtClean="0"/>
                  <a:t>  deb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 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 3  ta    A,B,C  </a:t>
                </a:r>
                <a:r>
                  <a:rPr lang="en-US" dirty="0" err="1" smtClean="0"/>
                  <a:t>nuqta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+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endParaRPr lang="en-US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o’rinlidir</a:t>
                </a:r>
                <a:r>
                  <a:rPr lang="en-US" dirty="0" smtClean="0"/>
                  <a:t>.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Tarif</a:t>
                </a:r>
                <a:r>
                  <a:rPr lang="en-US" dirty="0" smtClean="0"/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da   </a:t>
                </a:r>
                <a:r>
                  <a:rPr lang="en-US" dirty="0" err="1" smtClean="0"/>
                  <a:t>nuqtadan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giper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tekislikkacha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masofa</a:t>
                </a:r>
                <a:r>
                  <a:rPr lang="en-US" dirty="0" smtClean="0"/>
                  <a:t>  deb , 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nuqtadan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gipertekislikka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tushirilgan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perpendikulyar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to’g’ri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chiziq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tekislik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kesishgan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nuqtasigacha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masofaga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aytiladi</a:t>
                </a:r>
                <a:r>
                  <a:rPr lang="en-US" dirty="0" smtClean="0"/>
                  <a:t>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3791" y="1825624"/>
                <a:ext cx="11230377" cy="4871389"/>
              </a:xfrm>
              <a:blipFill rotWithShape="0">
                <a:blip r:embed="rId2"/>
                <a:stretch>
                  <a:fillRect l="-922" t="-1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29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5605463"/>
          </a:xfrm>
        </p:spPr>
        <p:txBody>
          <a:bodyPr>
            <a:normAutofit fontScale="92500" lnSpcReduction="10000"/>
          </a:bodyPr>
          <a:lstStyle/>
          <a:p>
            <a:pPr marL="88900" indent="360680" algn="ctr">
              <a:lnSpc>
                <a:spcPct val="150000"/>
              </a:lnSpc>
              <a:spcAft>
                <a:spcPts val="0"/>
              </a:spcAft>
              <a:tabLst>
                <a:tab pos="88900" algn="dec"/>
                <a:tab pos="6090920" algn="l"/>
                <a:tab pos="6934200" algn="r"/>
              </a:tabLst>
            </a:pPr>
            <a:r>
              <a:rPr lang="uz-Cyrl-UZ" b="1" dirty="0">
                <a:latin typeface="Times New Roman"/>
                <a:ea typeface="Times New Roman"/>
              </a:rPr>
              <a:t>Foydalaniladigan adabiyotlar ro’yxati</a:t>
            </a:r>
            <a:endParaRPr lang="ru-RU" sz="1600" b="1" dirty="0">
              <a:latin typeface="Arial"/>
              <a:ea typeface="Times New Roman"/>
            </a:endParaRPr>
          </a:p>
          <a:p>
            <a:pPr indent="342900" algn="ctr">
              <a:spcAft>
                <a:spcPts val="0"/>
              </a:spcAft>
              <a:tabLst>
                <a:tab pos="571500" algn="l"/>
              </a:tabLst>
            </a:pPr>
            <a:r>
              <a:rPr lang="uz-Cyrl-UZ" b="1" dirty="0">
                <a:latin typeface="Times New Roman"/>
                <a:ea typeface="Times New Roman"/>
              </a:rPr>
              <a:t>Asosiy adabiyotlar:</a:t>
            </a:r>
            <a:endParaRPr lang="ru-RU" sz="1600" b="1" dirty="0">
              <a:latin typeface="Arial"/>
              <a:ea typeface="Times New Roman"/>
            </a:endParaRPr>
          </a:p>
          <a:p>
            <a:pPr indent="228600" algn="just">
              <a:spcAft>
                <a:spcPts val="600"/>
              </a:spcAft>
            </a:pPr>
            <a:r>
              <a:rPr lang="uz-Cyrl-UZ" dirty="0">
                <a:latin typeface="Times New Roman"/>
                <a:ea typeface="Times New Roman"/>
              </a:rPr>
              <a:t>1. Н.Д.Додажонов, М.Ш.Жўраева. Геометрия. 1-қисм, Тошкент. «Ўқитувчи», 1996 й. (ўқув қўлланма) </a:t>
            </a:r>
            <a:endParaRPr lang="ru-RU" sz="1200" b="1" dirty="0">
              <a:latin typeface="Arial"/>
              <a:ea typeface="Times New Roman"/>
            </a:endParaRPr>
          </a:p>
          <a:p>
            <a:pPr indent="228600" algn="just">
              <a:spcAft>
                <a:spcPts val="600"/>
              </a:spcAft>
            </a:pPr>
            <a:r>
              <a:rPr lang="uz-Cyrl-UZ" dirty="0">
                <a:latin typeface="Times New Roman"/>
                <a:ea typeface="Times New Roman"/>
              </a:rPr>
              <a:t>2. X.X.Назаров, X.O.Oчиловa, Е.Г.Подгорнова. Геометриядан масалалар тўплами. 1 ва 2 қисм. Тошкент «Ўқитувчи» 1993, 1997. (ўқув қўлланма) </a:t>
            </a:r>
            <a:endParaRPr lang="ru-RU" sz="1200" b="1" dirty="0">
              <a:latin typeface="Arial"/>
              <a:ea typeface="Times New Roman"/>
            </a:endParaRPr>
          </a:p>
          <a:p>
            <a:pPr indent="228600" algn="ctr">
              <a:spcAft>
                <a:spcPts val="600"/>
              </a:spcAft>
            </a:pPr>
            <a:r>
              <a:rPr lang="uz-Cyrl-UZ" b="1" dirty="0">
                <a:latin typeface="Times New Roman"/>
                <a:ea typeface="Times New Roman"/>
              </a:rPr>
              <a:t>Qo’shimcha adabiyotlar:</a:t>
            </a:r>
            <a:endParaRPr lang="ru-RU" sz="1200" b="1" dirty="0">
              <a:latin typeface="Arial"/>
              <a:ea typeface="Times New Roman"/>
            </a:endParaRPr>
          </a:p>
          <a:p>
            <a:pPr marR="949960" indent="450215" algn="just">
              <a:spcAft>
                <a:spcPts val="0"/>
              </a:spcAft>
              <a:tabLst>
                <a:tab pos="6578600" algn="l"/>
                <a:tab pos="180340" algn="l"/>
                <a:tab pos="6578600" algn="l"/>
              </a:tabLst>
            </a:pPr>
            <a:r>
              <a:rPr lang="uz-Cyrl-UZ" dirty="0">
                <a:latin typeface="Times New Roman"/>
                <a:ea typeface="Times New Roman"/>
                <a:cs typeface="PANDA Times UZ"/>
              </a:rPr>
              <a:t>1. Baxvalov M. Analitik geometriyadan mashqlar to’plami. Toshkent UzMU, 2006 y. 2.K.X. Aбдуллаев и другие Геометрия 1-часть. Тошкент, «Ўқитувчи» 2002й. </a:t>
            </a:r>
            <a:endParaRPr lang="ru-RU" dirty="0">
              <a:latin typeface="PANDA Times UZ"/>
              <a:ea typeface="Times New Roman"/>
              <a:cs typeface="PANDA Times UZ"/>
            </a:endParaRPr>
          </a:p>
          <a:p>
            <a:pPr algn="just">
              <a:spcAft>
                <a:spcPts val="600"/>
              </a:spcAft>
            </a:pPr>
            <a:r>
              <a:rPr lang="ru-RU" dirty="0">
                <a:latin typeface="Times New Roman"/>
                <a:ea typeface="Times New Roman"/>
              </a:rPr>
              <a:t>3.</a:t>
            </a:r>
            <a:r>
              <a:rPr lang="en-US" dirty="0">
                <a:latin typeface="Times New Roman"/>
                <a:ea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</a:rPr>
              <a:t>.</a:t>
            </a:r>
            <a:r>
              <a:rPr lang="en-US" dirty="0">
                <a:latin typeface="Times New Roman"/>
                <a:ea typeface="Times New Roman"/>
              </a:rPr>
              <a:t>X</a:t>
            </a:r>
            <a:r>
              <a:rPr lang="ru-RU" dirty="0">
                <a:latin typeface="Times New Roman"/>
                <a:ea typeface="Times New Roman"/>
              </a:rPr>
              <a:t>. </a:t>
            </a:r>
            <a:r>
              <a:rPr lang="en-US" dirty="0">
                <a:latin typeface="Times New Roman"/>
                <a:ea typeface="Times New Roman"/>
              </a:rPr>
              <a:t>A</a:t>
            </a:r>
            <a:r>
              <a:rPr lang="uz-Cyrl-UZ" dirty="0">
                <a:latin typeface="Times New Roman"/>
                <a:ea typeface="Times New Roman"/>
              </a:rPr>
              <a:t>бдуллаев и другие. Сборник задач по геометрии. Тошкент, “Ўқитувчи” 2004 г.</a:t>
            </a:r>
            <a:endParaRPr lang="ru-RU" sz="1200" b="1" dirty="0"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060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1052</Words>
  <Application>Microsoft Office PowerPoint</Application>
  <PresentationFormat>Произвольный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Mavzu:n o’lchovli vektorli  yevklid  fazosi.  N  o’lchovli  yevklid   fazosi 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N  o’lchovli yevklid  fazosi.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Mavzu:n o’lchovli vektorli  yevklid  fazosi.  N  o’lchovli  yevklid   fazosi .</dc:title>
  <dc:creator>ASUS</dc:creator>
  <cp:lastModifiedBy>UMK</cp:lastModifiedBy>
  <cp:revision>18</cp:revision>
  <cp:lastPrinted>2016-05-17T11:58:10Z</cp:lastPrinted>
  <dcterms:created xsi:type="dcterms:W3CDTF">2016-04-28T22:26:22Z</dcterms:created>
  <dcterms:modified xsi:type="dcterms:W3CDTF">2016-05-17T11:58:16Z</dcterms:modified>
</cp:coreProperties>
</file>