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63" r:id="rId2"/>
    <p:sldId id="264" r:id="rId3"/>
    <p:sldId id="256" r:id="rId4"/>
    <p:sldId id="257" r:id="rId5"/>
    <p:sldId id="258" r:id="rId6"/>
    <p:sldId id="259" r:id="rId7"/>
    <p:sldId id="260" r:id="rId8"/>
    <p:sldId id="261" r:id="rId9"/>
    <p:sldId id="262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3" d="100"/>
          <a:sy n="53" d="100"/>
        </p:scale>
        <p:origin x="-141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ED7BC6B-D689-42EC-8F63-160B2589D5B1}" type="datetimeFigureOut">
              <a:rPr lang="ru-RU" smtClean="0"/>
              <a:t>17.05.2016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51CF0E-3C57-4398-85AF-61D6469BEFC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85100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010002-27CE-44C7-8A8F-05BE62103A06}" type="datetimeFigureOut">
              <a:rPr lang="ru-RU" smtClean="0"/>
              <a:t>17.05.2016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A657AF-310C-4587-90E5-B71995991B1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27353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373AB-45FE-4386-BD0F-1AC037FFF920}" type="datetimeFigureOut">
              <a:rPr lang="ru-RU" smtClean="0"/>
              <a:t>17.05.2016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53935-D8BF-472A-A01A-63046B1439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86229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373AB-45FE-4386-BD0F-1AC037FFF920}" type="datetimeFigureOut">
              <a:rPr lang="ru-RU" smtClean="0"/>
              <a:t>17.05.2016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53935-D8BF-472A-A01A-63046B1439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686219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373AB-45FE-4386-BD0F-1AC037FFF920}" type="datetimeFigureOut">
              <a:rPr lang="ru-RU" smtClean="0"/>
              <a:t>17.05.2016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53935-D8BF-472A-A01A-63046B1439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04069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373AB-45FE-4386-BD0F-1AC037FFF920}" type="datetimeFigureOut">
              <a:rPr lang="ru-RU" smtClean="0"/>
              <a:t>17.05.2016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53935-D8BF-472A-A01A-63046B1439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25349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373AB-45FE-4386-BD0F-1AC037FFF920}" type="datetimeFigureOut">
              <a:rPr lang="ru-RU" smtClean="0"/>
              <a:t>17.05.2016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53935-D8BF-472A-A01A-63046B1439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18552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373AB-45FE-4386-BD0F-1AC037FFF920}" type="datetimeFigureOut">
              <a:rPr lang="ru-RU" smtClean="0"/>
              <a:t>17.05.2016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53935-D8BF-472A-A01A-63046B1439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53903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373AB-45FE-4386-BD0F-1AC037FFF920}" type="datetimeFigureOut">
              <a:rPr lang="ru-RU" smtClean="0"/>
              <a:t>17.05.2016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53935-D8BF-472A-A01A-63046B1439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21298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373AB-45FE-4386-BD0F-1AC037FFF920}" type="datetimeFigureOut">
              <a:rPr lang="ru-RU" smtClean="0"/>
              <a:t>17.05.2016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53935-D8BF-472A-A01A-63046B1439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96931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373AB-45FE-4386-BD0F-1AC037FFF920}" type="datetimeFigureOut">
              <a:rPr lang="ru-RU" smtClean="0"/>
              <a:t>17.05.2016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53935-D8BF-472A-A01A-63046B1439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20664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373AB-45FE-4386-BD0F-1AC037FFF920}" type="datetimeFigureOut">
              <a:rPr lang="ru-RU" smtClean="0"/>
              <a:t>17.05.2016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53935-D8BF-472A-A01A-63046B1439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64129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373AB-45FE-4386-BD0F-1AC037FFF920}" type="datetimeFigureOut">
              <a:rPr lang="ru-RU" smtClean="0"/>
              <a:t>17.05.2016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53935-D8BF-472A-A01A-63046B1439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92859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F373AB-45FE-4386-BD0F-1AC037FFF920}" type="datetimeFigureOut">
              <a:rPr lang="ru-RU" smtClean="0"/>
              <a:t>17.05.2016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153935-D8BF-472A-A01A-63046B1439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73160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7584" y="332656"/>
            <a:ext cx="7859216" cy="5793507"/>
          </a:xfr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7200" dirty="0" smtClean="0"/>
              <a:t>                                                </a:t>
            </a:r>
            <a:r>
              <a:rPr lang="en-US" sz="9600" dirty="0" smtClean="0">
                <a:solidFill>
                  <a:schemeClr val="accent3"/>
                </a:solidFill>
              </a:rPr>
              <a:t>MAVZU:</a:t>
            </a:r>
          </a:p>
          <a:p>
            <a:r>
              <a:rPr lang="en-US" sz="5400" dirty="0" err="1" smtClean="0">
                <a:solidFill>
                  <a:schemeClr val="tx2"/>
                </a:solidFill>
              </a:rPr>
              <a:t>Chiziqli</a:t>
            </a:r>
            <a:r>
              <a:rPr lang="en-US" sz="5400" dirty="0" smtClean="0">
                <a:solidFill>
                  <a:schemeClr val="tx2"/>
                </a:solidFill>
              </a:rPr>
              <a:t>  </a:t>
            </a:r>
            <a:r>
              <a:rPr lang="en-US" sz="5400" dirty="0" err="1" smtClean="0">
                <a:solidFill>
                  <a:schemeClr val="tx2"/>
                </a:solidFill>
              </a:rPr>
              <a:t>va</a:t>
            </a:r>
            <a:r>
              <a:rPr lang="en-US" sz="5400" dirty="0" smtClean="0">
                <a:solidFill>
                  <a:schemeClr val="tx2"/>
                </a:solidFill>
              </a:rPr>
              <a:t> </a:t>
            </a:r>
            <a:r>
              <a:rPr lang="en-US" sz="5400" dirty="0" err="1" smtClean="0">
                <a:solidFill>
                  <a:schemeClr val="tx2"/>
                </a:solidFill>
              </a:rPr>
              <a:t>kvadratik</a:t>
            </a:r>
            <a:r>
              <a:rPr lang="en-US" sz="5400" dirty="0" smtClean="0">
                <a:solidFill>
                  <a:schemeClr val="tx2"/>
                </a:solidFill>
              </a:rPr>
              <a:t> </a:t>
            </a:r>
            <a:r>
              <a:rPr lang="en-US" sz="5400" dirty="0" err="1" smtClean="0">
                <a:solidFill>
                  <a:schemeClr val="tx2"/>
                </a:solidFill>
              </a:rPr>
              <a:t>formalar.Kvadratik</a:t>
            </a:r>
            <a:r>
              <a:rPr lang="en-US" sz="5400" dirty="0" smtClean="0">
                <a:solidFill>
                  <a:schemeClr val="tx2"/>
                </a:solidFill>
              </a:rPr>
              <a:t> </a:t>
            </a:r>
            <a:r>
              <a:rPr lang="en-US" sz="5400" dirty="0" err="1" smtClean="0">
                <a:solidFill>
                  <a:schemeClr val="tx2"/>
                </a:solidFill>
              </a:rPr>
              <a:t>formani</a:t>
            </a:r>
            <a:r>
              <a:rPr lang="en-US" sz="5400" dirty="0" smtClean="0">
                <a:solidFill>
                  <a:schemeClr val="tx2"/>
                </a:solidFill>
              </a:rPr>
              <a:t> </a:t>
            </a:r>
            <a:r>
              <a:rPr lang="en-US" sz="5400" dirty="0" err="1" smtClean="0">
                <a:solidFill>
                  <a:schemeClr val="tx2"/>
                </a:solidFill>
              </a:rPr>
              <a:t>kanonik</a:t>
            </a:r>
            <a:r>
              <a:rPr lang="en-US" sz="5400" dirty="0" smtClean="0">
                <a:solidFill>
                  <a:schemeClr val="tx2"/>
                </a:solidFill>
              </a:rPr>
              <a:t> </a:t>
            </a:r>
            <a:r>
              <a:rPr lang="en-US" sz="5400" dirty="0" err="1" smtClean="0">
                <a:solidFill>
                  <a:schemeClr val="tx2"/>
                </a:solidFill>
              </a:rPr>
              <a:t>ko’rinishga</a:t>
            </a:r>
            <a:r>
              <a:rPr lang="en-US" sz="5400" dirty="0" smtClean="0">
                <a:solidFill>
                  <a:schemeClr val="tx2"/>
                </a:solidFill>
              </a:rPr>
              <a:t> </a:t>
            </a:r>
            <a:r>
              <a:rPr lang="en-US" sz="5400" dirty="0" err="1" smtClean="0">
                <a:solidFill>
                  <a:schemeClr val="tx2"/>
                </a:solidFill>
              </a:rPr>
              <a:t>keltirish</a:t>
            </a:r>
            <a:r>
              <a:rPr lang="en-US" sz="5400" dirty="0">
                <a:solidFill>
                  <a:schemeClr val="tx2"/>
                </a:solidFill>
              </a:rPr>
              <a:t>.</a:t>
            </a:r>
            <a:endParaRPr lang="ru-RU" sz="5400" dirty="0">
              <a:solidFill>
                <a:schemeClr val="tx2"/>
              </a:solidFill>
            </a:endParaRPr>
          </a:p>
        </p:txBody>
      </p:sp>
      <p:sp>
        <p:nvSpPr>
          <p:cNvPr id="4" name="Рамка 3"/>
          <p:cNvSpPr/>
          <p:nvPr/>
        </p:nvSpPr>
        <p:spPr>
          <a:xfrm>
            <a:off x="0" y="0"/>
            <a:ext cx="9144000" cy="6858000"/>
          </a:xfrm>
          <a:prstGeom prst="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98565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3568" y="764704"/>
            <a:ext cx="7632848" cy="5361459"/>
          </a:xfr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>
            <a:normAutofit fontScale="92500" lnSpcReduction="10000"/>
          </a:bodyPr>
          <a:lstStyle/>
          <a:p>
            <a:r>
              <a:rPr lang="en-US" sz="8800" dirty="0" smtClean="0"/>
              <a:t>         </a:t>
            </a:r>
            <a:r>
              <a:rPr lang="en-US" sz="8800" dirty="0" smtClean="0">
                <a:solidFill>
                  <a:schemeClr val="accent2"/>
                </a:solidFill>
              </a:rPr>
              <a:t>REJA:</a:t>
            </a:r>
          </a:p>
          <a:p>
            <a:r>
              <a:rPr lang="en-US" sz="5400" dirty="0" smtClean="0">
                <a:solidFill>
                  <a:schemeClr val="tx2"/>
                </a:solidFill>
              </a:rPr>
              <a:t>1.Chiziqli </a:t>
            </a:r>
            <a:r>
              <a:rPr lang="en-US" sz="5400" dirty="0" err="1" smtClean="0">
                <a:solidFill>
                  <a:schemeClr val="tx2"/>
                </a:solidFill>
              </a:rPr>
              <a:t>formalar</a:t>
            </a:r>
            <a:r>
              <a:rPr lang="en-US" sz="5400" dirty="0" smtClean="0">
                <a:solidFill>
                  <a:schemeClr val="tx2"/>
                </a:solidFill>
              </a:rPr>
              <a:t> </a:t>
            </a:r>
          </a:p>
          <a:p>
            <a:r>
              <a:rPr lang="en-US" sz="5400" dirty="0" smtClean="0">
                <a:solidFill>
                  <a:schemeClr val="tx2"/>
                </a:solidFill>
              </a:rPr>
              <a:t>2.Kvadratik </a:t>
            </a:r>
            <a:r>
              <a:rPr lang="en-US" sz="5400" dirty="0" err="1" smtClean="0">
                <a:solidFill>
                  <a:schemeClr val="tx2"/>
                </a:solidFill>
              </a:rPr>
              <a:t>formalar</a:t>
            </a:r>
            <a:endParaRPr lang="en-US" sz="5400" dirty="0" smtClean="0">
              <a:solidFill>
                <a:schemeClr val="tx2"/>
              </a:solidFill>
            </a:endParaRPr>
          </a:p>
          <a:p>
            <a:r>
              <a:rPr lang="en-US" sz="5400" dirty="0" smtClean="0">
                <a:solidFill>
                  <a:schemeClr val="tx2"/>
                </a:solidFill>
              </a:rPr>
              <a:t>3.Kvadratik </a:t>
            </a:r>
            <a:r>
              <a:rPr lang="en-US" sz="5400" dirty="0" err="1" smtClean="0">
                <a:solidFill>
                  <a:schemeClr val="tx2"/>
                </a:solidFill>
              </a:rPr>
              <a:t>formani</a:t>
            </a:r>
            <a:r>
              <a:rPr lang="en-US" sz="5400" dirty="0" smtClean="0">
                <a:solidFill>
                  <a:schemeClr val="tx2"/>
                </a:solidFill>
              </a:rPr>
              <a:t> </a:t>
            </a:r>
            <a:r>
              <a:rPr lang="en-US" sz="5400" dirty="0" err="1" smtClean="0">
                <a:solidFill>
                  <a:schemeClr val="tx2"/>
                </a:solidFill>
              </a:rPr>
              <a:t>kanonik</a:t>
            </a:r>
            <a:r>
              <a:rPr lang="en-US" sz="5400" dirty="0" smtClean="0">
                <a:solidFill>
                  <a:schemeClr val="tx2"/>
                </a:solidFill>
              </a:rPr>
              <a:t> </a:t>
            </a:r>
            <a:r>
              <a:rPr lang="en-US" sz="5400" dirty="0" err="1" smtClean="0">
                <a:solidFill>
                  <a:schemeClr val="tx2"/>
                </a:solidFill>
              </a:rPr>
              <a:t>ko’rinishga</a:t>
            </a:r>
            <a:r>
              <a:rPr lang="en-US" sz="5400" dirty="0" smtClean="0">
                <a:solidFill>
                  <a:schemeClr val="tx2"/>
                </a:solidFill>
              </a:rPr>
              <a:t> </a:t>
            </a:r>
            <a:r>
              <a:rPr lang="en-US" sz="5400" dirty="0" err="1" smtClean="0">
                <a:solidFill>
                  <a:schemeClr val="tx2"/>
                </a:solidFill>
              </a:rPr>
              <a:t>keltirish</a:t>
            </a:r>
            <a:r>
              <a:rPr lang="en-US" sz="5400" dirty="0" smtClean="0">
                <a:solidFill>
                  <a:schemeClr val="tx2"/>
                </a:solidFill>
              </a:rPr>
              <a:t> </a:t>
            </a:r>
            <a:endParaRPr lang="ru-RU" sz="5400" dirty="0">
              <a:solidFill>
                <a:schemeClr val="tx2"/>
              </a:solidFill>
            </a:endParaRPr>
          </a:p>
        </p:txBody>
      </p:sp>
      <p:sp>
        <p:nvSpPr>
          <p:cNvPr id="4" name="Рамка 3"/>
          <p:cNvSpPr/>
          <p:nvPr/>
        </p:nvSpPr>
        <p:spPr>
          <a:xfrm>
            <a:off x="0" y="0"/>
            <a:ext cx="9144000" cy="6858000"/>
          </a:xfrm>
          <a:prstGeom prst="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13487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одзаголовок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827584" y="836712"/>
                <a:ext cx="7560840" cy="5400600"/>
              </a:xfrm>
            </p:spPr>
            <p:style>
              <a:lnRef idx="1">
                <a:schemeClr val="accent6"/>
              </a:lnRef>
              <a:fillRef idx="2">
                <a:schemeClr val="accent6"/>
              </a:fillRef>
              <a:effectRef idx="1">
                <a:schemeClr val="accent6"/>
              </a:effectRef>
              <a:fontRef idx="minor">
                <a:schemeClr val="dk1"/>
              </a:fontRef>
            </p:style>
            <p:txBody>
              <a:bodyPr>
                <a:normAutofit fontScale="92500" lnSpcReduction="10000"/>
              </a:bodyPr>
              <a:lstStyle/>
              <a:p>
                <a:r>
                  <a:rPr lang="en-US" dirty="0" smtClean="0">
                    <a:solidFill>
                      <a:schemeClr val="accent5"/>
                    </a:solidFill>
                  </a:rPr>
                  <a:t>Agar </a:t>
                </a:r>
                <a14:m>
                  <m:oMath xmlns:m="http://schemas.openxmlformats.org/officeDocument/2006/math">
                    <m:r>
                      <a:rPr lang="en-US" i="1" smtClean="0">
                        <a:solidFill>
                          <a:schemeClr val="accent5"/>
                        </a:solidFill>
                        <a:latin typeface="Cambria Math"/>
                        <a:ea typeface="Cambria Math"/>
                      </a:rPr>
                      <m:t>∀</m:t>
                    </m:r>
                  </m:oMath>
                </a14:m>
                <a:r>
                  <a:rPr lang="en-US" dirty="0" smtClean="0">
                    <a:solidFill>
                      <a:schemeClr val="accent5"/>
                    </a:solidFill>
                  </a:rPr>
                  <a:t>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i="1" smtClean="0">
                            <a:solidFill>
                              <a:schemeClr val="accent5"/>
                            </a:solidFill>
                            <a:latin typeface="Cambria Math"/>
                          </a:rPr>
                        </m:ctrlPr>
                      </m:accPr>
                      <m:e>
                        <m:r>
                          <a:rPr lang="en-US" b="0" i="1" smtClean="0">
                            <a:solidFill>
                              <a:schemeClr val="accent5"/>
                            </a:solidFill>
                            <a:latin typeface="Cambria Math"/>
                          </a:rPr>
                          <m:t>𝑥</m:t>
                        </m:r>
                        <m:r>
                          <a:rPr lang="en-US" b="0" i="1" smtClean="0">
                            <a:solidFill>
                              <a:schemeClr val="accent5"/>
                            </a:solidFill>
                            <a:latin typeface="Cambria Math"/>
                          </a:rPr>
                          <m:t>,</m:t>
                        </m:r>
                      </m:e>
                    </m:acc>
                    <m:acc>
                      <m:accPr>
                        <m:chr m:val="⃗"/>
                        <m:ctrlPr>
                          <a:rPr lang="en-US" i="1" smtClean="0">
                            <a:solidFill>
                              <a:schemeClr val="accent5"/>
                            </a:solidFill>
                            <a:latin typeface="Cambria Math"/>
                          </a:rPr>
                        </m:ctrlPr>
                      </m:accPr>
                      <m:e>
                        <m:r>
                          <a:rPr lang="en-US" b="0" i="1" smtClean="0">
                            <a:solidFill>
                              <a:schemeClr val="accent5"/>
                            </a:solidFill>
                            <a:latin typeface="Cambria Math"/>
                          </a:rPr>
                          <m:t>𝑦</m:t>
                        </m:r>
                        <m:r>
                          <a:rPr lang="en-US" b="0" i="1" smtClean="0">
                            <a:solidFill>
                              <a:schemeClr val="accent5"/>
                            </a:solidFill>
                            <a:latin typeface="Cambria Math"/>
                          </a:rPr>
                          <m:t> </m:t>
                        </m:r>
                      </m:e>
                    </m:acc>
                    <m:r>
                      <a:rPr lang="en-US" i="1" smtClean="0">
                        <a:solidFill>
                          <a:schemeClr val="accent5"/>
                        </a:solidFill>
                        <a:latin typeface="Cambria Math"/>
                        <a:ea typeface="Cambria Math"/>
                      </a:rPr>
                      <m:t>∈</m:t>
                    </m:r>
                    <m:sSub>
                      <m:sSubPr>
                        <m:ctrlPr>
                          <a:rPr lang="en-US" i="1" smtClean="0">
                            <a:solidFill>
                              <a:schemeClr val="accent5"/>
                            </a:solidFill>
                            <a:latin typeface="Cambria Math"/>
                            <a:ea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chemeClr val="accent5"/>
                            </a:solidFill>
                            <a:latin typeface="Cambria Math"/>
                            <a:ea typeface="Cambria Math"/>
                          </a:rPr>
                          <m:t>𝑉</m:t>
                        </m:r>
                      </m:e>
                      <m:sub>
                        <m:r>
                          <a:rPr lang="en-US" b="0" i="1" smtClean="0">
                            <a:solidFill>
                              <a:schemeClr val="accent5"/>
                            </a:solidFill>
                            <a:latin typeface="Cambria Math"/>
                            <a:ea typeface="Cambria Math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en-US" dirty="0" smtClean="0">
                    <a:solidFill>
                      <a:schemeClr val="accent5"/>
                    </a:solidFill>
                  </a:rPr>
                  <a:t> </a:t>
                </a:r>
                <a:r>
                  <a:rPr lang="en-US" dirty="0" err="1" smtClean="0">
                    <a:solidFill>
                      <a:schemeClr val="accent5"/>
                    </a:solidFill>
                  </a:rPr>
                  <a:t>vektorlar</a:t>
                </a:r>
                <a:r>
                  <a:rPr lang="en-US" dirty="0" smtClean="0">
                    <a:solidFill>
                      <a:schemeClr val="accent5"/>
                    </a:solidFill>
                  </a:rPr>
                  <a:t> </a:t>
                </a:r>
                <a:r>
                  <a:rPr lang="en-US" dirty="0" err="1" smtClean="0">
                    <a:solidFill>
                      <a:schemeClr val="accent5"/>
                    </a:solidFill>
                  </a:rPr>
                  <a:t>uchun</a:t>
                </a:r>
                <a:r>
                  <a:rPr lang="en-US" dirty="0" smtClean="0">
                    <a:solidFill>
                      <a:schemeClr val="accent5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i="1" smtClean="0">
                        <a:solidFill>
                          <a:schemeClr val="accent5"/>
                        </a:solidFill>
                        <a:latin typeface="Cambria Math"/>
                        <a:ea typeface="Cambria Math"/>
                      </a:rPr>
                      <m:t>𝜑</m:t>
                    </m:r>
                    <m:r>
                      <a:rPr lang="en-US" b="0" i="1" smtClean="0">
                        <a:solidFill>
                          <a:schemeClr val="accent5"/>
                        </a:solidFill>
                        <a:latin typeface="Cambria Math"/>
                        <a:ea typeface="Cambria Math"/>
                      </a:rPr>
                      <m:t>(</m:t>
                    </m:r>
                    <m:acc>
                      <m:accPr>
                        <m:chr m:val="⃗"/>
                        <m:ctrlPr>
                          <a:rPr lang="en-US" b="0" i="1" smtClean="0">
                            <a:solidFill>
                              <a:schemeClr val="accent5"/>
                            </a:solidFill>
                            <a:latin typeface="Cambria Math"/>
                            <a:ea typeface="Cambria Math"/>
                          </a:rPr>
                        </m:ctrlPr>
                      </m:accPr>
                      <m:e>
                        <m:r>
                          <a:rPr lang="en-US" b="0" i="1" smtClean="0">
                            <a:solidFill>
                              <a:schemeClr val="accent5"/>
                            </a:solidFill>
                            <a:latin typeface="Cambria Math"/>
                            <a:ea typeface="Cambria Math"/>
                          </a:rPr>
                          <m:t>𝑥</m:t>
                        </m:r>
                        <m:r>
                          <a:rPr lang="en-US" b="0" i="1" smtClean="0">
                            <a:solidFill>
                              <a:schemeClr val="accent5"/>
                            </a:solidFill>
                            <a:latin typeface="Cambria Math"/>
                            <a:ea typeface="Cambria Math"/>
                          </a:rPr>
                          <m:t>,</m:t>
                        </m:r>
                      </m:e>
                    </m:acc>
                    <m:acc>
                      <m:accPr>
                        <m:chr m:val="⃗"/>
                        <m:ctrlPr>
                          <a:rPr lang="en-US" i="1" smtClean="0">
                            <a:solidFill>
                              <a:schemeClr val="accent5"/>
                            </a:solidFill>
                            <a:latin typeface="Cambria Math"/>
                            <a:ea typeface="Cambria Math"/>
                          </a:rPr>
                        </m:ctrlPr>
                      </m:accPr>
                      <m:e>
                        <m:r>
                          <a:rPr lang="en-US" b="0" i="1" smtClean="0">
                            <a:solidFill>
                              <a:schemeClr val="accent5"/>
                            </a:solidFill>
                            <a:latin typeface="Cambria Math"/>
                            <a:ea typeface="Cambria Math"/>
                          </a:rPr>
                          <m:t>𝑦</m:t>
                        </m:r>
                      </m:e>
                    </m:acc>
                  </m:oMath>
                </a14:m>
                <a:r>
                  <a:rPr lang="en-US" dirty="0" smtClean="0">
                    <a:solidFill>
                      <a:schemeClr val="accent5"/>
                    </a:solidFill>
                  </a:rPr>
                  <a:t>)=</a:t>
                </a:r>
                <a14:m>
                  <m:oMath xmlns:m="http://schemas.openxmlformats.org/officeDocument/2006/math">
                    <m:r>
                      <a:rPr lang="en-US" i="1" dirty="0" smtClean="0">
                        <a:solidFill>
                          <a:schemeClr val="accent5"/>
                        </a:solidFill>
                        <a:latin typeface="Cambria Math"/>
                        <a:ea typeface="Cambria Math"/>
                      </a:rPr>
                      <m:t>𝜑</m:t>
                    </m:r>
                    <m:r>
                      <a:rPr lang="en-US" b="0" i="1" dirty="0" smtClean="0">
                        <a:solidFill>
                          <a:schemeClr val="accent5"/>
                        </a:solidFill>
                        <a:latin typeface="Cambria Math"/>
                        <a:ea typeface="Cambria Math"/>
                      </a:rPr>
                      <m:t>(</m:t>
                    </m:r>
                    <m:acc>
                      <m:accPr>
                        <m:chr m:val="⃗"/>
                        <m:ctrlPr>
                          <a:rPr lang="en-US" b="0" i="1" dirty="0" smtClean="0">
                            <a:solidFill>
                              <a:schemeClr val="accent5"/>
                            </a:solidFill>
                            <a:latin typeface="Cambria Math"/>
                            <a:ea typeface="Cambria Math"/>
                          </a:rPr>
                        </m:ctrlPr>
                      </m:accPr>
                      <m:e>
                        <m:r>
                          <a:rPr lang="en-US" b="0" i="1" dirty="0" smtClean="0">
                            <a:solidFill>
                              <a:schemeClr val="accent5"/>
                            </a:solidFill>
                            <a:latin typeface="Cambria Math"/>
                            <a:ea typeface="Cambria Math"/>
                          </a:rPr>
                          <m:t>𝑦</m:t>
                        </m:r>
                        <m:r>
                          <a:rPr lang="en-US" b="0" i="1" dirty="0" smtClean="0">
                            <a:solidFill>
                              <a:schemeClr val="accent5"/>
                            </a:solidFill>
                            <a:latin typeface="Cambria Math"/>
                            <a:ea typeface="Cambria Math"/>
                          </a:rPr>
                          <m:t>,</m:t>
                        </m:r>
                      </m:e>
                    </m:acc>
                    <m:acc>
                      <m:accPr>
                        <m:chr m:val="⃗"/>
                        <m:ctrlPr>
                          <a:rPr lang="en-US" i="1" dirty="0" smtClean="0">
                            <a:solidFill>
                              <a:schemeClr val="accent5"/>
                            </a:solidFill>
                            <a:latin typeface="Cambria Math"/>
                            <a:ea typeface="Cambria Math"/>
                          </a:rPr>
                        </m:ctrlPr>
                      </m:accPr>
                      <m:e>
                        <m:r>
                          <a:rPr lang="en-US" b="0" i="1" dirty="0" smtClean="0">
                            <a:solidFill>
                              <a:schemeClr val="accent5"/>
                            </a:solidFill>
                            <a:latin typeface="Cambria Math"/>
                            <a:ea typeface="Cambria Math"/>
                          </a:rPr>
                          <m:t>𝑥</m:t>
                        </m:r>
                      </m:e>
                    </m:acc>
                  </m:oMath>
                </a14:m>
                <a:r>
                  <a:rPr lang="en-US" dirty="0" smtClean="0">
                    <a:solidFill>
                      <a:schemeClr val="accent5"/>
                    </a:solidFill>
                  </a:rPr>
                  <a:t>) </a:t>
                </a:r>
                <a:r>
                  <a:rPr lang="en-US" dirty="0" err="1" smtClean="0">
                    <a:solidFill>
                      <a:schemeClr val="accent5"/>
                    </a:solidFill>
                  </a:rPr>
                  <a:t>shart</a:t>
                </a:r>
                <a:r>
                  <a:rPr lang="en-US" dirty="0" smtClean="0">
                    <a:solidFill>
                      <a:schemeClr val="accent5"/>
                    </a:solidFill>
                  </a:rPr>
                  <a:t> </a:t>
                </a:r>
                <a:r>
                  <a:rPr lang="en-US" dirty="0" err="1" smtClean="0">
                    <a:solidFill>
                      <a:schemeClr val="accent5"/>
                    </a:solidFill>
                  </a:rPr>
                  <a:t>o’rinli</a:t>
                </a:r>
                <a:r>
                  <a:rPr lang="en-US" dirty="0" smtClean="0">
                    <a:solidFill>
                      <a:schemeClr val="accent5"/>
                    </a:solidFill>
                  </a:rPr>
                  <a:t> </a:t>
                </a:r>
                <a:r>
                  <a:rPr lang="en-US" dirty="0" err="1" smtClean="0">
                    <a:solidFill>
                      <a:schemeClr val="accent5"/>
                    </a:solidFill>
                  </a:rPr>
                  <a:t>bo’lsa</a:t>
                </a:r>
                <a:r>
                  <a:rPr lang="en-US" dirty="0" smtClean="0">
                    <a:solidFill>
                      <a:schemeClr val="accent5"/>
                    </a:solidFill>
                  </a:rPr>
                  <a:t>,</a:t>
                </a:r>
                <a14:m>
                  <m:oMath xmlns:m="http://schemas.openxmlformats.org/officeDocument/2006/math">
                    <m:r>
                      <a:rPr lang="en-US" i="1" smtClean="0">
                        <a:solidFill>
                          <a:schemeClr val="accent5"/>
                        </a:solidFill>
                        <a:latin typeface="Cambria Math"/>
                        <a:ea typeface="Cambria Math"/>
                      </a:rPr>
                      <m:t>𝜑</m:t>
                    </m:r>
                    <m:r>
                      <a:rPr lang="en-US" b="0" i="1" smtClean="0">
                        <a:solidFill>
                          <a:schemeClr val="accent5"/>
                        </a:solidFill>
                        <a:latin typeface="Cambria Math"/>
                        <a:ea typeface="Cambria Math"/>
                      </a:rPr>
                      <m:t> </m:t>
                    </m:r>
                    <m:r>
                      <a:rPr lang="en-US" b="0" i="1" smtClean="0">
                        <a:solidFill>
                          <a:schemeClr val="accent5"/>
                        </a:solidFill>
                        <a:latin typeface="Cambria Math"/>
                        <a:ea typeface="Cambria Math"/>
                      </a:rPr>
                      <m:t>𝑛𝑖</m:t>
                    </m:r>
                    <m:r>
                      <a:rPr lang="en-US" b="0" i="1" smtClean="0">
                        <a:solidFill>
                          <a:schemeClr val="accent5"/>
                        </a:solidFill>
                        <a:latin typeface="Cambria Math"/>
                        <a:ea typeface="Cambria Math"/>
                      </a:rPr>
                      <m:t> </m:t>
                    </m:r>
                    <m:r>
                      <a:rPr lang="en-US" b="0" i="1" smtClean="0">
                        <a:solidFill>
                          <a:schemeClr val="accent5"/>
                        </a:solidFill>
                        <a:latin typeface="Cambria Math"/>
                        <a:ea typeface="Cambria Math"/>
                      </a:rPr>
                      <m:t>𝑠𝑖𝑚𝑚𝑒𝑡𝑟𝑖𝑘</m:t>
                    </m:r>
                    <m:r>
                      <a:rPr lang="en-US" b="0" i="1" smtClean="0">
                        <a:solidFill>
                          <a:schemeClr val="accent5"/>
                        </a:solidFill>
                        <a:latin typeface="Cambria Math"/>
                        <a:ea typeface="Cambria Math"/>
                      </a:rPr>
                      <m:t> </m:t>
                    </m:r>
                    <m:r>
                      <a:rPr lang="en-US" b="0" i="1" smtClean="0">
                        <a:solidFill>
                          <a:schemeClr val="accent5"/>
                        </a:solidFill>
                        <a:latin typeface="Cambria Math"/>
                        <a:ea typeface="Cambria Math"/>
                      </a:rPr>
                      <m:t>𝑐h𝑖𝑧𝑖𝑞𝑙𝑖</m:t>
                    </m:r>
                    <m:r>
                      <a:rPr lang="en-US" b="0" i="1" smtClean="0">
                        <a:solidFill>
                          <a:schemeClr val="accent5"/>
                        </a:solidFill>
                        <a:latin typeface="Cambria Math"/>
                        <a:ea typeface="Cambria Math"/>
                      </a:rPr>
                      <m:t> </m:t>
                    </m:r>
                    <m:r>
                      <a:rPr lang="en-US" b="0" i="1" smtClean="0">
                        <a:solidFill>
                          <a:schemeClr val="accent5"/>
                        </a:solidFill>
                        <a:latin typeface="Cambria Math"/>
                        <a:ea typeface="Cambria Math"/>
                      </a:rPr>
                      <m:t>𝑓𝑜𝑟𝑚𝑎</m:t>
                    </m:r>
                  </m:oMath>
                </a14:m>
                <a:r>
                  <a:rPr lang="en-US" dirty="0" smtClean="0">
                    <a:solidFill>
                      <a:schemeClr val="accent5"/>
                    </a:solidFill>
                  </a:rPr>
                  <a:t> deb </a:t>
                </a:r>
                <a:r>
                  <a:rPr lang="en-US" dirty="0" err="1" smtClean="0">
                    <a:solidFill>
                      <a:schemeClr val="accent5"/>
                    </a:solidFill>
                  </a:rPr>
                  <a:t>ataladi</a:t>
                </a:r>
                <a:r>
                  <a:rPr lang="en-US" dirty="0" smtClean="0">
                    <a:solidFill>
                      <a:schemeClr val="accent5"/>
                    </a:solidFill>
                  </a:rPr>
                  <a:t>,</a:t>
                </a:r>
                <a14:m>
                  <m:oMath xmlns:m="http://schemas.openxmlformats.org/officeDocument/2006/math">
                    <m:r>
                      <a:rPr lang="en-US" i="1" smtClean="0">
                        <a:solidFill>
                          <a:schemeClr val="accent5"/>
                        </a:solidFill>
                        <a:latin typeface="Cambria Math"/>
                        <a:ea typeface="Cambria Math"/>
                      </a:rPr>
                      <m:t>𝜑</m:t>
                    </m:r>
                    <m:r>
                      <a:rPr lang="en-US" b="0" i="1" smtClean="0">
                        <a:solidFill>
                          <a:schemeClr val="accent5"/>
                        </a:solidFill>
                        <a:latin typeface="Cambria Math"/>
                        <a:ea typeface="Cambria Math"/>
                      </a:rPr>
                      <m:t>(</m:t>
                    </m:r>
                    <m:acc>
                      <m:accPr>
                        <m:chr m:val="⃗"/>
                        <m:ctrlPr>
                          <a:rPr lang="en-US" b="0" i="1" smtClean="0">
                            <a:solidFill>
                              <a:schemeClr val="accent5"/>
                            </a:solidFill>
                            <a:latin typeface="Cambria Math"/>
                            <a:ea typeface="Cambria Math"/>
                          </a:rPr>
                        </m:ctrlPr>
                      </m:accPr>
                      <m:e>
                        <m:r>
                          <a:rPr lang="en-US" b="0" i="1" smtClean="0">
                            <a:solidFill>
                              <a:schemeClr val="accent5"/>
                            </a:solidFill>
                            <a:latin typeface="Cambria Math"/>
                            <a:ea typeface="Cambria Math"/>
                          </a:rPr>
                          <m:t>𝑥</m:t>
                        </m:r>
                        <m:r>
                          <a:rPr lang="en-US" b="0" i="1" smtClean="0">
                            <a:solidFill>
                              <a:schemeClr val="accent5"/>
                            </a:solidFill>
                            <a:latin typeface="Cambria Math"/>
                            <a:ea typeface="Cambria Math"/>
                          </a:rPr>
                          <m:t>,</m:t>
                        </m:r>
                      </m:e>
                    </m:acc>
                    <m:acc>
                      <m:accPr>
                        <m:chr m:val="⃗"/>
                        <m:ctrlPr>
                          <a:rPr lang="en-US" i="1" smtClean="0">
                            <a:solidFill>
                              <a:schemeClr val="accent5"/>
                            </a:solidFill>
                            <a:latin typeface="Cambria Math"/>
                            <a:ea typeface="Cambria Math"/>
                          </a:rPr>
                        </m:ctrlPr>
                      </m:accPr>
                      <m:e>
                        <m:r>
                          <a:rPr lang="en-US" b="0" i="1" smtClean="0">
                            <a:solidFill>
                              <a:schemeClr val="accent5"/>
                            </a:solidFill>
                            <a:latin typeface="Cambria Math"/>
                            <a:ea typeface="Cambria Math"/>
                          </a:rPr>
                          <m:t>𝑦</m:t>
                        </m:r>
                        <m:r>
                          <a:rPr lang="en-US" b="0" i="1" smtClean="0">
                            <a:solidFill>
                              <a:schemeClr val="accent5"/>
                            </a:solidFill>
                            <a:latin typeface="Cambria Math"/>
                            <a:ea typeface="Cambria Math"/>
                          </a:rPr>
                          <m:t>)</m:t>
                        </m:r>
                      </m:e>
                    </m:acc>
                  </m:oMath>
                </a14:m>
                <a:r>
                  <a:rPr lang="en-US" dirty="0" smtClean="0">
                    <a:solidFill>
                      <a:schemeClr val="accent5"/>
                    </a:solidFill>
                  </a:rPr>
                  <a:t>=-</a:t>
                </a:r>
                <a14:m>
                  <m:oMath xmlns:m="http://schemas.openxmlformats.org/officeDocument/2006/math">
                    <m:r>
                      <a:rPr lang="en-US" i="1" dirty="0" smtClean="0">
                        <a:solidFill>
                          <a:schemeClr val="accent5"/>
                        </a:solidFill>
                        <a:latin typeface="Cambria Math"/>
                        <a:ea typeface="Cambria Math"/>
                      </a:rPr>
                      <m:t>𝜑</m:t>
                    </m:r>
                  </m:oMath>
                </a14:m>
                <a:r>
                  <a:rPr lang="en-US" dirty="0" smtClean="0">
                    <a:solidFill>
                      <a:schemeClr val="accent5"/>
                    </a:solidFill>
                  </a:rPr>
                  <a:t>(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i="1" dirty="0" smtClean="0">
                            <a:solidFill>
                              <a:schemeClr val="accent5"/>
                            </a:solidFill>
                            <a:latin typeface="Cambria Math"/>
                          </a:rPr>
                        </m:ctrlPr>
                      </m:accPr>
                      <m:e>
                        <m:r>
                          <a:rPr lang="en-US" b="0" i="1" dirty="0" smtClean="0">
                            <a:solidFill>
                              <a:schemeClr val="accent5"/>
                            </a:solidFill>
                            <a:latin typeface="Cambria Math"/>
                          </a:rPr>
                          <m:t>𝑦</m:t>
                        </m:r>
                        <m:r>
                          <a:rPr lang="en-US" b="0" i="1" dirty="0" smtClean="0">
                            <a:solidFill>
                              <a:schemeClr val="accent5"/>
                            </a:solidFill>
                            <a:latin typeface="Cambria Math"/>
                          </a:rPr>
                          <m:t>, </m:t>
                        </m:r>
                      </m:e>
                    </m:acc>
                    <m:acc>
                      <m:accPr>
                        <m:chr m:val="⃗"/>
                        <m:ctrlPr>
                          <a:rPr lang="en-US" i="1" dirty="0" smtClean="0">
                            <a:solidFill>
                              <a:schemeClr val="accent5"/>
                            </a:solidFill>
                            <a:latin typeface="Cambria Math"/>
                          </a:rPr>
                        </m:ctrlPr>
                      </m:accPr>
                      <m:e>
                        <m:r>
                          <a:rPr lang="en-US" b="0" i="1" dirty="0" smtClean="0">
                            <a:solidFill>
                              <a:schemeClr val="accent5"/>
                            </a:solidFill>
                            <a:latin typeface="Cambria Math"/>
                          </a:rPr>
                          <m:t>𝑥</m:t>
                        </m:r>
                      </m:e>
                    </m:acc>
                  </m:oMath>
                </a14:m>
                <a:r>
                  <a:rPr lang="en-US" dirty="0" smtClean="0">
                    <a:solidFill>
                      <a:schemeClr val="accent5"/>
                    </a:solidFill>
                  </a:rPr>
                  <a:t>) </a:t>
                </a:r>
                <a:r>
                  <a:rPr lang="en-US" dirty="0" err="1" smtClean="0">
                    <a:solidFill>
                      <a:schemeClr val="accent5"/>
                    </a:solidFill>
                  </a:rPr>
                  <a:t>holda</a:t>
                </a:r>
                <a:r>
                  <a:rPr lang="en-US" dirty="0" smtClean="0">
                    <a:solidFill>
                      <a:schemeClr val="accent5"/>
                    </a:solidFill>
                  </a:rPr>
                  <a:t> </a:t>
                </a:r>
                <a:r>
                  <a:rPr lang="en-US" dirty="0" err="1" smtClean="0">
                    <a:solidFill>
                      <a:schemeClr val="accent5"/>
                    </a:solidFill>
                  </a:rPr>
                  <a:t>esa</a:t>
                </a:r>
                <a:r>
                  <a:rPr lang="en-US" dirty="0" smtClean="0">
                    <a:solidFill>
                      <a:schemeClr val="accent5"/>
                    </a:solidFill>
                  </a:rPr>
                  <a:t> </a:t>
                </a:r>
                <a:r>
                  <a:rPr lang="en-US" dirty="0" err="1" smtClean="0">
                    <a:solidFill>
                      <a:schemeClr val="accent5"/>
                    </a:solidFill>
                  </a:rPr>
                  <a:t>antisimmetrik</a:t>
                </a:r>
                <a:r>
                  <a:rPr lang="en-US" dirty="0" smtClean="0">
                    <a:solidFill>
                      <a:schemeClr val="accent5"/>
                    </a:solidFill>
                  </a:rPr>
                  <a:t> </a:t>
                </a:r>
                <a:r>
                  <a:rPr lang="en-US" dirty="0" err="1" smtClean="0">
                    <a:solidFill>
                      <a:schemeClr val="accent5"/>
                    </a:solidFill>
                  </a:rPr>
                  <a:t>bichiziqli</a:t>
                </a:r>
                <a:r>
                  <a:rPr lang="en-US" dirty="0" smtClean="0">
                    <a:solidFill>
                      <a:schemeClr val="accent5"/>
                    </a:solidFill>
                  </a:rPr>
                  <a:t> forma </a:t>
                </a:r>
                <a:r>
                  <a:rPr lang="en-US" dirty="0" err="1" smtClean="0">
                    <a:solidFill>
                      <a:schemeClr val="accent5"/>
                    </a:solidFill>
                  </a:rPr>
                  <a:t>deyiladi.Simmetrik</a:t>
                </a:r>
                <a:r>
                  <a:rPr lang="en-US" dirty="0" smtClean="0">
                    <a:solidFill>
                      <a:schemeClr val="accent5"/>
                    </a:solidFill>
                  </a:rPr>
                  <a:t> </a:t>
                </a:r>
                <a:r>
                  <a:rPr lang="en-US" dirty="0" err="1" smtClean="0">
                    <a:solidFill>
                      <a:schemeClr val="accent5"/>
                    </a:solidFill>
                  </a:rPr>
                  <a:t>bichiziqli</a:t>
                </a:r>
                <a:r>
                  <a:rPr lang="en-US" dirty="0" smtClean="0">
                    <a:solidFill>
                      <a:schemeClr val="accent5"/>
                    </a:solidFill>
                  </a:rPr>
                  <a:t> forma </a:t>
                </a:r>
                <a:r>
                  <a:rPr lang="en-US" dirty="0" err="1" smtClean="0">
                    <a:solidFill>
                      <a:schemeClr val="accent5"/>
                    </a:solidFill>
                  </a:rPr>
                  <a:t>uchun</a:t>
                </a:r>
                <a:r>
                  <a:rPr lang="en-US" dirty="0" smtClean="0">
                    <a:solidFill>
                      <a:schemeClr val="accent5"/>
                    </a:solidFill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solidFill>
                              <a:schemeClr val="accent5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chemeClr val="accent5"/>
                            </a:solidFill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en-US" b="0" i="1" smtClean="0">
                            <a:solidFill>
                              <a:schemeClr val="accent5"/>
                            </a:solidFill>
                            <a:latin typeface="Cambria Math"/>
                          </a:rPr>
                          <m:t>𝑖𝑗</m:t>
                        </m:r>
                      </m:sub>
                    </m:sSub>
                  </m:oMath>
                </a14:m>
                <a:r>
                  <a:rPr lang="en-US" dirty="0" smtClean="0">
                    <a:solidFill>
                      <a:schemeClr val="accent5"/>
                    </a:solidFill>
                  </a:rPr>
                  <a:t>=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 smtClean="0">
                            <a:solidFill>
                              <a:schemeClr val="accent5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solidFill>
                              <a:schemeClr val="accent5"/>
                            </a:solidFill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en-US" b="0" i="1" dirty="0" smtClean="0">
                            <a:solidFill>
                              <a:schemeClr val="accent5"/>
                            </a:solidFill>
                            <a:latin typeface="Cambria Math"/>
                          </a:rPr>
                          <m:t>𝑗𝑖</m:t>
                        </m:r>
                      </m:sub>
                    </m:sSub>
                  </m:oMath>
                </a14:m>
                <a:r>
                  <a:rPr lang="en-US" dirty="0" smtClean="0">
                    <a:solidFill>
                      <a:schemeClr val="accent5"/>
                    </a:solidFill>
                  </a:rPr>
                  <a:t>,</a:t>
                </a:r>
                <a:r>
                  <a:rPr lang="en-US" dirty="0" err="1" smtClean="0">
                    <a:solidFill>
                      <a:schemeClr val="accent5"/>
                    </a:solidFill>
                  </a:rPr>
                  <a:t>antisimmetrik</a:t>
                </a:r>
                <a:r>
                  <a:rPr lang="en-US" dirty="0">
                    <a:solidFill>
                      <a:schemeClr val="accent5"/>
                    </a:solidFill>
                  </a:rPr>
                  <a:t> </a:t>
                </a:r>
                <a:r>
                  <a:rPr lang="en-US" dirty="0" smtClean="0">
                    <a:solidFill>
                      <a:schemeClr val="accent5"/>
                    </a:solidFill>
                  </a:rPr>
                  <a:t> </a:t>
                </a:r>
                <a:r>
                  <a:rPr lang="en-US" dirty="0" err="1" smtClean="0">
                    <a:solidFill>
                      <a:schemeClr val="accent5"/>
                    </a:solidFill>
                  </a:rPr>
                  <a:t>bichiziqli</a:t>
                </a:r>
                <a:r>
                  <a:rPr lang="en-US" dirty="0" smtClean="0">
                    <a:solidFill>
                      <a:schemeClr val="accent5"/>
                    </a:solidFill>
                  </a:rPr>
                  <a:t> forma </a:t>
                </a:r>
                <a:r>
                  <a:rPr lang="en-US" dirty="0" err="1" smtClean="0">
                    <a:solidFill>
                      <a:schemeClr val="accent5"/>
                    </a:solidFill>
                  </a:rPr>
                  <a:t>uchun</a:t>
                </a:r>
                <a:r>
                  <a:rPr lang="en-US" dirty="0" smtClean="0">
                    <a:solidFill>
                      <a:schemeClr val="accent5"/>
                    </a:solidFill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solidFill>
                              <a:schemeClr val="accent5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chemeClr val="accent5"/>
                            </a:solidFill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en-US" b="0" i="1" smtClean="0">
                            <a:solidFill>
                              <a:schemeClr val="accent5"/>
                            </a:solidFill>
                            <a:latin typeface="Cambria Math"/>
                          </a:rPr>
                          <m:t>𝑖𝑗</m:t>
                        </m:r>
                      </m:sub>
                    </m:sSub>
                    <m:r>
                      <a:rPr lang="en-US" b="0" i="1" smtClean="0">
                        <a:solidFill>
                          <a:schemeClr val="accent5"/>
                        </a:solidFill>
                        <a:latin typeface="Cambria Math"/>
                      </a:rPr>
                      <m:t>=−</m:t>
                    </m:r>
                    <m:sSub>
                      <m:sSubPr>
                        <m:ctrlPr>
                          <a:rPr lang="en-US" b="0" i="1" smtClean="0">
                            <a:solidFill>
                              <a:schemeClr val="accent5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chemeClr val="accent5"/>
                            </a:solidFill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en-US" b="0" i="1" smtClean="0">
                            <a:solidFill>
                              <a:schemeClr val="accent5"/>
                            </a:solidFill>
                            <a:latin typeface="Cambria Math"/>
                          </a:rPr>
                          <m:t>𝑗𝑖</m:t>
                        </m:r>
                      </m:sub>
                    </m:sSub>
                  </m:oMath>
                </a14:m>
                <a:r>
                  <a:rPr lang="en-US" dirty="0" smtClean="0">
                    <a:solidFill>
                      <a:schemeClr val="accent5"/>
                    </a:solidFill>
                  </a:rPr>
                  <a:t>;</a:t>
                </a:r>
                <a14:m>
                  <m:oMath xmlns:m="http://schemas.openxmlformats.org/officeDocument/2006/math">
                    <m:r>
                      <a:rPr lang="en-US" i="1" dirty="0" smtClean="0">
                        <a:solidFill>
                          <a:schemeClr val="accent5"/>
                        </a:solidFill>
                        <a:latin typeface="Cambria Math"/>
                      </a:rPr>
                      <m:t> </m:t>
                    </m:r>
                    <m:acc>
                      <m:accPr>
                        <m:chr m:val="⃗"/>
                        <m:ctrlPr>
                          <a:rPr lang="en-US" i="1" dirty="0" smtClean="0">
                            <a:solidFill>
                              <a:schemeClr val="accent5"/>
                            </a:solidFill>
                            <a:latin typeface="Cambria Math"/>
                          </a:rPr>
                        </m:ctrlPr>
                      </m:accPr>
                      <m:e>
                        <m:r>
                          <a:rPr lang="en-US" b="0" i="1" dirty="0" smtClean="0">
                            <a:solidFill>
                              <a:schemeClr val="accent5"/>
                            </a:solidFill>
                            <a:latin typeface="Cambria Math"/>
                          </a:rPr>
                          <m:t>𝑖</m:t>
                        </m:r>
                      </m:e>
                    </m:acc>
                  </m:oMath>
                </a14:m>
                <a:r>
                  <a:rPr lang="en-US" dirty="0" smtClean="0">
                    <a:solidFill>
                      <a:schemeClr val="accent5"/>
                    </a:solidFill>
                  </a:rPr>
                  <a:t>=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i="1" dirty="0" smtClean="0">
                            <a:solidFill>
                              <a:schemeClr val="accent5"/>
                            </a:solidFill>
                            <a:latin typeface="Cambria Math"/>
                          </a:rPr>
                        </m:ctrlPr>
                      </m:accPr>
                      <m:e>
                        <m:r>
                          <a:rPr lang="en-US" b="0" i="1" dirty="0" smtClean="0">
                            <a:solidFill>
                              <a:schemeClr val="accent5"/>
                            </a:solidFill>
                            <a:latin typeface="Cambria Math"/>
                          </a:rPr>
                          <m:t>𝑗</m:t>
                        </m:r>
                      </m:e>
                    </m:acc>
                  </m:oMath>
                </a14:m>
                <a:r>
                  <a:rPr lang="en-US" dirty="0" smtClean="0">
                    <a:solidFill>
                      <a:schemeClr val="accent5"/>
                    </a:solidFill>
                  </a:rPr>
                  <a:t> </a:t>
                </a:r>
                <a:r>
                  <a:rPr lang="en-US" dirty="0" err="1" smtClean="0">
                    <a:solidFill>
                      <a:schemeClr val="accent5"/>
                    </a:solidFill>
                  </a:rPr>
                  <a:t>holda</a:t>
                </a:r>
                <a:r>
                  <a:rPr lang="en-US" dirty="0" smtClean="0">
                    <a:solidFill>
                      <a:schemeClr val="accent5"/>
                    </a:solidFill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solidFill>
                              <a:schemeClr val="accent5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chemeClr val="accent5"/>
                            </a:solidFill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en-US" b="0" i="1" smtClean="0">
                            <a:solidFill>
                              <a:schemeClr val="accent5"/>
                            </a:solidFill>
                            <a:latin typeface="Cambria Math"/>
                          </a:rPr>
                          <m:t>𝑖𝑖</m:t>
                        </m:r>
                      </m:sub>
                    </m:sSub>
                  </m:oMath>
                </a14:m>
                <a:r>
                  <a:rPr lang="en-US" dirty="0" smtClean="0">
                    <a:solidFill>
                      <a:schemeClr val="accent5"/>
                    </a:solidFill>
                  </a:rPr>
                  <a:t>=-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 smtClean="0">
                            <a:solidFill>
                              <a:schemeClr val="accent5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solidFill>
                              <a:schemeClr val="accent5"/>
                            </a:solidFill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en-US" b="0" i="1" dirty="0" smtClean="0">
                            <a:solidFill>
                              <a:schemeClr val="accent5"/>
                            </a:solidFill>
                            <a:latin typeface="Cambria Math"/>
                          </a:rPr>
                          <m:t>𝑖𝑖</m:t>
                        </m:r>
                        <m:r>
                          <a:rPr lang="en-US" b="0" i="1" dirty="0" smtClean="0">
                            <a:solidFill>
                              <a:schemeClr val="accent5"/>
                            </a:solidFill>
                            <a:latin typeface="Cambria Math"/>
                          </a:rPr>
                          <m:t> </m:t>
                        </m:r>
                      </m:sub>
                    </m:sSub>
                  </m:oMath>
                </a14:m>
                <a:r>
                  <a:rPr lang="en-US" dirty="0" err="1" smtClean="0">
                    <a:solidFill>
                      <a:schemeClr val="accent5"/>
                    </a:solidFill>
                  </a:rPr>
                  <a:t>o’rinli.Demak</a:t>
                </a:r>
                <a:r>
                  <a:rPr lang="en-US" dirty="0" smtClean="0">
                    <a:solidFill>
                      <a:schemeClr val="accent5"/>
                    </a:solidFill>
                  </a:rPr>
                  <a:t> </a:t>
                </a:r>
                <a:r>
                  <a:rPr lang="en-US" dirty="0" err="1" smtClean="0">
                    <a:solidFill>
                      <a:schemeClr val="accent5"/>
                    </a:solidFill>
                  </a:rPr>
                  <a:t>simmetrik</a:t>
                </a:r>
                <a:r>
                  <a:rPr lang="en-US" dirty="0" smtClean="0">
                    <a:solidFill>
                      <a:schemeClr val="accent5"/>
                    </a:solidFill>
                  </a:rPr>
                  <a:t>  </a:t>
                </a:r>
                <a:r>
                  <a:rPr lang="en-US" dirty="0" err="1" smtClean="0">
                    <a:solidFill>
                      <a:schemeClr val="accent5"/>
                    </a:solidFill>
                  </a:rPr>
                  <a:t>bichiziqli</a:t>
                </a:r>
                <a:r>
                  <a:rPr lang="en-US" dirty="0" smtClean="0">
                    <a:solidFill>
                      <a:schemeClr val="accent5"/>
                    </a:solidFill>
                  </a:rPr>
                  <a:t> </a:t>
                </a:r>
                <a:r>
                  <a:rPr lang="en-US" dirty="0" err="1" smtClean="0">
                    <a:solidFill>
                      <a:schemeClr val="accent5"/>
                    </a:solidFill>
                  </a:rPr>
                  <a:t>formaning</a:t>
                </a:r>
                <a:r>
                  <a:rPr lang="en-US" dirty="0" smtClean="0">
                    <a:solidFill>
                      <a:schemeClr val="accent5"/>
                    </a:solidFill>
                  </a:rPr>
                  <a:t> </a:t>
                </a:r>
                <a:r>
                  <a:rPr lang="en-US" dirty="0" err="1" smtClean="0">
                    <a:solidFill>
                      <a:schemeClr val="accent5"/>
                    </a:solidFill>
                  </a:rPr>
                  <a:t>matrissasi</a:t>
                </a:r>
                <a:r>
                  <a:rPr lang="en-US" dirty="0" smtClean="0">
                    <a:solidFill>
                      <a:schemeClr val="accent5"/>
                    </a:solidFill>
                  </a:rPr>
                  <a:t> ham </a:t>
                </a:r>
                <a:r>
                  <a:rPr lang="en-US" dirty="0" err="1" smtClean="0">
                    <a:solidFill>
                      <a:schemeClr val="accent5"/>
                    </a:solidFill>
                  </a:rPr>
                  <a:t>simmetrikdir,antisimmetrik</a:t>
                </a:r>
                <a:r>
                  <a:rPr lang="en-US" dirty="0" smtClean="0">
                    <a:solidFill>
                      <a:schemeClr val="accent5"/>
                    </a:solidFill>
                  </a:rPr>
                  <a:t> </a:t>
                </a:r>
                <a:r>
                  <a:rPr lang="en-US" dirty="0" err="1" smtClean="0">
                    <a:solidFill>
                      <a:schemeClr val="accent5"/>
                    </a:solidFill>
                  </a:rPr>
                  <a:t>bichiziqli</a:t>
                </a:r>
                <a:r>
                  <a:rPr lang="en-US" dirty="0" smtClean="0">
                    <a:solidFill>
                      <a:schemeClr val="accent5"/>
                    </a:solidFill>
                  </a:rPr>
                  <a:t> forma </a:t>
                </a:r>
                <a:r>
                  <a:rPr lang="en-US" dirty="0" err="1" smtClean="0">
                    <a:solidFill>
                      <a:schemeClr val="accent5"/>
                    </a:solidFill>
                  </a:rPr>
                  <a:t>matrissasining</a:t>
                </a:r>
                <a:r>
                  <a:rPr lang="en-US" dirty="0" smtClean="0">
                    <a:solidFill>
                      <a:schemeClr val="accent5"/>
                    </a:solidFill>
                  </a:rPr>
                  <a:t> bosh </a:t>
                </a:r>
                <a:r>
                  <a:rPr lang="en-US" dirty="0" err="1" smtClean="0">
                    <a:solidFill>
                      <a:schemeClr val="accent5"/>
                    </a:solidFill>
                  </a:rPr>
                  <a:t>diagonalidagi</a:t>
                </a:r>
                <a:r>
                  <a:rPr lang="en-US" dirty="0" smtClean="0">
                    <a:solidFill>
                      <a:schemeClr val="accent5"/>
                    </a:solidFill>
                  </a:rPr>
                  <a:t> </a:t>
                </a:r>
                <a:r>
                  <a:rPr lang="en-US" dirty="0" err="1" smtClean="0">
                    <a:solidFill>
                      <a:schemeClr val="accent5"/>
                    </a:solidFill>
                  </a:rPr>
                  <a:t>elementlari</a:t>
                </a:r>
                <a:r>
                  <a:rPr lang="en-US" dirty="0" smtClean="0">
                    <a:solidFill>
                      <a:schemeClr val="accent5"/>
                    </a:solidFill>
                  </a:rPr>
                  <a:t> </a:t>
                </a:r>
                <a:r>
                  <a:rPr lang="en-US" dirty="0" err="1" smtClean="0">
                    <a:solidFill>
                      <a:schemeClr val="accent5"/>
                    </a:solidFill>
                  </a:rPr>
                  <a:t>nolga</a:t>
                </a:r>
                <a:r>
                  <a:rPr lang="en-US" dirty="0" smtClean="0">
                    <a:solidFill>
                      <a:schemeClr val="accent5"/>
                    </a:solidFill>
                  </a:rPr>
                  <a:t> </a:t>
                </a:r>
                <a:r>
                  <a:rPr lang="en-US" dirty="0" err="1" smtClean="0">
                    <a:solidFill>
                      <a:schemeClr val="accent5"/>
                    </a:solidFill>
                  </a:rPr>
                  <a:t>teng</a:t>
                </a:r>
                <a:r>
                  <a:rPr lang="en-US" dirty="0" smtClean="0">
                    <a:solidFill>
                      <a:schemeClr val="accent5"/>
                    </a:solidFill>
                  </a:rPr>
                  <a:t>.</a:t>
                </a:r>
                <a:endParaRPr lang="ru-RU" dirty="0">
                  <a:solidFill>
                    <a:schemeClr val="accent5"/>
                  </a:solidFill>
                </a:endParaRPr>
              </a:p>
            </p:txBody>
          </p:sp>
        </mc:Choice>
        <mc:Fallback xmlns="">
          <p:sp>
            <p:nvSpPr>
              <p:cNvPr id="3" name="Подзаголовок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827584" y="836712"/>
                <a:ext cx="7560840" cy="5400600"/>
              </a:xfr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Рамка 3"/>
          <p:cNvSpPr/>
          <p:nvPr/>
        </p:nvSpPr>
        <p:spPr>
          <a:xfrm>
            <a:off x="0" y="0"/>
            <a:ext cx="9144000" cy="6858000"/>
          </a:xfrm>
          <a:prstGeom prst="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3028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827584" y="836712"/>
                <a:ext cx="7488832" cy="5400600"/>
              </a:xfrm>
            </p:spPr>
            <p:style>
              <a:lnRef idx="1">
                <a:schemeClr val="accent6"/>
              </a:lnRef>
              <a:fillRef idx="2">
                <a:schemeClr val="accent6"/>
              </a:fillRef>
              <a:effectRef idx="1">
                <a:schemeClr val="accent6"/>
              </a:effectRef>
              <a:fontRef idx="minor">
                <a:schemeClr val="dk1"/>
              </a:fontRef>
            </p:style>
            <p:txBody>
              <a:bodyPr/>
              <a:lstStyle/>
              <a:p>
                <a:r>
                  <a:rPr lang="en-US" dirty="0" smtClean="0">
                    <a:solidFill>
                      <a:schemeClr val="accent5"/>
                    </a:solidFill>
                  </a:rPr>
                  <a:t>Bizga </a:t>
                </a:r>
                <a:r>
                  <a:rPr lang="en-US" dirty="0" err="1" smtClean="0">
                    <a:solidFill>
                      <a:schemeClr val="accent5"/>
                    </a:solidFill>
                  </a:rPr>
                  <a:t>simmetrik</a:t>
                </a:r>
                <a:r>
                  <a:rPr lang="en-US" dirty="0" smtClean="0">
                    <a:solidFill>
                      <a:schemeClr val="accent5"/>
                    </a:solidFill>
                  </a:rPr>
                  <a:t> </a:t>
                </a:r>
                <a:r>
                  <a:rPr lang="en-US" dirty="0" err="1" smtClean="0">
                    <a:solidFill>
                      <a:schemeClr val="accent5"/>
                    </a:solidFill>
                  </a:rPr>
                  <a:t>bichiziqli</a:t>
                </a:r>
                <a:r>
                  <a:rPr lang="en-US" dirty="0" smtClean="0">
                    <a:solidFill>
                      <a:schemeClr val="accent5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i="1" smtClean="0">
                        <a:solidFill>
                          <a:schemeClr val="accent5"/>
                        </a:solidFill>
                        <a:latin typeface="Cambria Math"/>
                        <a:ea typeface="Cambria Math"/>
                      </a:rPr>
                      <m:t>𝜑</m:t>
                    </m:r>
                    <m:r>
                      <a:rPr lang="en-US" b="0" i="1" smtClean="0">
                        <a:solidFill>
                          <a:schemeClr val="accent5"/>
                        </a:solidFill>
                        <a:latin typeface="Cambria Math"/>
                        <a:ea typeface="Cambria Math"/>
                      </a:rPr>
                      <m:t>(</m:t>
                    </m:r>
                    <m:acc>
                      <m:accPr>
                        <m:chr m:val="⃗"/>
                        <m:ctrlPr>
                          <a:rPr lang="en-US" b="0" i="1" smtClean="0">
                            <a:solidFill>
                              <a:schemeClr val="accent5"/>
                            </a:solidFill>
                            <a:latin typeface="Cambria Math"/>
                            <a:ea typeface="Cambria Math"/>
                          </a:rPr>
                        </m:ctrlPr>
                      </m:accPr>
                      <m:e>
                        <m:r>
                          <a:rPr lang="en-US" b="0" i="1" smtClean="0">
                            <a:solidFill>
                              <a:schemeClr val="accent5"/>
                            </a:solidFill>
                            <a:latin typeface="Cambria Math"/>
                            <a:ea typeface="Cambria Math"/>
                          </a:rPr>
                          <m:t>𝑥</m:t>
                        </m:r>
                      </m:e>
                    </m:acc>
                  </m:oMath>
                </a14:m>
                <a:r>
                  <a:rPr lang="en-US" dirty="0" smtClean="0">
                    <a:solidFill>
                      <a:schemeClr val="accent5"/>
                    </a:solidFill>
                  </a:rPr>
                  <a:t>,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i="1" dirty="0" smtClean="0">
                            <a:solidFill>
                              <a:schemeClr val="accent5"/>
                            </a:solidFill>
                            <a:latin typeface="Cambria Math"/>
                          </a:rPr>
                        </m:ctrlPr>
                      </m:accPr>
                      <m:e>
                        <m:r>
                          <a:rPr lang="en-US" b="0" i="1" dirty="0" smtClean="0">
                            <a:solidFill>
                              <a:schemeClr val="accent5"/>
                            </a:solidFill>
                            <a:latin typeface="Cambria Math"/>
                          </a:rPr>
                          <m:t>𝑦</m:t>
                        </m:r>
                      </m:e>
                    </m:acc>
                  </m:oMath>
                </a14:m>
                <a:r>
                  <a:rPr lang="en-US" dirty="0" smtClean="0">
                    <a:solidFill>
                      <a:schemeClr val="accent5"/>
                    </a:solidFill>
                  </a:rPr>
                  <a:t>) forma </a:t>
                </a:r>
                <a:r>
                  <a:rPr lang="en-US" dirty="0" err="1" smtClean="0">
                    <a:solidFill>
                      <a:schemeClr val="accent5"/>
                    </a:solidFill>
                  </a:rPr>
                  <a:t>berilgan</a:t>
                </a:r>
                <a:r>
                  <a:rPr lang="en-US" dirty="0" smtClean="0">
                    <a:solidFill>
                      <a:schemeClr val="accent5"/>
                    </a:solidFill>
                  </a:rPr>
                  <a:t> </a:t>
                </a:r>
                <a:r>
                  <a:rPr lang="en-US" dirty="0" err="1" smtClean="0">
                    <a:solidFill>
                      <a:schemeClr val="accent5"/>
                    </a:solidFill>
                  </a:rPr>
                  <a:t>bo’lsin</a:t>
                </a:r>
                <a:r>
                  <a:rPr lang="en-US" dirty="0" smtClean="0">
                    <a:solidFill>
                      <a:schemeClr val="accent5"/>
                    </a:solidFill>
                  </a:rPr>
                  <a:t>.</a:t>
                </a:r>
              </a:p>
              <a:p>
                <a:r>
                  <a:rPr lang="en-US" b="1" dirty="0" err="1" smtClean="0">
                    <a:solidFill>
                      <a:schemeClr val="accent5"/>
                    </a:solidFill>
                  </a:rPr>
                  <a:t>TA’RIF:</a:t>
                </a:r>
                <a:r>
                  <a:rPr lang="en-US" dirty="0" err="1" smtClean="0">
                    <a:solidFill>
                      <a:schemeClr val="accent5"/>
                    </a:solidFill>
                  </a:rPr>
                  <a:t>Simmetrik</a:t>
                </a:r>
                <a:r>
                  <a:rPr lang="en-US" dirty="0" smtClean="0">
                    <a:solidFill>
                      <a:schemeClr val="accent5"/>
                    </a:solidFill>
                  </a:rPr>
                  <a:t> </a:t>
                </a:r>
                <a:r>
                  <a:rPr lang="en-US" dirty="0" err="1" smtClean="0">
                    <a:solidFill>
                      <a:schemeClr val="accent5"/>
                    </a:solidFill>
                  </a:rPr>
                  <a:t>bichiziqli</a:t>
                </a:r>
                <a:r>
                  <a:rPr lang="en-US" dirty="0" smtClean="0">
                    <a:solidFill>
                      <a:schemeClr val="accent5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i="1" smtClean="0">
                        <a:solidFill>
                          <a:schemeClr val="accent5"/>
                        </a:solidFill>
                        <a:latin typeface="Cambria Math"/>
                        <a:ea typeface="Cambria Math"/>
                      </a:rPr>
                      <m:t>𝜑</m:t>
                    </m:r>
                  </m:oMath>
                </a14:m>
                <a:r>
                  <a:rPr lang="en-US" dirty="0" smtClean="0">
                    <a:solidFill>
                      <a:schemeClr val="accent5"/>
                    </a:solidFill>
                  </a:rPr>
                  <a:t>(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i="1" dirty="0" smtClean="0">
                            <a:solidFill>
                              <a:schemeClr val="accent5"/>
                            </a:solidFill>
                            <a:latin typeface="Cambria Math"/>
                          </a:rPr>
                        </m:ctrlPr>
                      </m:accPr>
                      <m:e>
                        <m:r>
                          <a:rPr lang="en-US" b="0" i="1" dirty="0" smtClean="0">
                            <a:solidFill>
                              <a:schemeClr val="accent5"/>
                            </a:solidFill>
                            <a:latin typeface="Cambria Math"/>
                          </a:rPr>
                          <m:t>𝑥</m:t>
                        </m:r>
                      </m:e>
                    </m:acc>
                  </m:oMath>
                </a14:m>
                <a:r>
                  <a:rPr lang="en-US" dirty="0" smtClean="0">
                    <a:solidFill>
                      <a:schemeClr val="accent5"/>
                    </a:solidFill>
                  </a:rPr>
                  <a:t>,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i="1" dirty="0" smtClean="0">
                            <a:solidFill>
                              <a:schemeClr val="accent5"/>
                            </a:solidFill>
                            <a:latin typeface="Cambria Math"/>
                          </a:rPr>
                        </m:ctrlPr>
                      </m:accPr>
                      <m:e>
                        <m:r>
                          <a:rPr lang="en-US" b="0" i="1" dirty="0" smtClean="0">
                            <a:solidFill>
                              <a:schemeClr val="accent5"/>
                            </a:solidFill>
                            <a:latin typeface="Cambria Math"/>
                          </a:rPr>
                          <m:t>𝑦</m:t>
                        </m:r>
                      </m:e>
                    </m:acc>
                  </m:oMath>
                </a14:m>
                <a:r>
                  <a:rPr lang="en-US" dirty="0" smtClean="0">
                    <a:solidFill>
                      <a:schemeClr val="accent5"/>
                    </a:solidFill>
                  </a:rPr>
                  <a:t>) </a:t>
                </a:r>
                <a:r>
                  <a:rPr lang="en-US" dirty="0" err="1" smtClean="0">
                    <a:solidFill>
                      <a:schemeClr val="accent5"/>
                    </a:solidFill>
                  </a:rPr>
                  <a:t>formadan</a:t>
                </a:r>
                <a:r>
                  <a:rPr lang="en-US" dirty="0" smtClean="0">
                    <a:solidFill>
                      <a:schemeClr val="accent5"/>
                    </a:solidFill>
                  </a:rPr>
                  <a:t>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i="1" smtClean="0">
                            <a:solidFill>
                              <a:schemeClr val="accent5"/>
                            </a:solidFill>
                            <a:latin typeface="Cambria Math"/>
                          </a:rPr>
                        </m:ctrlPr>
                      </m:accPr>
                      <m:e>
                        <m:r>
                          <a:rPr lang="en-US" b="0" i="1" smtClean="0">
                            <a:solidFill>
                              <a:schemeClr val="accent5"/>
                            </a:solidFill>
                            <a:latin typeface="Cambria Math"/>
                          </a:rPr>
                          <m:t>𝑥</m:t>
                        </m:r>
                      </m:e>
                    </m:acc>
                  </m:oMath>
                </a14:m>
                <a:r>
                  <a:rPr lang="en-US" dirty="0" smtClean="0">
                    <a:solidFill>
                      <a:schemeClr val="accent5"/>
                    </a:solidFill>
                  </a:rPr>
                  <a:t>=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i="1" dirty="0" smtClean="0">
                            <a:solidFill>
                              <a:schemeClr val="accent5"/>
                            </a:solidFill>
                            <a:latin typeface="Cambria Math"/>
                          </a:rPr>
                        </m:ctrlPr>
                      </m:accPr>
                      <m:e>
                        <m:r>
                          <a:rPr lang="en-US" b="0" i="1" dirty="0" smtClean="0">
                            <a:solidFill>
                              <a:schemeClr val="accent5"/>
                            </a:solidFill>
                            <a:latin typeface="Cambria Math"/>
                          </a:rPr>
                          <m:t>𝑦</m:t>
                        </m:r>
                      </m:e>
                    </m:acc>
                  </m:oMath>
                </a14:m>
                <a:r>
                  <a:rPr lang="en-US" dirty="0" smtClean="0">
                    <a:solidFill>
                      <a:schemeClr val="accent5"/>
                    </a:solidFill>
                  </a:rPr>
                  <a:t> </a:t>
                </a:r>
                <a:r>
                  <a:rPr lang="en-US" dirty="0" err="1" smtClean="0">
                    <a:solidFill>
                      <a:schemeClr val="accent5"/>
                    </a:solidFill>
                  </a:rPr>
                  <a:t>holda</a:t>
                </a:r>
                <a:r>
                  <a:rPr lang="en-US" dirty="0" smtClean="0">
                    <a:solidFill>
                      <a:schemeClr val="accent5"/>
                    </a:solidFill>
                  </a:rPr>
                  <a:t> </a:t>
                </a:r>
                <a:r>
                  <a:rPr lang="en-US" dirty="0" err="1" smtClean="0">
                    <a:solidFill>
                      <a:schemeClr val="accent5"/>
                    </a:solidFill>
                  </a:rPr>
                  <a:t>hosil</a:t>
                </a:r>
                <a:r>
                  <a:rPr lang="en-US" dirty="0" smtClean="0">
                    <a:solidFill>
                      <a:schemeClr val="accent5"/>
                    </a:solidFill>
                  </a:rPr>
                  <a:t> </a:t>
                </a:r>
                <a:r>
                  <a:rPr lang="en-US" dirty="0" err="1" smtClean="0">
                    <a:solidFill>
                      <a:schemeClr val="accent5"/>
                    </a:solidFill>
                  </a:rPr>
                  <a:t>qilingan</a:t>
                </a:r>
                <a:r>
                  <a:rPr lang="en-US" dirty="0" smtClean="0">
                    <a:solidFill>
                      <a:schemeClr val="accent5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i="1" smtClean="0">
                        <a:solidFill>
                          <a:schemeClr val="accent5"/>
                        </a:solidFill>
                        <a:latin typeface="Cambria Math"/>
                        <a:ea typeface="Cambria Math"/>
                      </a:rPr>
                      <m:t>𝜑</m:t>
                    </m:r>
                    <m:r>
                      <a:rPr lang="en-US" b="0" i="1" smtClean="0">
                        <a:solidFill>
                          <a:schemeClr val="accent5"/>
                        </a:solidFill>
                        <a:latin typeface="Cambria Math"/>
                        <a:ea typeface="Cambria Math"/>
                      </a:rPr>
                      <m:t>(</m:t>
                    </m:r>
                    <m:acc>
                      <m:accPr>
                        <m:chr m:val="⃗"/>
                        <m:ctrlPr>
                          <a:rPr lang="en-US" b="0" i="1" smtClean="0">
                            <a:solidFill>
                              <a:schemeClr val="accent5"/>
                            </a:solidFill>
                            <a:latin typeface="Cambria Math"/>
                            <a:ea typeface="Cambria Math"/>
                          </a:rPr>
                        </m:ctrlPr>
                      </m:accPr>
                      <m:e>
                        <m:r>
                          <a:rPr lang="en-US" b="0" i="1" smtClean="0">
                            <a:solidFill>
                              <a:schemeClr val="accent5"/>
                            </a:solidFill>
                            <a:latin typeface="Cambria Math"/>
                            <a:ea typeface="Cambria Math"/>
                          </a:rPr>
                          <m:t>𝑥</m:t>
                        </m:r>
                      </m:e>
                    </m:acc>
                    <m:r>
                      <a:rPr lang="en-US" b="0" i="0" smtClean="0">
                        <a:solidFill>
                          <a:schemeClr val="accent5"/>
                        </a:solidFill>
                        <a:latin typeface="Cambria Math"/>
                        <a:ea typeface="Cambria Math"/>
                      </a:rPr>
                      <m:t>,</m:t>
                    </m:r>
                    <m:acc>
                      <m:accPr>
                        <m:chr m:val="⃗"/>
                        <m:ctrlPr>
                          <a:rPr lang="en-US" i="1" dirty="0" smtClean="0">
                            <a:solidFill>
                              <a:schemeClr val="accent5"/>
                            </a:solidFill>
                            <a:latin typeface="Cambria Math"/>
                          </a:rPr>
                        </m:ctrlPr>
                      </m:accPr>
                      <m:e>
                        <m:r>
                          <a:rPr lang="en-US" b="0" i="1" dirty="0" smtClean="0">
                            <a:solidFill>
                              <a:schemeClr val="accent5"/>
                            </a:solidFill>
                            <a:latin typeface="Cambria Math"/>
                          </a:rPr>
                          <m:t>𝑥</m:t>
                        </m:r>
                      </m:e>
                    </m:acc>
                  </m:oMath>
                </a14:m>
                <a:r>
                  <a:rPr lang="en-US" dirty="0" smtClean="0">
                    <a:solidFill>
                      <a:schemeClr val="accent5"/>
                    </a:solidFill>
                  </a:rPr>
                  <a:t>) </a:t>
                </a:r>
                <a:r>
                  <a:rPr lang="en-US" dirty="0" err="1" smtClean="0">
                    <a:solidFill>
                      <a:schemeClr val="accent5"/>
                    </a:solidFill>
                  </a:rPr>
                  <a:t>ni</a:t>
                </a:r>
                <a:r>
                  <a:rPr lang="en-US" dirty="0" smtClean="0">
                    <a:solidFill>
                      <a:schemeClr val="accent5"/>
                    </a:solidFill>
                  </a:rPr>
                  <a:t> </a:t>
                </a:r>
                <a:r>
                  <a:rPr lang="en-US" dirty="0" err="1" smtClean="0">
                    <a:solidFill>
                      <a:schemeClr val="accent5"/>
                    </a:solidFill>
                  </a:rPr>
                  <a:t>bichiziqli</a:t>
                </a:r>
                <a:r>
                  <a:rPr lang="en-US" dirty="0" smtClean="0">
                    <a:solidFill>
                      <a:schemeClr val="accent5"/>
                    </a:solidFill>
                  </a:rPr>
                  <a:t> </a:t>
                </a:r>
                <a:r>
                  <a:rPr lang="en-US" dirty="0" err="1" smtClean="0">
                    <a:solidFill>
                      <a:schemeClr val="accent5"/>
                    </a:solidFill>
                  </a:rPr>
                  <a:t>formaning</a:t>
                </a:r>
                <a:r>
                  <a:rPr lang="en-US" dirty="0" smtClean="0">
                    <a:solidFill>
                      <a:schemeClr val="accent5"/>
                    </a:solidFill>
                  </a:rPr>
                  <a:t> </a:t>
                </a:r>
                <a:r>
                  <a:rPr lang="en-US" i="1" dirty="0" err="1" smtClean="0">
                    <a:solidFill>
                      <a:schemeClr val="accent5"/>
                    </a:solidFill>
                  </a:rPr>
                  <a:t>kvadratik</a:t>
                </a:r>
                <a:r>
                  <a:rPr lang="en-US" i="1" dirty="0" smtClean="0">
                    <a:solidFill>
                      <a:schemeClr val="accent5"/>
                    </a:solidFill>
                  </a:rPr>
                  <a:t> </a:t>
                </a:r>
                <a:r>
                  <a:rPr lang="en-US" i="1" dirty="0" err="1" smtClean="0">
                    <a:solidFill>
                      <a:schemeClr val="accent5"/>
                    </a:solidFill>
                  </a:rPr>
                  <a:t>formasi</a:t>
                </a:r>
                <a:r>
                  <a:rPr lang="en-US" i="1" dirty="0" smtClean="0">
                    <a:solidFill>
                      <a:schemeClr val="accent5"/>
                    </a:solidFill>
                  </a:rPr>
                  <a:t> </a:t>
                </a:r>
                <a:r>
                  <a:rPr lang="en-US" dirty="0" smtClean="0">
                    <a:solidFill>
                      <a:schemeClr val="accent5"/>
                    </a:solidFill>
                  </a:rPr>
                  <a:t>deb </a:t>
                </a:r>
                <a:r>
                  <a:rPr lang="en-US" dirty="0" err="1" smtClean="0">
                    <a:solidFill>
                      <a:schemeClr val="accent5"/>
                    </a:solidFill>
                  </a:rPr>
                  <a:t>ataladi</a:t>
                </a:r>
                <a:r>
                  <a:rPr lang="en-US" dirty="0" smtClean="0">
                    <a:solidFill>
                      <a:schemeClr val="accent5"/>
                    </a:solidFill>
                  </a:rPr>
                  <a:t>;</a:t>
                </a:r>
                <a14:m>
                  <m:oMath xmlns:m="http://schemas.openxmlformats.org/officeDocument/2006/math">
                    <m:r>
                      <a:rPr lang="en-US" i="1" smtClean="0">
                        <a:solidFill>
                          <a:schemeClr val="accent5"/>
                        </a:solidFill>
                        <a:latin typeface="Cambria Math"/>
                        <a:ea typeface="Cambria Math"/>
                      </a:rPr>
                      <m:t>𝜑</m:t>
                    </m:r>
                  </m:oMath>
                </a14:m>
                <a:r>
                  <a:rPr lang="en-US" dirty="0" smtClean="0">
                    <a:solidFill>
                      <a:schemeClr val="accent5"/>
                    </a:solidFill>
                  </a:rPr>
                  <a:t>(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i="1" dirty="0" smtClean="0">
                            <a:solidFill>
                              <a:schemeClr val="accent5"/>
                            </a:solidFill>
                            <a:latin typeface="Cambria Math"/>
                          </a:rPr>
                        </m:ctrlPr>
                      </m:accPr>
                      <m:e>
                        <m:r>
                          <a:rPr lang="en-US" b="0" i="1" dirty="0" smtClean="0">
                            <a:solidFill>
                              <a:schemeClr val="accent5"/>
                            </a:solidFill>
                            <a:latin typeface="Cambria Math"/>
                          </a:rPr>
                          <m:t>𝑥</m:t>
                        </m:r>
                      </m:e>
                    </m:acc>
                  </m:oMath>
                </a14:m>
                <a:r>
                  <a:rPr lang="en-US" dirty="0" smtClean="0">
                    <a:solidFill>
                      <a:schemeClr val="accent5"/>
                    </a:solidFill>
                  </a:rPr>
                  <a:t>,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i="1" dirty="0" smtClean="0">
                            <a:solidFill>
                              <a:schemeClr val="accent5"/>
                            </a:solidFill>
                            <a:latin typeface="Cambria Math"/>
                          </a:rPr>
                        </m:ctrlPr>
                      </m:accPr>
                      <m:e>
                        <m:r>
                          <a:rPr lang="en-US" b="0" i="1" dirty="0" smtClean="0">
                            <a:solidFill>
                              <a:schemeClr val="accent5"/>
                            </a:solidFill>
                            <a:latin typeface="Cambria Math"/>
                          </a:rPr>
                          <m:t>𝑦</m:t>
                        </m:r>
                      </m:e>
                    </m:acc>
                  </m:oMath>
                </a14:m>
                <a:r>
                  <a:rPr lang="en-US" dirty="0" smtClean="0">
                    <a:solidFill>
                      <a:schemeClr val="accent5"/>
                    </a:solidFill>
                  </a:rPr>
                  <a:t>) </a:t>
                </a:r>
                <a:r>
                  <a:rPr lang="en-US" dirty="0" err="1" smtClean="0">
                    <a:solidFill>
                      <a:schemeClr val="accent5"/>
                    </a:solidFill>
                  </a:rPr>
                  <a:t>bu</a:t>
                </a:r>
                <a:r>
                  <a:rPr lang="en-US" dirty="0" smtClean="0">
                    <a:solidFill>
                      <a:schemeClr val="accent5"/>
                    </a:solidFill>
                  </a:rPr>
                  <a:t> </a:t>
                </a:r>
                <a:r>
                  <a:rPr lang="en-US" dirty="0" err="1" smtClean="0">
                    <a:solidFill>
                      <a:schemeClr val="accent5"/>
                    </a:solidFill>
                  </a:rPr>
                  <a:t>holda</a:t>
                </a:r>
                <a:r>
                  <a:rPr lang="en-US" dirty="0" smtClean="0">
                    <a:solidFill>
                      <a:schemeClr val="accent5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i="1" smtClean="0">
                        <a:solidFill>
                          <a:schemeClr val="accent5"/>
                        </a:solidFill>
                        <a:latin typeface="Cambria Math"/>
                        <a:ea typeface="Cambria Math"/>
                      </a:rPr>
                      <m:t>𝜑</m:t>
                    </m:r>
                    <m:r>
                      <a:rPr lang="en-US" b="0" i="1" smtClean="0">
                        <a:solidFill>
                          <a:schemeClr val="accent5"/>
                        </a:solidFill>
                        <a:latin typeface="Cambria Math"/>
                        <a:ea typeface="Cambria Math"/>
                      </a:rPr>
                      <m:t>(</m:t>
                    </m:r>
                    <m:acc>
                      <m:accPr>
                        <m:chr m:val="⃗"/>
                        <m:ctrlPr>
                          <a:rPr lang="en-US" b="0" i="1" smtClean="0">
                            <a:solidFill>
                              <a:schemeClr val="accent5"/>
                            </a:solidFill>
                            <a:latin typeface="Cambria Math"/>
                            <a:ea typeface="Cambria Math"/>
                          </a:rPr>
                        </m:ctrlPr>
                      </m:accPr>
                      <m:e>
                        <m:r>
                          <a:rPr lang="en-US" b="0" i="1" smtClean="0">
                            <a:solidFill>
                              <a:schemeClr val="accent5"/>
                            </a:solidFill>
                            <a:latin typeface="Cambria Math"/>
                            <a:ea typeface="Cambria Math"/>
                          </a:rPr>
                          <m:t>𝑥</m:t>
                        </m:r>
                        <m:r>
                          <a:rPr lang="en-US" b="0" i="1" smtClean="0">
                            <a:solidFill>
                              <a:schemeClr val="accent5"/>
                            </a:solidFill>
                            <a:latin typeface="Cambria Math"/>
                            <a:ea typeface="Cambria Math"/>
                          </a:rPr>
                          <m:t> </m:t>
                        </m:r>
                      </m:e>
                    </m:acc>
                    <m:acc>
                      <m:accPr>
                        <m:chr m:val="⃗"/>
                        <m:ctrlPr>
                          <a:rPr lang="en-US" i="1" smtClean="0">
                            <a:solidFill>
                              <a:schemeClr val="accent5"/>
                            </a:solidFill>
                            <a:latin typeface="Cambria Math"/>
                            <a:ea typeface="Cambria Math"/>
                          </a:rPr>
                        </m:ctrlPr>
                      </m:accPr>
                      <m:e>
                        <m:r>
                          <a:rPr lang="en-US" b="0" i="1" smtClean="0">
                            <a:solidFill>
                              <a:schemeClr val="accent5"/>
                            </a:solidFill>
                            <a:latin typeface="Cambria Math"/>
                            <a:ea typeface="Cambria Math"/>
                          </a:rPr>
                          <m:t>𝑥</m:t>
                        </m:r>
                      </m:e>
                    </m:acc>
                    <m:r>
                      <a:rPr lang="en-US" b="0" i="1" smtClean="0">
                        <a:solidFill>
                          <a:schemeClr val="accent5"/>
                        </a:solidFill>
                        <a:latin typeface="Cambria Math"/>
                        <a:ea typeface="Cambria Math"/>
                      </a:rPr>
                      <m:t>)</m:t>
                    </m:r>
                  </m:oMath>
                </a14:m>
                <a:r>
                  <a:rPr lang="en-US" dirty="0" smtClean="0">
                    <a:solidFill>
                      <a:schemeClr val="accent5"/>
                    </a:solidFill>
                  </a:rPr>
                  <a:t> </a:t>
                </a:r>
                <a:r>
                  <a:rPr lang="en-US" dirty="0" err="1" smtClean="0">
                    <a:solidFill>
                      <a:schemeClr val="accent5"/>
                    </a:solidFill>
                  </a:rPr>
                  <a:t>uchun</a:t>
                </a:r>
                <a:r>
                  <a:rPr lang="en-US" dirty="0" smtClean="0">
                    <a:solidFill>
                      <a:schemeClr val="accent5"/>
                    </a:solidFill>
                  </a:rPr>
                  <a:t> </a:t>
                </a:r>
                <a:r>
                  <a:rPr lang="en-US" i="1" dirty="0" err="1" smtClean="0">
                    <a:solidFill>
                      <a:schemeClr val="accent5"/>
                    </a:solidFill>
                  </a:rPr>
                  <a:t>qutbiy</a:t>
                </a:r>
                <a:r>
                  <a:rPr lang="en-US" i="1" dirty="0" smtClean="0">
                    <a:solidFill>
                      <a:schemeClr val="accent5"/>
                    </a:solidFill>
                  </a:rPr>
                  <a:t> forma</a:t>
                </a:r>
                <a:r>
                  <a:rPr lang="en-US" dirty="0" smtClean="0">
                    <a:solidFill>
                      <a:schemeClr val="accent5"/>
                    </a:solidFill>
                  </a:rPr>
                  <a:t> </a:t>
                </a:r>
                <a:r>
                  <a:rPr lang="en-US" dirty="0" err="1" smtClean="0">
                    <a:solidFill>
                      <a:schemeClr val="accent5"/>
                    </a:solidFill>
                  </a:rPr>
                  <a:t>deyiladi</a:t>
                </a:r>
                <a:r>
                  <a:rPr lang="en-US" dirty="0" smtClean="0">
                    <a:solidFill>
                      <a:schemeClr val="accent5"/>
                    </a:solidFill>
                  </a:rPr>
                  <a:t>.</a:t>
                </a:r>
              </a:p>
              <a:p>
                <a:r>
                  <a:rPr lang="en-US" b="1" i="1" dirty="0" err="1" smtClean="0">
                    <a:solidFill>
                      <a:schemeClr val="accent5"/>
                    </a:solidFill>
                  </a:rPr>
                  <a:t>Teorema</a:t>
                </a:r>
                <a:r>
                  <a:rPr lang="en-US" i="1" dirty="0" err="1" smtClean="0">
                    <a:solidFill>
                      <a:schemeClr val="accent5"/>
                    </a:solidFill>
                  </a:rPr>
                  <a:t>.Bichiziqli</a:t>
                </a:r>
                <a:r>
                  <a:rPr lang="en-US" i="1" dirty="0" smtClean="0">
                    <a:solidFill>
                      <a:schemeClr val="accent5"/>
                    </a:solidFill>
                  </a:rPr>
                  <a:t> </a:t>
                </a:r>
                <a:r>
                  <a:rPr lang="en-US" i="1" dirty="0" err="1" smtClean="0">
                    <a:solidFill>
                      <a:schemeClr val="accent5"/>
                    </a:solidFill>
                  </a:rPr>
                  <a:t>qutbiy</a:t>
                </a:r>
                <a:r>
                  <a:rPr lang="en-US" i="1" dirty="0" smtClean="0">
                    <a:solidFill>
                      <a:schemeClr val="accent5"/>
                    </a:solidFill>
                  </a:rPr>
                  <a:t> forma </a:t>
                </a:r>
                <a:r>
                  <a:rPr lang="en-US" i="1" dirty="0" err="1" smtClean="0">
                    <a:solidFill>
                      <a:schemeClr val="accent5"/>
                    </a:solidFill>
                  </a:rPr>
                  <a:t>o’zining</a:t>
                </a:r>
                <a:r>
                  <a:rPr lang="en-US" i="1" dirty="0" smtClean="0">
                    <a:solidFill>
                      <a:schemeClr val="accent5"/>
                    </a:solidFill>
                  </a:rPr>
                  <a:t> </a:t>
                </a:r>
                <a:r>
                  <a:rPr lang="en-US" i="1" dirty="0" err="1" smtClean="0">
                    <a:solidFill>
                      <a:schemeClr val="accent5"/>
                    </a:solidFill>
                  </a:rPr>
                  <a:t>kvadratik</a:t>
                </a:r>
                <a:r>
                  <a:rPr lang="en-US" i="1" dirty="0" smtClean="0">
                    <a:solidFill>
                      <a:schemeClr val="accent5"/>
                    </a:solidFill>
                  </a:rPr>
                  <a:t> </a:t>
                </a:r>
                <a:r>
                  <a:rPr lang="en-US" i="1" dirty="0" err="1" smtClean="0">
                    <a:solidFill>
                      <a:schemeClr val="accent5"/>
                    </a:solidFill>
                  </a:rPr>
                  <a:t>formasi</a:t>
                </a:r>
                <a:r>
                  <a:rPr lang="en-US" i="1" dirty="0" smtClean="0">
                    <a:solidFill>
                      <a:schemeClr val="accent5"/>
                    </a:solidFill>
                  </a:rPr>
                  <a:t> </a:t>
                </a:r>
                <a:r>
                  <a:rPr lang="en-US" i="1" dirty="0" err="1" smtClean="0">
                    <a:solidFill>
                      <a:schemeClr val="accent5"/>
                    </a:solidFill>
                  </a:rPr>
                  <a:t>bilan</a:t>
                </a:r>
                <a:r>
                  <a:rPr lang="en-US" i="1" dirty="0" smtClean="0">
                    <a:solidFill>
                      <a:schemeClr val="accent5"/>
                    </a:solidFill>
                  </a:rPr>
                  <a:t> </a:t>
                </a:r>
                <a:r>
                  <a:rPr lang="en-US" i="1" dirty="0" err="1" smtClean="0">
                    <a:solidFill>
                      <a:schemeClr val="accent5"/>
                    </a:solidFill>
                  </a:rPr>
                  <a:t>to’liq</a:t>
                </a:r>
                <a:r>
                  <a:rPr lang="en-US" i="1" dirty="0" smtClean="0">
                    <a:solidFill>
                      <a:schemeClr val="accent5"/>
                    </a:solidFill>
                  </a:rPr>
                  <a:t> </a:t>
                </a:r>
                <a:r>
                  <a:rPr lang="en-US" i="1" dirty="0" err="1" smtClean="0">
                    <a:solidFill>
                      <a:schemeClr val="accent5"/>
                    </a:solidFill>
                  </a:rPr>
                  <a:t>aniqlanadi</a:t>
                </a:r>
                <a:r>
                  <a:rPr lang="en-US" i="1" dirty="0" smtClean="0"/>
                  <a:t>.</a:t>
                </a:r>
              </a:p>
              <a:p>
                <a:endParaRPr lang="ru-RU" i="1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27584" y="836712"/>
                <a:ext cx="7488832" cy="5400600"/>
              </a:xfr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Рамка 3"/>
          <p:cNvSpPr/>
          <p:nvPr/>
        </p:nvSpPr>
        <p:spPr>
          <a:xfrm>
            <a:off x="0" y="0"/>
            <a:ext cx="9144000" cy="6858000"/>
          </a:xfrm>
          <a:prstGeom prst="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17567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2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6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827584" y="836711"/>
                <a:ext cx="7416824" cy="5184577"/>
              </a:xfr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>
                <a:normAutofit fontScale="92500" lnSpcReduction="20000"/>
              </a:bodyPr>
              <a:lstStyle/>
              <a:p>
                <a14:m>
                  <m:oMath xmlns:m="http://schemas.openxmlformats.org/officeDocument/2006/math">
                    <m:r>
                      <a:rPr lang="ru-RU" i="1" smtClean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latin typeface="Cambria Math"/>
                        <a:ea typeface="Cambria Math"/>
                      </a:rPr>
                      <m:t>𝜑</m:t>
                    </m:r>
                    <m:r>
                      <a:rPr lang="en-US" b="0" i="1" smtClean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latin typeface="Cambria Math"/>
                        <a:ea typeface="Cambria Math"/>
                      </a:rPr>
                      <m:t>(</m:t>
                    </m:r>
                    <m:acc>
                      <m:accPr>
                        <m:chr m:val="⃗"/>
                        <m:ctrlPr>
                          <a:rPr lang="en-US" b="0" i="1" smtClean="0">
                            <a:solidFill>
                              <a:schemeClr val="tx2">
                                <a:lumMod val="60000"/>
                                <a:lumOff val="40000"/>
                              </a:schemeClr>
                            </a:solidFill>
                            <a:latin typeface="Cambria Math"/>
                            <a:ea typeface="Cambria Math"/>
                          </a:rPr>
                        </m:ctrlPr>
                      </m:accPr>
                      <m:e>
                        <m:r>
                          <a:rPr lang="en-US" b="0" i="1" smtClean="0">
                            <a:solidFill>
                              <a:schemeClr val="tx2">
                                <a:lumMod val="60000"/>
                                <a:lumOff val="40000"/>
                              </a:schemeClr>
                            </a:solidFill>
                            <a:latin typeface="Cambria Math"/>
                            <a:ea typeface="Cambria Math"/>
                          </a:rPr>
                          <m:t>𝑥</m:t>
                        </m:r>
                        <m:r>
                          <a:rPr lang="en-US" b="0" i="1" smtClean="0">
                            <a:solidFill>
                              <a:schemeClr val="tx2">
                                <a:lumMod val="60000"/>
                                <a:lumOff val="40000"/>
                              </a:schemeClr>
                            </a:solidFill>
                            <a:latin typeface="Cambria Math"/>
                            <a:ea typeface="Cambria Math"/>
                          </a:rPr>
                          <m:t>,</m:t>
                        </m:r>
                      </m:e>
                    </m:acc>
                    <m:acc>
                      <m:accPr>
                        <m:chr m:val="⃗"/>
                        <m:ctrlPr>
                          <a:rPr lang="ru-RU" i="1" smtClean="0">
                            <a:solidFill>
                              <a:schemeClr val="tx2">
                                <a:lumMod val="60000"/>
                                <a:lumOff val="40000"/>
                              </a:schemeClr>
                            </a:solidFill>
                            <a:latin typeface="Cambria Math"/>
                            <a:ea typeface="Cambria Math"/>
                          </a:rPr>
                        </m:ctrlPr>
                      </m:accPr>
                      <m:e>
                        <m:r>
                          <a:rPr lang="en-US" b="0" i="1" smtClean="0">
                            <a:solidFill>
                              <a:schemeClr val="tx2">
                                <a:lumMod val="60000"/>
                                <a:lumOff val="40000"/>
                              </a:schemeClr>
                            </a:solidFill>
                            <a:latin typeface="Cambria Math"/>
                            <a:ea typeface="Cambria Math"/>
                          </a:rPr>
                          <m:t>𝑦</m:t>
                        </m:r>
                      </m:e>
                    </m:acc>
                    <m:r>
                      <a:rPr lang="en-US" b="0" i="1" smtClean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latin typeface="Cambria Math"/>
                        <a:ea typeface="Cambria Math"/>
                      </a:rPr>
                      <m:t>)</m:t>
                    </m:r>
                  </m:oMath>
                </a14:m>
                <a:r>
                  <a:rPr lang="en-US" dirty="0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</a:rPr>
                  <a:t>=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ctrlPr>
                          <a:rPr lang="en-US" i="1" dirty="0" smtClean="0">
                            <a:solidFill>
                              <a:schemeClr val="tx2">
                                <a:lumMod val="60000"/>
                                <a:lumOff val="40000"/>
                              </a:schemeClr>
                            </a:solidFill>
                            <a:latin typeface="Cambria Math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b="0" i="1" dirty="0" smtClean="0">
                            <a:solidFill>
                              <a:schemeClr val="tx2">
                                <a:lumMod val="60000"/>
                                <a:lumOff val="40000"/>
                              </a:schemeClr>
                            </a:solidFill>
                            <a:latin typeface="Cambria Math"/>
                          </a:rPr>
                          <m:t>𝑖</m:t>
                        </m:r>
                        <m:r>
                          <a:rPr lang="en-US" b="0" i="1" dirty="0" smtClean="0">
                            <a:solidFill>
                              <a:schemeClr val="tx2">
                                <a:lumMod val="60000"/>
                                <a:lumOff val="40000"/>
                              </a:schemeClr>
                            </a:solidFill>
                            <a:latin typeface="Cambria Math"/>
                          </a:rPr>
                          <m:t>,</m:t>
                        </m:r>
                        <m:r>
                          <a:rPr lang="en-US" b="0" i="1" dirty="0" smtClean="0">
                            <a:solidFill>
                              <a:schemeClr val="tx2">
                                <a:lumMod val="60000"/>
                                <a:lumOff val="40000"/>
                              </a:schemeClr>
                            </a:solidFill>
                            <a:latin typeface="Cambria Math"/>
                          </a:rPr>
                          <m:t>𝑗</m:t>
                        </m:r>
                        <m:r>
                          <a:rPr lang="en-US" b="0" i="1" dirty="0" smtClean="0">
                            <a:solidFill>
                              <a:schemeClr val="tx2">
                                <a:lumMod val="60000"/>
                                <a:lumOff val="40000"/>
                              </a:schemeClr>
                            </a:solidFill>
                            <a:latin typeface="Cambria Math"/>
                          </a:rPr>
                          <m:t>=1</m:t>
                        </m:r>
                      </m:sub>
                      <m:sup>
                        <m:r>
                          <a:rPr lang="en-US" b="0" i="1" dirty="0" smtClean="0">
                            <a:solidFill>
                              <a:schemeClr val="tx2">
                                <a:lumMod val="60000"/>
                                <a:lumOff val="40000"/>
                              </a:schemeClr>
                            </a:solidFill>
                            <a:latin typeface="Cambria Math"/>
                          </a:rPr>
                          <m:t>𝑛</m:t>
                        </m:r>
                      </m:sup>
                      <m:e>
                        <m:sSub>
                          <m:sSubPr>
                            <m:ctrlPr>
                              <a:rPr lang="en-US" i="1" dirty="0" smtClean="0">
                                <a:solidFill>
                                  <a:schemeClr val="tx2">
                                    <a:lumMod val="60000"/>
                                    <a:lumOff val="40000"/>
                                  </a:schemeClr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b="0" i="1" dirty="0" smtClean="0">
                                <a:solidFill>
                                  <a:schemeClr val="tx2">
                                    <a:lumMod val="60000"/>
                                    <a:lumOff val="40000"/>
                                  </a:schemeClr>
                                </a:solidFill>
                                <a:latin typeface="Cambria Math"/>
                              </a:rPr>
                              <m:t>𝑎</m:t>
                            </m:r>
                          </m:e>
                          <m:sub>
                            <m:r>
                              <a:rPr lang="en-US" b="0" i="1" dirty="0" smtClean="0">
                                <a:solidFill>
                                  <a:schemeClr val="tx2">
                                    <a:lumMod val="60000"/>
                                    <a:lumOff val="40000"/>
                                  </a:schemeClr>
                                </a:solidFill>
                                <a:latin typeface="Cambria Math"/>
                              </a:rPr>
                              <m:t>𝑖𝑗</m:t>
                            </m:r>
                          </m:sub>
                        </m:sSub>
                      </m:e>
                    </m:nary>
                    <m:sSub>
                      <m:sSubPr>
                        <m:ctrlPr>
                          <a:rPr lang="en-US" i="1" dirty="0" smtClean="0">
                            <a:solidFill>
                              <a:schemeClr val="tx2">
                                <a:lumMod val="60000"/>
                                <a:lumOff val="40000"/>
                              </a:schemeClr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solidFill>
                              <a:schemeClr val="tx2">
                                <a:lumMod val="60000"/>
                                <a:lumOff val="40000"/>
                              </a:schemeClr>
                            </a:solidFill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en-US" b="0" i="1" dirty="0" smtClean="0">
                            <a:solidFill>
                              <a:schemeClr val="tx2">
                                <a:lumMod val="60000"/>
                                <a:lumOff val="40000"/>
                              </a:schemeClr>
                            </a:solidFill>
                            <a:latin typeface="Cambria Math"/>
                          </a:rPr>
                          <m:t>𝑖</m:t>
                        </m:r>
                      </m:sub>
                    </m:sSub>
                    <m:sSub>
                      <m:sSubPr>
                        <m:ctrlPr>
                          <a:rPr lang="en-US" i="1" dirty="0" smtClean="0">
                            <a:solidFill>
                              <a:schemeClr val="tx2">
                                <a:lumMod val="60000"/>
                                <a:lumOff val="40000"/>
                              </a:schemeClr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solidFill>
                              <a:schemeClr val="tx2">
                                <a:lumMod val="60000"/>
                                <a:lumOff val="40000"/>
                              </a:schemeClr>
                            </a:solidFill>
                            <a:latin typeface="Cambria Math"/>
                          </a:rPr>
                          <m:t>𝑦</m:t>
                        </m:r>
                      </m:e>
                      <m:sub>
                        <m:r>
                          <a:rPr lang="en-US" b="0" i="1" dirty="0" smtClean="0">
                            <a:solidFill>
                              <a:schemeClr val="tx2">
                                <a:lumMod val="60000"/>
                                <a:lumOff val="40000"/>
                              </a:schemeClr>
                            </a:solidFill>
                            <a:latin typeface="Cambria Math"/>
                          </a:rPr>
                          <m:t>𝑗</m:t>
                        </m:r>
                      </m:sub>
                    </m:sSub>
                  </m:oMath>
                </a14:m>
                <a:r>
                  <a:rPr lang="en-US" dirty="0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</a:rPr>
                  <a:t>    </a:t>
                </a:r>
                <a:r>
                  <a:rPr lang="en-US" dirty="0" err="1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</a:rPr>
                  <a:t>ni</a:t>
                </a:r>
                <a:r>
                  <a:rPr lang="en-US" dirty="0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</a:rPr>
                  <a:t> </a:t>
                </a:r>
                <a:r>
                  <a:rPr lang="en-US" dirty="0" err="1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</a:rPr>
                  <a:t>bichiziqli</a:t>
                </a:r>
                <a:r>
                  <a:rPr lang="en-US" dirty="0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</a:rPr>
                  <a:t> forma deb </a:t>
                </a:r>
                <a:r>
                  <a:rPr lang="en-US" dirty="0" err="1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</a:rPr>
                  <a:t>olsak</a:t>
                </a:r>
                <a:r>
                  <a:rPr lang="en-US" dirty="0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</a:rPr>
                  <a:t> </a:t>
                </a:r>
                <a:r>
                  <a:rPr lang="en-US" dirty="0" err="1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</a:rPr>
                  <a:t>hamda</a:t>
                </a:r>
                <a:r>
                  <a:rPr lang="en-US" dirty="0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</a:rPr>
                  <a:t>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i="1" smtClean="0">
                            <a:solidFill>
                              <a:schemeClr val="tx2">
                                <a:lumMod val="60000"/>
                                <a:lumOff val="40000"/>
                              </a:schemeClr>
                            </a:solidFill>
                            <a:latin typeface="Cambria Math"/>
                          </a:rPr>
                        </m:ctrlPr>
                      </m:accPr>
                      <m:e>
                        <m:r>
                          <a:rPr lang="en-US" b="0" i="1" smtClean="0">
                            <a:solidFill>
                              <a:schemeClr val="tx2">
                                <a:lumMod val="60000"/>
                                <a:lumOff val="40000"/>
                              </a:schemeClr>
                            </a:solidFill>
                            <a:latin typeface="Cambria Math"/>
                          </a:rPr>
                          <m:t>𝑥</m:t>
                        </m:r>
                      </m:e>
                    </m:acc>
                    <m:r>
                      <a:rPr lang="en-US" b="0" i="1" smtClean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latin typeface="Cambria Math"/>
                      </a:rPr>
                      <m:t>=</m:t>
                    </m:r>
                    <m:acc>
                      <m:accPr>
                        <m:chr m:val="⃗"/>
                        <m:ctrlPr>
                          <a:rPr lang="en-US" b="0" i="1" smtClean="0">
                            <a:solidFill>
                              <a:schemeClr val="tx2">
                                <a:lumMod val="60000"/>
                                <a:lumOff val="40000"/>
                              </a:schemeClr>
                            </a:solidFill>
                            <a:latin typeface="Cambria Math"/>
                          </a:rPr>
                        </m:ctrlPr>
                      </m:accPr>
                      <m:e>
                        <m:r>
                          <a:rPr lang="en-US" b="0" i="1" smtClean="0">
                            <a:solidFill>
                              <a:schemeClr val="tx2">
                                <a:lumMod val="60000"/>
                                <a:lumOff val="40000"/>
                              </a:schemeClr>
                            </a:solidFill>
                            <a:latin typeface="Cambria Math"/>
                          </a:rPr>
                          <m:t>𝑦</m:t>
                        </m:r>
                      </m:e>
                    </m:acc>
                  </m:oMath>
                </a14:m>
                <a:r>
                  <a:rPr lang="en-US" dirty="0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</a:rPr>
                  <a:t> </a:t>
                </a:r>
                <a:r>
                  <a:rPr lang="en-US" dirty="0" err="1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</a:rPr>
                  <a:t>shartlarni</a:t>
                </a:r>
                <a:r>
                  <a:rPr lang="en-US" dirty="0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</a:rPr>
                  <a:t> </a:t>
                </a:r>
                <a:r>
                  <a:rPr lang="en-US" dirty="0" err="1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</a:rPr>
                  <a:t>e’tiborga</a:t>
                </a:r>
                <a:r>
                  <a:rPr lang="en-US" dirty="0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</a:rPr>
                  <a:t> </a:t>
                </a:r>
                <a:r>
                  <a:rPr lang="en-US" dirty="0" err="1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</a:rPr>
                  <a:t>olsak</a:t>
                </a:r>
                <a:r>
                  <a:rPr lang="en-US" dirty="0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</a:rPr>
                  <a:t> </a:t>
                </a:r>
                <a:r>
                  <a:rPr lang="en-US" dirty="0" err="1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</a:rPr>
                  <a:t>kvadratik</a:t>
                </a:r>
                <a:r>
                  <a:rPr lang="en-US" dirty="0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</a:rPr>
                  <a:t> forma </a:t>
                </a:r>
                <a:r>
                  <a:rPr lang="en-US" dirty="0" err="1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</a:rPr>
                  <a:t>quyidagi</a:t>
                </a:r>
                <a:r>
                  <a:rPr lang="en-US" dirty="0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</a:rPr>
                  <a:t> </a:t>
                </a:r>
                <a:r>
                  <a:rPr lang="en-US" dirty="0" err="1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</a:rPr>
                  <a:t>ko’rinishni</a:t>
                </a:r>
                <a:r>
                  <a:rPr lang="en-US" dirty="0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</a:rPr>
                  <a:t> </a:t>
                </a:r>
                <a:r>
                  <a:rPr lang="en-US" dirty="0" err="1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</a:rPr>
                  <a:t>oladi</a:t>
                </a:r>
                <a:r>
                  <a:rPr lang="en-US" dirty="0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</a:rPr>
                  <a:t>: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US" i="1" smtClean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latin typeface="Cambria Math"/>
                        <a:ea typeface="Cambria Math"/>
                      </a:rPr>
                      <m:t>𝜑</m:t>
                    </m:r>
                    <m:r>
                      <a:rPr lang="en-US" b="0" i="1" smtClean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latin typeface="Cambria Math"/>
                        <a:ea typeface="Cambria Math"/>
                      </a:rPr>
                      <m:t>(</m:t>
                    </m:r>
                    <m:acc>
                      <m:accPr>
                        <m:chr m:val="⃗"/>
                        <m:ctrlPr>
                          <a:rPr lang="en-US" b="0" i="1" smtClean="0">
                            <a:solidFill>
                              <a:schemeClr val="tx2">
                                <a:lumMod val="60000"/>
                                <a:lumOff val="40000"/>
                              </a:schemeClr>
                            </a:solidFill>
                            <a:latin typeface="Cambria Math"/>
                            <a:ea typeface="Cambria Math"/>
                          </a:rPr>
                        </m:ctrlPr>
                      </m:accPr>
                      <m:e>
                        <m:r>
                          <a:rPr lang="en-US" b="0" i="1" smtClean="0">
                            <a:solidFill>
                              <a:schemeClr val="tx2">
                                <a:lumMod val="60000"/>
                                <a:lumOff val="40000"/>
                              </a:schemeClr>
                            </a:solidFill>
                            <a:latin typeface="Cambria Math"/>
                            <a:ea typeface="Cambria Math"/>
                          </a:rPr>
                          <m:t>𝑥</m:t>
                        </m:r>
                      </m:e>
                    </m:acc>
                    <m:r>
                      <a:rPr lang="en-US" b="0" i="1" smtClean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latin typeface="Cambria Math"/>
                        <a:ea typeface="Cambria Math"/>
                      </a:rPr>
                      <m:t>,</m:t>
                    </m:r>
                    <m:acc>
                      <m:accPr>
                        <m:chr m:val="⃗"/>
                        <m:ctrlPr>
                          <a:rPr lang="en-US" b="0" i="1" smtClean="0">
                            <a:solidFill>
                              <a:schemeClr val="tx2">
                                <a:lumMod val="60000"/>
                                <a:lumOff val="40000"/>
                              </a:schemeClr>
                            </a:solidFill>
                            <a:latin typeface="Cambria Math"/>
                            <a:ea typeface="Cambria Math"/>
                          </a:rPr>
                        </m:ctrlPr>
                      </m:accPr>
                      <m:e>
                        <m:r>
                          <a:rPr lang="en-US" b="0" i="1" smtClean="0">
                            <a:solidFill>
                              <a:schemeClr val="tx2">
                                <a:lumMod val="60000"/>
                                <a:lumOff val="40000"/>
                              </a:schemeClr>
                            </a:solidFill>
                            <a:latin typeface="Cambria Math"/>
                            <a:ea typeface="Cambria Math"/>
                          </a:rPr>
                          <m:t>𝑥</m:t>
                        </m:r>
                      </m:e>
                    </m:acc>
                    <m:r>
                      <a:rPr lang="en-US" b="0" i="1" smtClean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latin typeface="Cambria Math"/>
                        <a:ea typeface="Cambria Math"/>
                      </a:rPr>
                      <m:t>)</m:t>
                    </m:r>
                  </m:oMath>
                </a14:m>
                <a:r>
                  <a:rPr lang="en-US" dirty="0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</a:rPr>
                  <a:t>=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i="1" smtClean="0">
                            <a:solidFill>
                              <a:schemeClr val="tx2">
                                <a:lumMod val="60000"/>
                                <a:lumOff val="40000"/>
                              </a:schemeClr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chemeClr val="tx2">
                                <a:lumMod val="60000"/>
                                <a:lumOff val="40000"/>
                              </a:schemeClr>
                            </a:solidFill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en-US" b="0" i="1" smtClean="0">
                            <a:solidFill>
                              <a:schemeClr val="tx2">
                                <a:lumMod val="60000"/>
                                <a:lumOff val="40000"/>
                              </a:schemeClr>
                            </a:solidFill>
                            <a:latin typeface="Cambria Math"/>
                          </a:rPr>
                          <m:t>11</m:t>
                        </m:r>
                      </m:sub>
                    </m:sSub>
                    <m:sSubSup>
                      <m:sSubSupPr>
                        <m:ctrlPr>
                          <a:rPr lang="ru-RU" i="1" smtClean="0">
                            <a:solidFill>
                              <a:schemeClr val="tx2">
                                <a:lumMod val="60000"/>
                                <a:lumOff val="40000"/>
                              </a:schemeClr>
                            </a:solidFill>
                            <a:latin typeface="Cambria Math"/>
                          </a:rPr>
                        </m:ctrlPr>
                      </m:sSubSupPr>
                      <m:e>
                        <m:r>
                          <a:rPr lang="en-US" b="0" i="1" smtClean="0">
                            <a:solidFill>
                              <a:schemeClr val="tx2">
                                <a:lumMod val="60000"/>
                                <a:lumOff val="40000"/>
                              </a:schemeClr>
                            </a:solidFill>
                            <a:latin typeface="Cambria Math"/>
                          </a:rPr>
                          <m:t>𝑥</m:t>
                        </m:r>
                      </m:e>
                      <m:sub/>
                      <m:sup>
                        <m:r>
                          <a:rPr lang="en-US" b="0" i="1" smtClean="0">
                            <a:solidFill>
                              <a:schemeClr val="tx2">
                                <a:lumMod val="60000"/>
                                <a:lumOff val="40000"/>
                              </a:schemeClr>
                            </a:solidFill>
                            <a:latin typeface="Cambria Math"/>
                          </a:rPr>
                          <m:t>2</m:t>
                        </m:r>
                      </m:sup>
                    </m:sSubSup>
                  </m:oMath>
                </a14:m>
                <a:r>
                  <a:rPr lang="en-US" sz="1100" dirty="0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</a:rPr>
                  <a:t>1</a:t>
                </a:r>
                <a:r>
                  <a:rPr lang="en-US" dirty="0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</a:rPr>
                  <a:t>+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 smtClean="0">
                            <a:solidFill>
                              <a:schemeClr val="tx2">
                                <a:lumMod val="60000"/>
                                <a:lumOff val="40000"/>
                              </a:schemeClr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solidFill>
                              <a:schemeClr val="tx2">
                                <a:lumMod val="60000"/>
                                <a:lumOff val="40000"/>
                              </a:schemeClr>
                            </a:solidFill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en-US" b="0" i="1" dirty="0" smtClean="0">
                            <a:solidFill>
                              <a:schemeClr val="tx2">
                                <a:lumMod val="60000"/>
                                <a:lumOff val="40000"/>
                              </a:schemeClr>
                            </a:solidFill>
                            <a:latin typeface="Cambria Math"/>
                          </a:rPr>
                          <m:t>22</m:t>
                        </m:r>
                      </m:sub>
                    </m:sSub>
                    <m:sSubSup>
                      <m:sSubSupPr>
                        <m:ctrlPr>
                          <a:rPr lang="en-US" i="1" dirty="0" smtClean="0">
                            <a:solidFill>
                              <a:schemeClr val="tx2">
                                <a:lumMod val="60000"/>
                                <a:lumOff val="40000"/>
                              </a:schemeClr>
                            </a:solidFill>
                            <a:latin typeface="Cambria Math"/>
                          </a:rPr>
                        </m:ctrlPr>
                      </m:sSubSupPr>
                      <m:e>
                        <m:r>
                          <a:rPr lang="en-US" b="0" i="1" dirty="0" smtClean="0">
                            <a:solidFill>
                              <a:schemeClr val="tx2">
                                <a:lumMod val="60000"/>
                                <a:lumOff val="40000"/>
                              </a:schemeClr>
                            </a:solidFill>
                            <a:latin typeface="Cambria Math"/>
                          </a:rPr>
                          <m:t>𝑥</m:t>
                        </m:r>
                      </m:e>
                      <m:sub/>
                      <m:sup>
                        <m:r>
                          <a:rPr lang="en-US" b="0" i="1" dirty="0" smtClean="0">
                            <a:solidFill>
                              <a:schemeClr val="tx2">
                                <a:lumMod val="60000"/>
                                <a:lumOff val="40000"/>
                              </a:schemeClr>
                            </a:solidFill>
                            <a:latin typeface="Cambria Math"/>
                          </a:rPr>
                          <m:t>2</m:t>
                        </m:r>
                      </m:sup>
                    </m:sSubSup>
                  </m:oMath>
                </a14:m>
                <a:r>
                  <a:rPr lang="en-US" sz="1100" dirty="0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</a:rPr>
                  <a:t>2</a:t>
                </a:r>
                <a:r>
                  <a:rPr lang="en-US" dirty="0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</a:rPr>
                  <a:t>+……+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solidFill>
                              <a:schemeClr val="tx2">
                                <a:lumMod val="60000"/>
                                <a:lumOff val="40000"/>
                              </a:schemeClr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chemeClr val="tx2">
                                <a:lumMod val="60000"/>
                                <a:lumOff val="40000"/>
                              </a:schemeClr>
                            </a:solidFill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en-US" b="0" i="1" smtClean="0">
                            <a:solidFill>
                              <a:schemeClr val="tx2">
                                <a:lumMod val="60000"/>
                                <a:lumOff val="40000"/>
                              </a:schemeClr>
                            </a:solidFill>
                            <a:latin typeface="Cambria Math"/>
                          </a:rPr>
                          <m:t>𝑛𝑛</m:t>
                        </m:r>
                      </m:sub>
                    </m:sSub>
                    <m:sSup>
                      <m:sSupPr>
                        <m:ctrlPr>
                          <a:rPr lang="en-US" i="1" smtClean="0">
                            <a:solidFill>
                              <a:schemeClr val="tx2">
                                <a:lumMod val="60000"/>
                                <a:lumOff val="40000"/>
                              </a:schemeClr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solidFill>
                              <a:schemeClr val="tx2">
                                <a:lumMod val="60000"/>
                                <a:lumOff val="40000"/>
                              </a:schemeClr>
                            </a:solidFill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US" b="0" i="1" smtClean="0">
                            <a:solidFill>
                              <a:schemeClr val="tx2">
                                <a:lumMod val="60000"/>
                                <a:lumOff val="40000"/>
                              </a:schemeClr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1100" dirty="0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</a:rPr>
                  <a:t>n</a:t>
                </a:r>
              </a:p>
              <a:p>
                <a:pPr marL="0" indent="0">
                  <a:buNone/>
                </a:pPr>
                <a:r>
                  <a:rPr lang="en-US" dirty="0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</a:rPr>
                  <a:t>Bu </a:t>
                </a:r>
                <a:r>
                  <a:rPr lang="en-US" dirty="0" err="1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</a:rPr>
                  <a:t>ko’rinish</a:t>
                </a:r>
                <a:r>
                  <a:rPr lang="en-US" dirty="0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</a:rPr>
                  <a:t> </a:t>
                </a:r>
                <a:r>
                  <a:rPr lang="en-US" i="1" dirty="0" err="1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</a:rPr>
                  <a:t>kanonik</a:t>
                </a:r>
                <a:r>
                  <a:rPr lang="en-US" i="1" dirty="0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</a:rPr>
                  <a:t> </a:t>
                </a:r>
                <a:r>
                  <a:rPr lang="en-US" i="1" dirty="0" err="1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</a:rPr>
                  <a:t>ko’rinishdagi</a:t>
                </a:r>
                <a:r>
                  <a:rPr lang="en-US" i="1" dirty="0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</a:rPr>
                  <a:t> </a:t>
                </a:r>
                <a:r>
                  <a:rPr lang="en-US" i="1" dirty="0" err="1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</a:rPr>
                  <a:t>kvadratik</a:t>
                </a:r>
                <a:r>
                  <a:rPr lang="en-US" i="1" dirty="0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</a:rPr>
                  <a:t> forma</a:t>
                </a:r>
                <a:r>
                  <a:rPr lang="en-US" dirty="0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</a:rPr>
                  <a:t> deb </a:t>
                </a:r>
                <a:r>
                  <a:rPr lang="en-US" dirty="0" err="1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</a:rPr>
                  <a:t>ataladi</a:t>
                </a:r>
                <a:r>
                  <a:rPr lang="en-US" dirty="0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</a:rPr>
                  <a:t>. </a:t>
                </a:r>
              </a:p>
              <a:p>
                <a:pPr marL="0" indent="0">
                  <a:buNone/>
                </a:pPr>
                <a:r>
                  <a:rPr lang="en-US" dirty="0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</a:rPr>
                  <a:t>1-teorema.Agar </a:t>
                </a:r>
                <a:r>
                  <a:rPr lang="en-US" dirty="0" err="1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</a:rPr>
                  <a:t>kvadratik</a:t>
                </a:r>
                <a:r>
                  <a:rPr lang="en-US" dirty="0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</a:rPr>
                  <a:t> </a:t>
                </a:r>
                <a:r>
                  <a:rPr lang="en-US" dirty="0" err="1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</a:rPr>
                  <a:t>formada</a:t>
                </a:r>
                <a:r>
                  <a:rPr lang="en-US" dirty="0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</a:rPr>
                  <a:t> </a:t>
                </a:r>
                <a:r>
                  <a:rPr lang="en-US" dirty="0" err="1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</a:rPr>
                  <a:t>birorta</a:t>
                </a:r>
                <a:r>
                  <a:rPr lang="en-US" dirty="0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</a:rPr>
                  <a:t> ham </a:t>
                </a:r>
                <a:r>
                  <a:rPr lang="en-US" dirty="0" err="1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</a:rPr>
                  <a:t>o’zgaruvchining</a:t>
                </a:r>
                <a:r>
                  <a:rPr lang="en-US" dirty="0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</a:rPr>
                  <a:t> </a:t>
                </a:r>
                <a:r>
                  <a:rPr lang="en-US" dirty="0" err="1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</a:rPr>
                  <a:t>kvadrati</a:t>
                </a:r>
                <a:r>
                  <a:rPr lang="en-US" dirty="0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</a:rPr>
                  <a:t> </a:t>
                </a:r>
                <a:r>
                  <a:rPr lang="en-US" dirty="0" err="1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</a:rPr>
                  <a:t>qatnashmasa,uni</a:t>
                </a:r>
                <a:r>
                  <a:rPr lang="en-US" dirty="0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</a:rPr>
                  <a:t> </a:t>
                </a:r>
                <a:r>
                  <a:rPr lang="en-US" dirty="0" err="1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</a:rPr>
                  <a:t>chiziqli</a:t>
                </a:r>
                <a:r>
                  <a:rPr lang="en-US" dirty="0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</a:rPr>
                  <a:t> </a:t>
                </a:r>
                <a:r>
                  <a:rPr lang="en-US" dirty="0" err="1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</a:rPr>
                  <a:t>almashtirishlar</a:t>
                </a:r>
                <a:r>
                  <a:rPr lang="en-US" dirty="0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</a:rPr>
                  <a:t> </a:t>
                </a:r>
                <a:r>
                  <a:rPr lang="en-US" dirty="0" err="1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</a:rPr>
                  <a:t>yordamida</a:t>
                </a:r>
                <a:r>
                  <a:rPr lang="en-US" dirty="0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</a:rPr>
                  <a:t> </a:t>
                </a:r>
                <a:r>
                  <a:rPr lang="en-US" dirty="0" err="1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</a:rPr>
                  <a:t>kamida</a:t>
                </a:r>
                <a:r>
                  <a:rPr lang="en-US" dirty="0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</a:rPr>
                  <a:t> </a:t>
                </a:r>
                <a:r>
                  <a:rPr lang="en-US" dirty="0" err="1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</a:rPr>
                  <a:t>bitta</a:t>
                </a:r>
                <a:r>
                  <a:rPr lang="en-US" dirty="0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</a:rPr>
                  <a:t> </a:t>
                </a:r>
                <a:r>
                  <a:rPr lang="en-US" dirty="0" err="1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</a:rPr>
                  <a:t>o’zgaruvchining</a:t>
                </a:r>
                <a:r>
                  <a:rPr lang="en-US" dirty="0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</a:rPr>
                  <a:t> </a:t>
                </a:r>
                <a:r>
                  <a:rPr lang="en-US" dirty="0" err="1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</a:rPr>
                  <a:t>kvadrati</a:t>
                </a:r>
                <a:r>
                  <a:rPr lang="en-US" dirty="0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</a:rPr>
                  <a:t> </a:t>
                </a:r>
                <a:r>
                  <a:rPr lang="en-US" dirty="0" err="1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</a:rPr>
                  <a:t>qatnashgan</a:t>
                </a:r>
                <a:r>
                  <a:rPr lang="en-US" dirty="0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</a:rPr>
                  <a:t> </a:t>
                </a:r>
                <a:r>
                  <a:rPr lang="en-US" dirty="0" err="1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</a:rPr>
                  <a:t>kvadratik</a:t>
                </a:r>
                <a:r>
                  <a:rPr lang="en-US" dirty="0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</a:rPr>
                  <a:t> </a:t>
                </a:r>
                <a:r>
                  <a:rPr lang="en-US" dirty="0" err="1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</a:rPr>
                  <a:t>formaga</a:t>
                </a:r>
                <a:r>
                  <a:rPr lang="en-US" dirty="0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</a:rPr>
                  <a:t> </a:t>
                </a:r>
                <a:r>
                  <a:rPr lang="en-US" dirty="0" err="1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</a:rPr>
                  <a:t>keltirish</a:t>
                </a:r>
                <a:r>
                  <a:rPr lang="en-US" dirty="0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</a:rPr>
                  <a:t> </a:t>
                </a:r>
                <a:r>
                  <a:rPr lang="en-US" dirty="0" err="1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</a:rPr>
                  <a:t>mumkin</a:t>
                </a:r>
                <a:r>
                  <a:rPr lang="en-US" dirty="0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</a:rPr>
                  <a:t>.</a:t>
                </a:r>
                <a:endParaRPr lang="ru-RU" dirty="0">
                  <a:solidFill>
                    <a:schemeClr val="tx2">
                      <a:lumMod val="60000"/>
                      <a:lumOff val="4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27584" y="836711"/>
                <a:ext cx="7416824" cy="5184577"/>
              </a:xfr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Рамка 4"/>
          <p:cNvSpPr/>
          <p:nvPr/>
        </p:nvSpPr>
        <p:spPr>
          <a:xfrm>
            <a:off x="0" y="0"/>
            <a:ext cx="9144000" cy="6858000"/>
          </a:xfrm>
          <a:prstGeom prst="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93502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3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1560" y="836712"/>
            <a:ext cx="7704856" cy="5289451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just"/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2-teorema.Agar </a:t>
            </a:r>
            <a:r>
              <a:rPr lang="en-US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kvadratik</a:t>
            </a:r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formada</a:t>
            </a:r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biror</a:t>
            </a:r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o’zgaruvchining</a:t>
            </a:r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kvadrati</a:t>
            </a:r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va</a:t>
            </a:r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undan</a:t>
            </a:r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boshqa</a:t>
            </a:r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shu</a:t>
            </a:r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o’zgaruvchi</a:t>
            </a:r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ishtirok</a:t>
            </a:r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etgan</a:t>
            </a:r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hadlar</a:t>
            </a:r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mavjud</a:t>
            </a:r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bo’lsa,chiziqli</a:t>
            </a:r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almashtirish</a:t>
            </a:r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yordamida</a:t>
            </a:r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ularning</a:t>
            </a:r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barchasini</a:t>
            </a:r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bitta</a:t>
            </a:r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o’zgaruvchining</a:t>
            </a:r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kvadrati</a:t>
            </a:r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qatnashgan</a:t>
            </a:r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kvadratik</a:t>
            </a:r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formaga</a:t>
            </a:r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keltirish</a:t>
            </a:r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mumkin</a:t>
            </a:r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.</a:t>
            </a:r>
          </a:p>
          <a:p>
            <a:pPr algn="just"/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3-teorema.Chiziqli </a:t>
            </a:r>
            <a:r>
              <a:rPr lang="en-US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almashtirish</a:t>
            </a:r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yordamida</a:t>
            </a:r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har</a:t>
            </a:r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qanday</a:t>
            </a:r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kvadratik</a:t>
            </a:r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formani</a:t>
            </a:r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kanonik</a:t>
            </a:r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ko’rinishga</a:t>
            </a:r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keltirish</a:t>
            </a:r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mumkin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.</a:t>
            </a:r>
            <a:endParaRPr lang="ru-RU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4" name="Рамка 3"/>
          <p:cNvSpPr/>
          <p:nvPr/>
        </p:nvSpPr>
        <p:spPr>
          <a:xfrm>
            <a:off x="0" y="0"/>
            <a:ext cx="9144000" cy="6858000"/>
          </a:xfrm>
          <a:prstGeom prst="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43253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836712"/>
                <a:ext cx="8075240" cy="5289451"/>
              </a:xfrm>
            </p:spPr>
            <p:style>
              <a:lnRef idx="1">
                <a:schemeClr val="accent6"/>
              </a:lnRef>
              <a:fillRef idx="2">
                <a:schemeClr val="accent6"/>
              </a:fillRef>
              <a:effectRef idx="1">
                <a:schemeClr val="accent6"/>
              </a:effectRef>
              <a:fontRef idx="minor">
                <a:schemeClr val="dk1"/>
              </a:fontRef>
            </p:style>
            <p:txBody>
              <a:bodyPr/>
              <a:lstStyle/>
              <a:p>
                <a:r>
                  <a:rPr lang="en-US" dirty="0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</a:rPr>
                  <a:t>Ba’zi </a:t>
                </a:r>
                <a:r>
                  <a:rPr lang="en-US" dirty="0" err="1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</a:rPr>
                  <a:t>hollarda</a:t>
                </a:r>
                <a:r>
                  <a:rPr lang="en-US" dirty="0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</a:rPr>
                  <a:t> </a:t>
                </a:r>
                <a:r>
                  <a:rPr lang="en-US" dirty="0" err="1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</a:rPr>
                  <a:t>kvadratik</a:t>
                </a:r>
                <a:r>
                  <a:rPr lang="en-US" dirty="0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</a:rPr>
                  <a:t> </a:t>
                </a:r>
                <a:r>
                  <a:rPr lang="en-US" dirty="0" err="1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</a:rPr>
                  <a:t>formani</a:t>
                </a:r>
                <a:r>
                  <a:rPr lang="en-US" dirty="0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</a:rPr>
                  <a:t> </a:t>
                </a:r>
                <a:r>
                  <a:rPr lang="en-US" dirty="0" err="1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</a:rPr>
                  <a:t>kanonik</a:t>
                </a:r>
                <a:r>
                  <a:rPr lang="en-US" dirty="0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</a:rPr>
                  <a:t> </a:t>
                </a:r>
                <a:r>
                  <a:rPr lang="en-US" dirty="0" err="1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</a:rPr>
                  <a:t>holatga</a:t>
                </a:r>
                <a:r>
                  <a:rPr lang="en-US" dirty="0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</a:rPr>
                  <a:t> </a:t>
                </a:r>
                <a:r>
                  <a:rPr lang="en-US" dirty="0" err="1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</a:rPr>
                  <a:t>keltirishda</a:t>
                </a:r>
                <a:r>
                  <a:rPr lang="en-US" dirty="0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</a:rPr>
                  <a:t> “</a:t>
                </a:r>
                <a:r>
                  <a:rPr lang="en-US" dirty="0" err="1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</a:rPr>
                  <a:t>to’liq</a:t>
                </a:r>
                <a:r>
                  <a:rPr lang="en-US" dirty="0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</a:rPr>
                  <a:t> </a:t>
                </a:r>
                <a:r>
                  <a:rPr lang="en-US" dirty="0" err="1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</a:rPr>
                  <a:t>kvadratlarga</a:t>
                </a:r>
                <a:r>
                  <a:rPr lang="en-US" dirty="0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</a:rPr>
                  <a:t> </a:t>
                </a:r>
                <a:r>
                  <a:rPr lang="en-US" dirty="0" err="1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</a:rPr>
                  <a:t>keltirish</a:t>
                </a:r>
                <a:r>
                  <a:rPr lang="en-US" dirty="0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</a:rPr>
                  <a:t> </a:t>
                </a:r>
                <a:r>
                  <a:rPr lang="en-US" dirty="0" err="1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</a:rPr>
                  <a:t>usuli</a:t>
                </a:r>
                <a:r>
                  <a:rPr lang="en-US" dirty="0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</a:rPr>
                  <a:t>” </a:t>
                </a:r>
                <a:r>
                  <a:rPr lang="en-US" dirty="0" err="1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</a:rPr>
                  <a:t>danham</a:t>
                </a:r>
                <a:r>
                  <a:rPr lang="en-US" dirty="0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</a:rPr>
                  <a:t> </a:t>
                </a:r>
                <a:r>
                  <a:rPr lang="en-US" dirty="0" err="1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</a:rPr>
                  <a:t>foydalaniladi</a:t>
                </a:r>
                <a:r>
                  <a:rPr lang="en-US" dirty="0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</a:rPr>
                  <a:t>.</a:t>
                </a:r>
              </a:p>
              <a:p>
                <a:r>
                  <a:rPr lang="en-US" dirty="0" err="1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</a:rPr>
                  <a:t>Masalan</a:t>
                </a:r>
                <a:r>
                  <a:rPr lang="en-US" dirty="0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</a:rPr>
                  <a:t>,</a:t>
                </a:r>
                <a14:m>
                  <m:oMath xmlns:m="http://schemas.openxmlformats.org/officeDocument/2006/math">
                    <m:r>
                      <a:rPr lang="en-US" i="1" smtClean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latin typeface="Cambria Math"/>
                        <a:ea typeface="Cambria Math"/>
                      </a:rPr>
                      <m:t>𝜑</m:t>
                    </m:r>
                    <m:r>
                      <a:rPr lang="en-US" b="0" i="1" smtClean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latin typeface="Cambria Math"/>
                        <a:ea typeface="Cambria Math"/>
                      </a:rPr>
                      <m:t>=</m:t>
                    </m:r>
                    <m:sSubSup>
                      <m:sSubSupPr>
                        <m:ctrlPr>
                          <a:rPr lang="en-US" b="0" i="1" smtClean="0">
                            <a:solidFill>
                              <a:schemeClr val="tx2">
                                <a:lumMod val="60000"/>
                                <a:lumOff val="40000"/>
                              </a:schemeClr>
                            </a:solidFill>
                            <a:latin typeface="Cambria Math"/>
                            <a:ea typeface="Cambria Math"/>
                          </a:rPr>
                        </m:ctrlPr>
                      </m:sSubSupPr>
                      <m:e>
                        <m:r>
                          <a:rPr lang="en-US" b="0" i="1" smtClean="0">
                            <a:solidFill>
                              <a:schemeClr val="tx2">
                                <a:lumMod val="60000"/>
                                <a:lumOff val="40000"/>
                              </a:schemeClr>
                            </a:solidFill>
                            <a:latin typeface="Cambria Math"/>
                            <a:ea typeface="Cambria Math"/>
                          </a:rPr>
                          <m:t>𝑥</m:t>
                        </m:r>
                      </m:e>
                      <m:sub/>
                      <m:sup>
                        <m:r>
                          <a:rPr lang="en-US" b="0" i="1" smtClean="0">
                            <a:solidFill>
                              <a:schemeClr val="tx2">
                                <a:lumMod val="60000"/>
                                <a:lumOff val="40000"/>
                              </a:schemeClr>
                            </a:solidFill>
                            <a:latin typeface="Cambria Math"/>
                            <a:ea typeface="Cambria Math"/>
                          </a:rPr>
                          <m:t>2</m:t>
                        </m:r>
                      </m:sup>
                    </m:sSubSup>
                  </m:oMath>
                </a14:m>
                <a:r>
                  <a:rPr lang="en-US" dirty="0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</a:rPr>
                  <a:t>1+2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 smtClean="0">
                            <a:solidFill>
                              <a:schemeClr val="tx2">
                                <a:lumMod val="60000"/>
                                <a:lumOff val="40000"/>
                              </a:schemeClr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solidFill>
                              <a:schemeClr val="tx2">
                                <a:lumMod val="60000"/>
                                <a:lumOff val="40000"/>
                              </a:schemeClr>
                            </a:solidFill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en-US" b="0" i="1" dirty="0" smtClean="0">
                            <a:solidFill>
                              <a:schemeClr val="tx2">
                                <a:lumMod val="60000"/>
                                <a:lumOff val="40000"/>
                              </a:schemeClr>
                            </a:solidFill>
                            <a:latin typeface="Cambria Math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US" i="1" dirty="0" smtClean="0">
                            <a:solidFill>
                              <a:schemeClr val="tx2">
                                <a:lumMod val="60000"/>
                                <a:lumOff val="40000"/>
                              </a:schemeClr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solidFill>
                              <a:schemeClr val="tx2">
                                <a:lumMod val="60000"/>
                                <a:lumOff val="40000"/>
                              </a:schemeClr>
                            </a:solidFill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en-US" b="0" i="1" dirty="0" smtClean="0">
                            <a:solidFill>
                              <a:schemeClr val="tx2">
                                <a:lumMod val="60000"/>
                                <a:lumOff val="40000"/>
                              </a:schemeClr>
                            </a:solidFill>
                            <a:latin typeface="Cambria Math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dirty="0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</a:rPr>
                  <a:t>+2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i="1" dirty="0" smtClean="0">
                            <a:solidFill>
                              <a:schemeClr val="tx2">
                                <a:lumMod val="60000"/>
                                <a:lumOff val="40000"/>
                              </a:schemeClr>
                            </a:solidFill>
                            <a:latin typeface="Cambria Math"/>
                          </a:rPr>
                        </m:ctrlPr>
                      </m:sSubSupPr>
                      <m:e>
                        <m:r>
                          <a:rPr lang="en-US" b="0" i="1" dirty="0" smtClean="0">
                            <a:solidFill>
                              <a:schemeClr val="tx2">
                                <a:lumMod val="60000"/>
                                <a:lumOff val="40000"/>
                              </a:schemeClr>
                            </a:solidFill>
                            <a:latin typeface="Cambria Math"/>
                          </a:rPr>
                          <m:t>𝑥</m:t>
                        </m:r>
                      </m:e>
                      <m:sub/>
                      <m:sup>
                        <m:r>
                          <a:rPr lang="en-US" b="0" i="1" dirty="0" smtClean="0">
                            <a:solidFill>
                              <a:schemeClr val="tx2">
                                <a:lumMod val="60000"/>
                                <a:lumOff val="40000"/>
                              </a:schemeClr>
                            </a:solidFill>
                            <a:latin typeface="Cambria Math"/>
                          </a:rPr>
                          <m:t>2</m:t>
                        </m:r>
                      </m:sup>
                    </m:sSubSup>
                  </m:oMath>
                </a14:m>
                <a:r>
                  <a:rPr lang="en-US" dirty="0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</a:rPr>
                  <a:t>2+4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 smtClean="0">
                            <a:solidFill>
                              <a:schemeClr val="tx2">
                                <a:lumMod val="60000"/>
                                <a:lumOff val="40000"/>
                              </a:schemeClr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solidFill>
                              <a:schemeClr val="tx2">
                                <a:lumMod val="60000"/>
                                <a:lumOff val="40000"/>
                              </a:schemeClr>
                            </a:solidFill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en-US" b="0" i="1" dirty="0" smtClean="0">
                            <a:solidFill>
                              <a:schemeClr val="tx2">
                                <a:lumMod val="60000"/>
                                <a:lumOff val="40000"/>
                              </a:schemeClr>
                            </a:solidFill>
                            <a:latin typeface="Cambria Math"/>
                          </a:rPr>
                          <m:t>2</m:t>
                        </m:r>
                      </m:sub>
                    </m:sSub>
                    <m:sSub>
                      <m:sSubPr>
                        <m:ctrlPr>
                          <a:rPr lang="en-US" i="1" dirty="0" smtClean="0">
                            <a:solidFill>
                              <a:schemeClr val="tx2">
                                <a:lumMod val="60000"/>
                                <a:lumOff val="40000"/>
                              </a:schemeClr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solidFill>
                              <a:schemeClr val="tx2">
                                <a:lumMod val="60000"/>
                                <a:lumOff val="40000"/>
                              </a:schemeClr>
                            </a:solidFill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en-US" b="0" i="1" dirty="0" smtClean="0">
                            <a:solidFill>
                              <a:schemeClr val="tx2">
                                <a:lumMod val="60000"/>
                                <a:lumOff val="40000"/>
                              </a:schemeClr>
                            </a:solidFill>
                            <a:latin typeface="Cambria Math"/>
                          </a:rPr>
                          <m:t>3</m:t>
                        </m:r>
                      </m:sub>
                    </m:sSub>
                  </m:oMath>
                </a14:m>
                <a:r>
                  <a:rPr lang="en-US" dirty="0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</a:rPr>
                  <a:t>+8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dirty="0" smtClean="0">
                            <a:solidFill>
                              <a:schemeClr val="tx2">
                                <a:lumMod val="60000"/>
                                <a:lumOff val="40000"/>
                              </a:schemeClr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dirty="0" smtClean="0">
                            <a:solidFill>
                              <a:schemeClr val="tx2">
                                <a:lumMod val="60000"/>
                                <a:lumOff val="40000"/>
                              </a:schemeClr>
                            </a:solidFill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US" b="0" i="1" dirty="0" smtClean="0">
                            <a:solidFill>
                              <a:schemeClr val="tx2">
                                <a:lumMod val="60000"/>
                                <a:lumOff val="40000"/>
                              </a:schemeClr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1400" dirty="0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</a:rPr>
                  <a:t>3</a:t>
                </a:r>
              </a:p>
              <a:p>
                <a:r>
                  <a:rPr lang="en-US" dirty="0" err="1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</a:rPr>
                  <a:t>ni</a:t>
                </a:r>
                <a:r>
                  <a:rPr lang="en-US" dirty="0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</a:rPr>
                  <a:t> </a:t>
                </a:r>
                <a:r>
                  <a:rPr lang="en-US" dirty="0" err="1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</a:rPr>
                  <a:t>kanonik</a:t>
                </a:r>
                <a:r>
                  <a:rPr lang="en-US" dirty="0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</a:rPr>
                  <a:t> </a:t>
                </a:r>
                <a:r>
                  <a:rPr lang="en-US" dirty="0" err="1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</a:rPr>
                  <a:t>ko’rinishga</a:t>
                </a:r>
                <a:r>
                  <a:rPr lang="en-US" dirty="0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</a:rPr>
                  <a:t> </a:t>
                </a:r>
                <a:r>
                  <a:rPr lang="en-US" dirty="0" err="1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</a:rPr>
                  <a:t>keltirish</a:t>
                </a:r>
                <a:r>
                  <a:rPr lang="en-US" dirty="0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</a:rPr>
                  <a:t> </a:t>
                </a:r>
                <a:r>
                  <a:rPr lang="en-US" dirty="0" err="1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</a:rPr>
                  <a:t>talab</a:t>
                </a:r>
                <a:r>
                  <a:rPr lang="en-US" dirty="0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</a:rPr>
                  <a:t> </a:t>
                </a:r>
                <a:r>
                  <a:rPr lang="en-US" dirty="0" err="1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</a:rPr>
                  <a:t>qilinsin</a:t>
                </a:r>
                <a:r>
                  <a:rPr lang="en-US" dirty="0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</a:rPr>
                  <a:t>.</a:t>
                </a:r>
              </a:p>
              <a:p>
                <a:r>
                  <a:rPr lang="en-US" dirty="0" err="1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</a:rPr>
                  <a:t>Uni</a:t>
                </a:r>
                <a:r>
                  <a:rPr lang="en-US" dirty="0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</a:rPr>
                  <a:t> </a:t>
                </a:r>
                <a:r>
                  <a:rPr lang="en-US" dirty="0" err="1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</a:rPr>
                  <a:t>quyidagicha</a:t>
                </a:r>
                <a:r>
                  <a:rPr lang="en-US" dirty="0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</a:rPr>
                  <a:t> </a:t>
                </a:r>
                <a:r>
                  <a:rPr lang="en-US" dirty="0" err="1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</a:rPr>
                  <a:t>yozib</a:t>
                </a:r>
                <a:r>
                  <a:rPr lang="en-US" dirty="0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</a:rPr>
                  <a:t> </a:t>
                </a:r>
                <a:r>
                  <a:rPr lang="en-US" dirty="0" err="1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</a:rPr>
                  <a:t>olamiz</a:t>
                </a:r>
                <a:r>
                  <a:rPr lang="en-US" dirty="0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</a:rPr>
                  <a:t>:</a:t>
                </a:r>
              </a:p>
              <a:p>
                <a14:m>
                  <m:oMath xmlns:m="http://schemas.openxmlformats.org/officeDocument/2006/math">
                    <m:r>
                      <a:rPr lang="en-US" i="1" smtClean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latin typeface="Cambria Math"/>
                        <a:ea typeface="Cambria Math"/>
                      </a:rPr>
                      <m:t>𝜑</m:t>
                    </m:r>
                  </m:oMath>
                </a14:m>
                <a:r>
                  <a:rPr lang="en-US" dirty="0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</a:rPr>
                  <a:t>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dirty="0" smtClean="0">
                            <a:solidFill>
                              <a:schemeClr val="tx2">
                                <a:lumMod val="60000"/>
                                <a:lumOff val="40000"/>
                              </a:schemeClr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dirty="0" smtClean="0">
                            <a:solidFill>
                              <a:schemeClr val="tx2">
                                <a:lumMod val="60000"/>
                                <a:lumOff val="40000"/>
                              </a:schemeClr>
                            </a:solidFill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US" b="0" i="1" dirty="0" smtClean="0">
                            <a:solidFill>
                              <a:schemeClr val="tx2">
                                <a:lumMod val="60000"/>
                                <a:lumOff val="40000"/>
                              </a:schemeClr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dirty="0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</a:rPr>
                  <a:t>+2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 smtClean="0">
                            <a:solidFill>
                              <a:schemeClr val="tx2">
                                <a:lumMod val="60000"/>
                                <a:lumOff val="40000"/>
                              </a:schemeClr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solidFill>
                              <a:schemeClr val="tx2">
                                <a:lumMod val="60000"/>
                                <a:lumOff val="40000"/>
                              </a:schemeClr>
                            </a:solidFill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en-US" b="0" i="1" dirty="0" smtClean="0">
                            <a:solidFill>
                              <a:schemeClr val="tx2">
                                <a:lumMod val="60000"/>
                                <a:lumOff val="40000"/>
                              </a:schemeClr>
                            </a:solidFill>
                            <a:latin typeface="Cambria Math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US" i="1" dirty="0" smtClean="0">
                            <a:solidFill>
                              <a:schemeClr val="tx2">
                                <a:lumMod val="60000"/>
                                <a:lumOff val="40000"/>
                              </a:schemeClr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solidFill>
                              <a:schemeClr val="tx2">
                                <a:lumMod val="60000"/>
                                <a:lumOff val="40000"/>
                              </a:schemeClr>
                            </a:solidFill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en-US" b="0" i="1" dirty="0" smtClean="0">
                            <a:solidFill>
                              <a:schemeClr val="tx2">
                                <a:lumMod val="60000"/>
                                <a:lumOff val="40000"/>
                              </a:schemeClr>
                            </a:solidFill>
                            <a:latin typeface="Cambria Math"/>
                          </a:rPr>
                          <m:t>2</m:t>
                        </m:r>
                      </m:sub>
                    </m:sSub>
                    <m:r>
                      <a:rPr lang="en-US" b="0" i="0" dirty="0" smtClean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latin typeface="Cambria Math"/>
                      </a:rPr>
                      <m:t>+</m:t>
                    </m:r>
                    <m:sSup>
                      <m:sSupPr>
                        <m:ctrlPr>
                          <a:rPr lang="en-US" b="0" i="1" dirty="0" smtClean="0">
                            <a:solidFill>
                              <a:schemeClr val="tx2">
                                <a:lumMod val="60000"/>
                                <a:lumOff val="40000"/>
                              </a:schemeClr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dirty="0" smtClean="0">
                            <a:solidFill>
                              <a:schemeClr val="tx2">
                                <a:lumMod val="60000"/>
                                <a:lumOff val="40000"/>
                              </a:schemeClr>
                            </a:solidFill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US" b="0" i="1" dirty="0" smtClean="0">
                            <a:solidFill>
                              <a:schemeClr val="tx2">
                                <a:lumMod val="60000"/>
                                <a:lumOff val="40000"/>
                              </a:schemeClr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dirty="0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</a:rPr>
                  <a:t>+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dirty="0" smtClean="0">
                            <a:solidFill>
                              <a:schemeClr val="tx2">
                                <a:lumMod val="60000"/>
                                <a:lumOff val="40000"/>
                              </a:schemeClr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dirty="0" smtClean="0">
                            <a:solidFill>
                              <a:schemeClr val="tx2">
                                <a:lumMod val="60000"/>
                                <a:lumOff val="40000"/>
                              </a:schemeClr>
                            </a:solidFill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US" b="0" i="1" dirty="0" smtClean="0">
                            <a:solidFill>
                              <a:schemeClr val="tx2">
                                <a:lumMod val="60000"/>
                                <a:lumOff val="40000"/>
                              </a:schemeClr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dirty="0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</a:rPr>
                  <a:t>+2*2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 smtClean="0">
                            <a:solidFill>
                              <a:schemeClr val="tx2">
                                <a:lumMod val="60000"/>
                                <a:lumOff val="40000"/>
                              </a:schemeClr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solidFill>
                              <a:schemeClr val="tx2">
                                <a:lumMod val="60000"/>
                                <a:lumOff val="40000"/>
                              </a:schemeClr>
                            </a:solidFill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en-US" b="0" i="1" dirty="0" smtClean="0">
                            <a:solidFill>
                              <a:schemeClr val="tx2">
                                <a:lumMod val="60000"/>
                                <a:lumOff val="40000"/>
                              </a:schemeClr>
                            </a:solidFill>
                            <a:latin typeface="Cambria Math"/>
                          </a:rPr>
                          <m:t>2</m:t>
                        </m:r>
                      </m:sub>
                    </m:sSub>
                    <m:sSub>
                      <m:sSubPr>
                        <m:ctrlPr>
                          <a:rPr lang="en-US" i="1" dirty="0" smtClean="0">
                            <a:solidFill>
                              <a:schemeClr val="tx2">
                                <a:lumMod val="60000"/>
                                <a:lumOff val="40000"/>
                              </a:schemeClr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solidFill>
                              <a:schemeClr val="tx2">
                                <a:lumMod val="60000"/>
                                <a:lumOff val="40000"/>
                              </a:schemeClr>
                            </a:solidFill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en-US" b="0" i="1" dirty="0" smtClean="0">
                            <a:solidFill>
                              <a:schemeClr val="tx2">
                                <a:lumMod val="60000"/>
                                <a:lumOff val="40000"/>
                              </a:schemeClr>
                            </a:solidFill>
                            <a:latin typeface="Cambria Math"/>
                          </a:rPr>
                          <m:t>3</m:t>
                        </m:r>
                      </m:sub>
                    </m:sSub>
                  </m:oMath>
                </a14:m>
                <a:r>
                  <a:rPr lang="en-US" dirty="0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</a:rPr>
                  <a:t>+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dirty="0" smtClean="0">
                            <a:solidFill>
                              <a:schemeClr val="tx2">
                                <a:lumMod val="60000"/>
                                <a:lumOff val="40000"/>
                              </a:schemeClr>
                            </a:solidFill>
                            <a:latin typeface="Cambria Math"/>
                          </a:rPr>
                        </m:ctrlPr>
                      </m:sSupPr>
                      <m:e>
                        <m:sSub>
                          <m:sSubPr>
                            <m:ctrlPr>
                              <a:rPr lang="en-US" i="1" dirty="0" smtClean="0">
                                <a:solidFill>
                                  <a:schemeClr val="tx2">
                                    <a:lumMod val="60000"/>
                                    <a:lumOff val="40000"/>
                                  </a:schemeClr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b="0" i="1" dirty="0" smtClean="0">
                                <a:solidFill>
                                  <a:schemeClr val="tx2">
                                    <a:lumMod val="60000"/>
                                    <a:lumOff val="40000"/>
                                  </a:schemeClr>
                                </a:solidFill>
                                <a:latin typeface="Cambria Math"/>
                              </a:rPr>
                              <m:t>4</m:t>
                            </m:r>
                            <m:r>
                              <a:rPr lang="en-US" b="0" i="1" dirty="0" smtClean="0">
                                <a:solidFill>
                                  <a:schemeClr val="tx2">
                                    <a:lumMod val="60000"/>
                                    <a:lumOff val="40000"/>
                                  </a:schemeClr>
                                </a:solidFill>
                                <a:latin typeface="Cambria Math"/>
                              </a:rPr>
                              <m:t>𝑥</m:t>
                            </m:r>
                          </m:e>
                          <m:sub>
                            <m:r>
                              <a:rPr lang="en-US" b="0" i="1" dirty="0" smtClean="0">
                                <a:solidFill>
                                  <a:schemeClr val="tx2">
                                    <a:lumMod val="60000"/>
                                    <a:lumOff val="40000"/>
                                  </a:schemeClr>
                                </a:solidFill>
                                <a:latin typeface="Cambria Math"/>
                              </a:rPr>
                              <m:t>3</m:t>
                            </m:r>
                          </m:sub>
                        </m:sSub>
                      </m:e>
                      <m:sup>
                        <m:r>
                          <a:rPr lang="en-US" b="0" i="1" dirty="0" smtClean="0">
                            <a:solidFill>
                              <a:schemeClr val="tx2">
                                <a:lumMod val="60000"/>
                                <a:lumOff val="40000"/>
                              </a:schemeClr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dirty="0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</a:rPr>
                  <a:t>+4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dirty="0" smtClean="0">
                            <a:solidFill>
                              <a:schemeClr val="tx2">
                                <a:lumMod val="60000"/>
                                <a:lumOff val="40000"/>
                              </a:schemeClr>
                            </a:solidFill>
                            <a:latin typeface="Cambria Math"/>
                          </a:rPr>
                        </m:ctrlPr>
                      </m:sSupPr>
                      <m:e>
                        <m:sSub>
                          <m:sSubPr>
                            <m:ctrlPr>
                              <a:rPr lang="en-US" i="1" dirty="0" smtClean="0">
                                <a:solidFill>
                                  <a:schemeClr val="tx2">
                                    <a:lumMod val="60000"/>
                                    <a:lumOff val="40000"/>
                                  </a:schemeClr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b="0" i="1" dirty="0" smtClean="0">
                                <a:solidFill>
                                  <a:schemeClr val="tx2">
                                    <a:lumMod val="60000"/>
                                    <a:lumOff val="40000"/>
                                  </a:schemeClr>
                                </a:solidFill>
                                <a:latin typeface="Cambria Math"/>
                              </a:rPr>
                              <m:t>𝑥</m:t>
                            </m:r>
                          </m:e>
                          <m:sub>
                            <m:r>
                              <a:rPr lang="en-US" b="0" i="1" dirty="0" smtClean="0">
                                <a:solidFill>
                                  <a:schemeClr val="tx2">
                                    <a:lumMod val="60000"/>
                                    <a:lumOff val="40000"/>
                                  </a:schemeClr>
                                </a:solidFill>
                                <a:latin typeface="Cambria Math"/>
                              </a:rPr>
                              <m:t>3</m:t>
                            </m:r>
                          </m:sub>
                        </m:sSub>
                      </m:e>
                      <m:sup>
                        <m:r>
                          <a:rPr lang="en-US" b="0" i="1" dirty="0" smtClean="0">
                            <a:solidFill>
                              <a:schemeClr val="tx2">
                                <a:lumMod val="60000"/>
                                <a:lumOff val="40000"/>
                              </a:schemeClr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dirty="0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</a:rPr>
                  <a:t>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dirty="0" smtClean="0">
                            <a:solidFill>
                              <a:schemeClr val="tx2">
                                <a:lumMod val="60000"/>
                                <a:lumOff val="40000"/>
                              </a:schemeClr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dirty="0" smtClean="0">
                            <a:solidFill>
                              <a:schemeClr val="tx2">
                                <a:lumMod val="60000"/>
                                <a:lumOff val="40000"/>
                              </a:schemeClr>
                            </a:solidFill>
                            <a:latin typeface="Cambria Math"/>
                          </a:rPr>
                          <m:t>(</m:t>
                        </m:r>
                        <m:sSubSup>
                          <m:sSubSupPr>
                            <m:ctrlPr>
                              <a:rPr lang="en-US" b="0" i="1" dirty="0" smtClean="0">
                                <a:solidFill>
                                  <a:schemeClr val="tx2">
                                    <a:lumMod val="60000"/>
                                    <a:lumOff val="40000"/>
                                  </a:schemeClr>
                                </a:solidFill>
                                <a:latin typeface="Cambria Math"/>
                              </a:rPr>
                            </m:ctrlPr>
                          </m:sSubSupPr>
                          <m:e>
                            <m:r>
                              <a:rPr lang="en-US" b="0" i="1" dirty="0" smtClean="0">
                                <a:solidFill>
                                  <a:schemeClr val="tx2">
                                    <a:lumMod val="60000"/>
                                    <a:lumOff val="40000"/>
                                  </a:schemeClr>
                                </a:solidFill>
                                <a:latin typeface="Cambria Math"/>
                              </a:rPr>
                              <m:t>𝑥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chemeClr val="tx2">
                                    <a:lumMod val="60000"/>
                                    <a:lumOff val="40000"/>
                                  </a:schemeClr>
                                </a:solidFill>
                                <a:latin typeface="Cambria Math"/>
                              </a:rPr>
                              <m:t>1</m:t>
                            </m:r>
                          </m:sub>
                          <m:sup/>
                        </m:sSubSup>
                        <m:sSubSup>
                          <m:sSubSupPr>
                            <m:ctrlPr>
                              <a:rPr lang="ru-RU" i="1" smtClean="0">
                                <a:solidFill>
                                  <a:schemeClr val="tx2">
                                    <a:lumMod val="60000"/>
                                    <a:lumOff val="40000"/>
                                  </a:schemeClr>
                                </a:solidFill>
                                <a:latin typeface="Cambria Math"/>
                              </a:rPr>
                            </m:ctrlPr>
                          </m:sSubSupPr>
                          <m:e>
                            <m:r>
                              <a:rPr lang="en-US" b="0" i="1" smtClean="0">
                                <a:solidFill>
                                  <a:schemeClr val="tx2">
                                    <a:lumMod val="60000"/>
                                    <a:lumOff val="40000"/>
                                  </a:schemeClr>
                                </a:solidFill>
                                <a:latin typeface="Cambria Math"/>
                              </a:rPr>
                              <m:t>+</m:t>
                            </m:r>
                            <m:r>
                              <a:rPr lang="en-US" b="0" i="1" smtClean="0">
                                <a:solidFill>
                                  <a:schemeClr val="tx2">
                                    <a:lumMod val="60000"/>
                                    <a:lumOff val="40000"/>
                                  </a:schemeClr>
                                </a:solidFill>
                                <a:latin typeface="Cambria Math"/>
                              </a:rPr>
                              <m:t>𝑥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chemeClr val="tx2">
                                    <a:lumMod val="60000"/>
                                    <a:lumOff val="40000"/>
                                  </a:schemeClr>
                                </a:solidFill>
                                <a:latin typeface="Cambria Math"/>
                              </a:rPr>
                              <m:t>2</m:t>
                            </m:r>
                          </m:sub>
                          <m:sup/>
                        </m:sSubSup>
                        <m:r>
                          <a:rPr lang="en-US" b="0" i="1" dirty="0" smtClean="0">
                            <a:solidFill>
                              <a:schemeClr val="tx2">
                                <a:lumMod val="60000"/>
                                <a:lumOff val="40000"/>
                              </a:schemeClr>
                            </a:solidFill>
                            <a:latin typeface="Cambria Math"/>
                          </a:rPr>
                          <m:t>)</m:t>
                        </m:r>
                      </m:e>
                      <m:sup>
                        <m:r>
                          <a:rPr lang="en-US" b="0" i="1" dirty="0" smtClean="0">
                            <a:solidFill>
                              <a:schemeClr val="tx2">
                                <a:lumMod val="60000"/>
                                <a:lumOff val="40000"/>
                              </a:schemeClr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dirty="0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</a:rPr>
                  <a:t>+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dirty="0" smtClean="0">
                            <a:solidFill>
                              <a:schemeClr val="tx2">
                                <a:lumMod val="60000"/>
                                <a:lumOff val="40000"/>
                              </a:schemeClr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dirty="0" smtClean="0">
                            <a:solidFill>
                              <a:schemeClr val="tx2">
                                <a:lumMod val="60000"/>
                                <a:lumOff val="40000"/>
                              </a:schemeClr>
                            </a:solidFill>
                            <a:latin typeface="Cambria Math"/>
                          </a:rPr>
                          <m:t>(</m:t>
                        </m:r>
                        <m:sSubSup>
                          <m:sSubSupPr>
                            <m:ctrlPr>
                              <a:rPr lang="en-US" b="0" i="1" dirty="0" smtClean="0">
                                <a:solidFill>
                                  <a:schemeClr val="tx2">
                                    <a:lumMod val="60000"/>
                                    <a:lumOff val="40000"/>
                                  </a:schemeClr>
                                </a:solidFill>
                                <a:latin typeface="Cambria Math"/>
                              </a:rPr>
                            </m:ctrlPr>
                          </m:sSubSupPr>
                          <m:e>
                            <m:r>
                              <a:rPr lang="en-US" b="0" i="1" dirty="0" smtClean="0">
                                <a:solidFill>
                                  <a:schemeClr val="tx2">
                                    <a:lumMod val="60000"/>
                                    <a:lumOff val="40000"/>
                                  </a:schemeClr>
                                </a:solidFill>
                                <a:latin typeface="Cambria Math"/>
                              </a:rPr>
                              <m:t>𝑥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chemeClr val="tx2">
                                    <a:lumMod val="60000"/>
                                    <a:lumOff val="40000"/>
                                  </a:schemeClr>
                                </a:solidFill>
                                <a:latin typeface="Cambria Math"/>
                              </a:rPr>
                              <m:t>2</m:t>
                            </m:r>
                          </m:sub>
                          <m:sup/>
                        </m:sSubSup>
                        <m:sSubSup>
                          <m:sSubSupPr>
                            <m:ctrlPr>
                              <a:rPr lang="ru-RU" i="1" smtClean="0">
                                <a:solidFill>
                                  <a:schemeClr val="tx2">
                                    <a:lumMod val="60000"/>
                                    <a:lumOff val="40000"/>
                                  </a:schemeClr>
                                </a:solidFill>
                                <a:latin typeface="Cambria Math"/>
                              </a:rPr>
                            </m:ctrlPr>
                          </m:sSubSupPr>
                          <m:e>
                            <m:r>
                              <a:rPr lang="en-US" b="0" i="1" smtClean="0">
                                <a:solidFill>
                                  <a:schemeClr val="tx2">
                                    <a:lumMod val="60000"/>
                                    <a:lumOff val="40000"/>
                                  </a:schemeClr>
                                </a:solidFill>
                                <a:latin typeface="Cambria Math"/>
                              </a:rPr>
                              <m:t>+2</m:t>
                            </m:r>
                            <m:r>
                              <a:rPr lang="en-US" b="0" i="1" smtClean="0">
                                <a:solidFill>
                                  <a:schemeClr val="tx2">
                                    <a:lumMod val="60000"/>
                                    <a:lumOff val="40000"/>
                                  </a:schemeClr>
                                </a:solidFill>
                                <a:latin typeface="Cambria Math"/>
                              </a:rPr>
                              <m:t>𝑥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chemeClr val="tx2">
                                    <a:lumMod val="60000"/>
                                    <a:lumOff val="40000"/>
                                  </a:schemeClr>
                                </a:solidFill>
                                <a:latin typeface="Cambria Math"/>
                              </a:rPr>
                              <m:t>3</m:t>
                            </m:r>
                          </m:sub>
                          <m:sup/>
                        </m:sSubSup>
                        <m:r>
                          <a:rPr lang="en-US" b="0" i="1" dirty="0" smtClean="0">
                            <a:solidFill>
                              <a:schemeClr val="tx2">
                                <a:lumMod val="60000"/>
                                <a:lumOff val="40000"/>
                              </a:schemeClr>
                            </a:solidFill>
                            <a:latin typeface="Cambria Math"/>
                          </a:rPr>
                          <m:t>)</m:t>
                        </m:r>
                      </m:e>
                      <m:sup>
                        <m:r>
                          <a:rPr lang="en-US" b="0" i="1" dirty="0" smtClean="0">
                            <a:solidFill>
                              <a:schemeClr val="tx2">
                                <a:lumMod val="60000"/>
                                <a:lumOff val="40000"/>
                              </a:schemeClr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dirty="0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</a:rPr>
                  <a:t>+4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dirty="0" smtClean="0">
                            <a:solidFill>
                              <a:schemeClr val="tx2">
                                <a:lumMod val="60000"/>
                                <a:lumOff val="40000"/>
                              </a:schemeClr>
                            </a:solidFill>
                            <a:latin typeface="Cambria Math"/>
                          </a:rPr>
                        </m:ctrlPr>
                      </m:sSupPr>
                      <m:e>
                        <m:sSub>
                          <m:sSubPr>
                            <m:ctrlPr>
                              <a:rPr lang="en-US" i="1" dirty="0" smtClean="0">
                                <a:solidFill>
                                  <a:schemeClr val="tx2">
                                    <a:lumMod val="60000"/>
                                    <a:lumOff val="40000"/>
                                  </a:schemeClr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b="0" i="1" dirty="0" smtClean="0">
                                <a:solidFill>
                                  <a:schemeClr val="tx2">
                                    <a:lumMod val="60000"/>
                                    <a:lumOff val="40000"/>
                                  </a:schemeClr>
                                </a:solidFill>
                                <a:latin typeface="Cambria Math"/>
                              </a:rPr>
                              <m:t>𝑥</m:t>
                            </m:r>
                          </m:e>
                          <m:sub>
                            <m:r>
                              <a:rPr lang="en-US" b="0" i="1" dirty="0" smtClean="0">
                                <a:solidFill>
                                  <a:schemeClr val="tx2">
                                    <a:lumMod val="60000"/>
                                    <a:lumOff val="40000"/>
                                  </a:schemeClr>
                                </a:solidFill>
                                <a:latin typeface="Cambria Math"/>
                              </a:rPr>
                              <m:t>3</m:t>
                            </m:r>
                          </m:sub>
                        </m:sSub>
                      </m:e>
                      <m:sup>
                        <m:r>
                          <a:rPr lang="en-US" b="0" i="1" dirty="0" smtClean="0">
                            <a:solidFill>
                              <a:schemeClr val="tx2">
                                <a:lumMod val="60000"/>
                                <a:lumOff val="40000"/>
                              </a:schemeClr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dirty="0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</a:rPr>
                  <a:t>.</a:t>
                </a:r>
                <a:endParaRPr lang="ru-RU" dirty="0">
                  <a:solidFill>
                    <a:schemeClr val="tx2">
                      <a:lumMod val="60000"/>
                      <a:lumOff val="4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836712"/>
                <a:ext cx="8075240" cy="5289451"/>
              </a:xfr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Рамка 3"/>
          <p:cNvSpPr/>
          <p:nvPr/>
        </p:nvSpPr>
        <p:spPr>
          <a:xfrm>
            <a:off x="0" y="0"/>
            <a:ext cx="9144000" cy="6858000"/>
          </a:xfrm>
          <a:prstGeom prst="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51871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3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735297" y="836712"/>
                <a:ext cx="7797143" cy="5289451"/>
              </a:xfrm>
            </p:spPr>
            <p:style>
              <a:lnRef idx="1">
                <a:schemeClr val="accent6"/>
              </a:lnRef>
              <a:fillRef idx="2">
                <a:schemeClr val="accent6"/>
              </a:fillRef>
              <a:effectRef idx="1">
                <a:schemeClr val="accent6"/>
              </a:effectRef>
              <a:fontRef idx="minor">
                <a:schemeClr val="dk1"/>
              </a:fontRef>
            </p:style>
            <p:txBody>
              <a:bodyPr/>
              <a:lstStyle/>
              <a:p>
                <a:pPr marL="3657600" lvl="8" indent="0">
                  <a:buNone/>
                </a:pPr>
                <a:r>
                  <a:rPr lang="en-US" sz="3200" dirty="0" err="1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</a:rPr>
                  <a:t>Quyidagi</a:t>
                </a:r>
                <a:r>
                  <a:rPr lang="en-US" sz="3200" dirty="0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</a:rPr>
                  <a:t>  </a:t>
                </a:r>
                <a:r>
                  <a:rPr lang="en-US" sz="3200" dirty="0" err="1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</a:rPr>
                  <a:t>almashtirishni</a:t>
                </a:r>
                <a:r>
                  <a:rPr lang="en-US" sz="3200" dirty="0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</a:rPr>
                  <a:t> </a:t>
                </a:r>
                <a:r>
                  <a:rPr lang="en-US" sz="3200" dirty="0" err="1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</a:rPr>
                  <a:t>olaylik</a:t>
                </a:r>
                <a:r>
                  <a:rPr lang="en-US" sz="3200" dirty="0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</a:rPr>
                  <a:t>: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ru-RU" i="1">
                            <a:solidFill>
                              <a:schemeClr val="tx2">
                                <a:lumMod val="60000"/>
                                <a:lumOff val="40000"/>
                              </a:schemeClr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chemeClr val="tx2">
                                <a:lumMod val="60000"/>
                                <a:lumOff val="40000"/>
                              </a:schemeClr>
                            </a:solidFill>
                            <a:latin typeface="Cambria Math"/>
                          </a:rPr>
                          <m:t>𝑦</m:t>
                        </m:r>
                      </m:e>
                      <m:sub>
                        <m:r>
                          <a:rPr lang="en-US" i="1">
                            <a:solidFill>
                              <a:schemeClr val="tx2">
                                <a:lumMod val="60000"/>
                                <a:lumOff val="40000"/>
                              </a:schemeClr>
                            </a:solidFill>
                            <a:latin typeface="Cambria Math"/>
                          </a:rPr>
                          <m:t>3</m:t>
                        </m:r>
                      </m:sub>
                    </m:sSub>
                    <m:r>
                      <a:rPr lang="en-US" i="1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latin typeface="Cambria Math"/>
                      </a:rPr>
                      <m:t>=</m:t>
                    </m:r>
                    <m:sSub>
                      <m:sSubPr>
                        <m:ctrlPr>
                          <a:rPr lang="en-US" i="1">
                            <a:solidFill>
                              <a:schemeClr val="tx2">
                                <a:lumMod val="60000"/>
                                <a:lumOff val="40000"/>
                              </a:schemeClr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chemeClr val="tx2">
                                <a:lumMod val="60000"/>
                                <a:lumOff val="40000"/>
                              </a:schemeClr>
                            </a:solidFill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en-US" i="1">
                            <a:solidFill>
                              <a:schemeClr val="tx2">
                                <a:lumMod val="60000"/>
                                <a:lumOff val="40000"/>
                              </a:schemeClr>
                            </a:solidFill>
                            <a:latin typeface="Cambria Math"/>
                          </a:rPr>
                          <m:t>3</m:t>
                        </m:r>
                      </m:sub>
                    </m:sSub>
                  </m:oMath>
                </a14:m>
                <a:endParaRPr lang="en-US" dirty="0">
                  <a:solidFill>
                    <a:schemeClr val="tx2">
                      <a:lumMod val="60000"/>
                      <a:lumOff val="40000"/>
                    </a:schemeClr>
                  </a:solidFill>
                </a:endParaRP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ru-RU" i="1">
                            <a:solidFill>
                              <a:schemeClr val="tx2">
                                <a:lumMod val="60000"/>
                                <a:lumOff val="40000"/>
                              </a:schemeClr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chemeClr val="tx2">
                                <a:lumMod val="60000"/>
                                <a:lumOff val="40000"/>
                              </a:schemeClr>
                            </a:solidFill>
                            <a:latin typeface="Cambria Math"/>
                          </a:rPr>
                          <m:t>𝑦</m:t>
                        </m:r>
                      </m:e>
                      <m:sub>
                        <m:r>
                          <a:rPr lang="en-US" i="1">
                            <a:solidFill>
                              <a:schemeClr val="tx2">
                                <a:lumMod val="60000"/>
                                <a:lumOff val="40000"/>
                              </a:schemeClr>
                            </a:solidFill>
                            <a:latin typeface="Cambria Math"/>
                          </a:rPr>
                          <m:t>3</m:t>
                        </m:r>
                      </m:sub>
                    </m:sSub>
                    <m:r>
                      <a:rPr lang="en-US" i="1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latin typeface="Cambria Math"/>
                      </a:rPr>
                      <m:t>=</m:t>
                    </m:r>
                    <m:sSub>
                      <m:sSubPr>
                        <m:ctrlPr>
                          <a:rPr lang="en-US" i="1">
                            <a:solidFill>
                              <a:schemeClr val="tx2">
                                <a:lumMod val="60000"/>
                                <a:lumOff val="40000"/>
                              </a:schemeClr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chemeClr val="tx2">
                                <a:lumMod val="60000"/>
                                <a:lumOff val="40000"/>
                              </a:schemeClr>
                            </a:solidFill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en-US" i="1">
                            <a:solidFill>
                              <a:schemeClr val="tx2">
                                <a:lumMod val="60000"/>
                                <a:lumOff val="40000"/>
                              </a:schemeClr>
                            </a:solidFill>
                            <a:latin typeface="Cambria Math"/>
                          </a:rPr>
                          <m:t>2</m:t>
                        </m:r>
                      </m:sub>
                    </m:sSub>
                    <m:r>
                      <a:rPr lang="en-US" i="1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latin typeface="Cambria Math"/>
                      </a:rPr>
                      <m:t>+</m:t>
                    </m:r>
                    <m:sSub>
                      <m:sSubPr>
                        <m:ctrlPr>
                          <a:rPr lang="en-US" i="1">
                            <a:solidFill>
                              <a:schemeClr val="tx2">
                                <a:lumMod val="60000"/>
                                <a:lumOff val="40000"/>
                              </a:schemeClr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chemeClr val="tx2">
                                <a:lumMod val="60000"/>
                                <a:lumOff val="40000"/>
                              </a:schemeClr>
                            </a:solidFill>
                            <a:latin typeface="Cambria Math"/>
                          </a:rPr>
                          <m:t>2</m:t>
                        </m:r>
                        <m:r>
                          <a:rPr lang="en-US" i="1">
                            <a:solidFill>
                              <a:schemeClr val="tx2">
                                <a:lumMod val="60000"/>
                                <a:lumOff val="40000"/>
                              </a:schemeClr>
                            </a:solidFill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en-US" i="1">
                            <a:solidFill>
                              <a:schemeClr val="tx2">
                                <a:lumMod val="60000"/>
                                <a:lumOff val="40000"/>
                              </a:schemeClr>
                            </a:solidFill>
                            <a:latin typeface="Cambria Math"/>
                          </a:rPr>
                          <m:t>3</m:t>
                        </m:r>
                      </m:sub>
                    </m:sSub>
                  </m:oMath>
                </a14:m>
                <a:endParaRPr lang="en-US" dirty="0" smtClean="0">
                  <a:solidFill>
                    <a:schemeClr val="tx2">
                      <a:lumMod val="60000"/>
                      <a:lumOff val="40000"/>
                    </a:schemeClr>
                  </a:solidFill>
                </a:endParaRP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ru-RU" i="1" smtClean="0">
                            <a:solidFill>
                              <a:schemeClr val="tx2">
                                <a:lumMod val="60000"/>
                                <a:lumOff val="40000"/>
                              </a:schemeClr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chemeClr val="tx2">
                                <a:lumMod val="60000"/>
                                <a:lumOff val="40000"/>
                              </a:schemeClr>
                            </a:solidFill>
                            <a:latin typeface="Cambria Math"/>
                          </a:rPr>
                          <m:t>𝑦</m:t>
                        </m:r>
                      </m:e>
                      <m:sub>
                        <m:r>
                          <a:rPr lang="en-US" b="0" i="1" smtClean="0">
                            <a:solidFill>
                              <a:schemeClr val="tx2">
                                <a:lumMod val="60000"/>
                                <a:lumOff val="40000"/>
                              </a:schemeClr>
                            </a:solidFill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latin typeface="Cambria Math"/>
                      </a:rPr>
                      <m:t>=</m:t>
                    </m:r>
                    <m:sSub>
                      <m:sSubPr>
                        <m:ctrlPr>
                          <a:rPr lang="en-US" b="0" i="1" smtClean="0">
                            <a:solidFill>
                              <a:schemeClr val="tx2">
                                <a:lumMod val="60000"/>
                                <a:lumOff val="40000"/>
                              </a:schemeClr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chemeClr val="tx2">
                                <a:lumMod val="60000"/>
                                <a:lumOff val="40000"/>
                              </a:schemeClr>
                            </a:solidFill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en-US" b="0" i="1" smtClean="0">
                            <a:solidFill>
                              <a:schemeClr val="tx2">
                                <a:lumMod val="60000"/>
                                <a:lumOff val="40000"/>
                              </a:schemeClr>
                            </a:solidFill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latin typeface="Cambria Math"/>
                      </a:rPr>
                      <m:t>+</m:t>
                    </m:r>
                    <m:sSub>
                      <m:sSubPr>
                        <m:ctrlPr>
                          <a:rPr lang="en-US" b="0" i="1" smtClean="0">
                            <a:solidFill>
                              <a:schemeClr val="tx2">
                                <a:lumMod val="60000"/>
                                <a:lumOff val="40000"/>
                              </a:schemeClr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chemeClr val="tx2">
                                <a:lumMod val="60000"/>
                                <a:lumOff val="40000"/>
                              </a:schemeClr>
                            </a:solidFill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en-US" b="0" i="1" smtClean="0">
                            <a:solidFill>
                              <a:schemeClr val="tx2">
                                <a:lumMod val="60000"/>
                                <a:lumOff val="40000"/>
                              </a:schemeClr>
                            </a:solidFill>
                            <a:latin typeface="Cambria Math"/>
                          </a:rPr>
                          <m:t>2</m:t>
                        </m:r>
                      </m:sub>
                    </m:sSub>
                  </m:oMath>
                </a14:m>
                <a:endParaRPr lang="en-US" dirty="0" smtClean="0">
                  <a:solidFill>
                    <a:schemeClr val="tx2">
                      <a:lumMod val="60000"/>
                      <a:lumOff val="40000"/>
                    </a:schemeClr>
                  </a:solidFill>
                </a:endParaRPr>
              </a:p>
              <a:p>
                <a:r>
                  <a:rPr lang="en-US" dirty="0" err="1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</a:rPr>
                  <a:t>Buning</a:t>
                </a:r>
                <a:r>
                  <a:rPr lang="en-US" dirty="0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</a:rPr>
                  <a:t> </a:t>
                </a:r>
                <a:r>
                  <a:rPr lang="en-US" dirty="0" err="1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</a:rPr>
                  <a:t>detirmenanti</a:t>
                </a:r>
                <a:endParaRPr lang="en-US" dirty="0" smtClean="0">
                  <a:solidFill>
                    <a:schemeClr val="tx2">
                      <a:lumMod val="60000"/>
                      <a:lumOff val="40000"/>
                    </a:schemeClr>
                  </a:solidFill>
                </a:endParaRPr>
              </a:p>
              <a:p>
                <a14:m>
                  <m:oMath xmlns:m="http://schemas.openxmlformats.org/officeDocument/2006/math">
                    <m:m>
                      <m:mPr>
                        <m:mcs>
                          <m:mc>
                            <m:mcPr>
                              <m:count m:val="3"/>
                              <m:mcJc m:val="center"/>
                            </m:mcPr>
                          </m:mc>
                        </m:mcs>
                        <m:ctrlPr>
                          <a:rPr lang="ru-RU" i="1" smtClean="0">
                            <a:solidFill>
                              <a:schemeClr val="tx2">
                                <a:lumMod val="60000"/>
                                <a:lumOff val="40000"/>
                              </a:schemeClr>
                            </a:solidFill>
                            <a:latin typeface="Cambria Math"/>
                          </a:rPr>
                        </m:ctrlPr>
                      </m:mPr>
                      <m:mr>
                        <m:e>
                          <m:r>
                            <m:rPr>
                              <m:brk m:alnAt="7"/>
                            </m:rPr>
                            <a:rPr lang="en-US" b="0" i="1" smtClean="0">
                              <a:solidFill>
                                <a:schemeClr val="tx2">
                                  <a:lumMod val="60000"/>
                                  <a:lumOff val="40000"/>
                                </a:schemeClr>
                              </a:solidFill>
                              <a:latin typeface="Cambria Math"/>
                            </a:rPr>
                            <m:t>1</m:t>
                          </m:r>
                        </m:e>
                        <m:e>
                          <m:r>
                            <a:rPr lang="en-US" b="0" i="1" smtClean="0">
                              <a:solidFill>
                                <a:schemeClr val="tx2">
                                  <a:lumMod val="60000"/>
                                  <a:lumOff val="40000"/>
                                </a:schemeClr>
                              </a:solidFill>
                              <a:latin typeface="Cambria Math"/>
                            </a:rPr>
                            <m:t>1</m:t>
                          </m:r>
                        </m:e>
                        <m:e>
                          <m:r>
                            <a:rPr lang="en-US" b="0" i="1" smtClean="0">
                              <a:solidFill>
                                <a:schemeClr val="tx2">
                                  <a:lumMod val="60000"/>
                                  <a:lumOff val="40000"/>
                                </a:schemeClr>
                              </a:solidFill>
                              <a:latin typeface="Cambria Math"/>
                            </a:rPr>
                            <m:t>0</m:t>
                          </m:r>
                        </m:e>
                      </m:mr>
                      <m:mr>
                        <m:e>
                          <m:r>
                            <a:rPr lang="en-US" b="0" i="1" smtClean="0">
                              <a:solidFill>
                                <a:schemeClr val="tx2">
                                  <a:lumMod val="60000"/>
                                  <a:lumOff val="40000"/>
                                </a:schemeClr>
                              </a:solidFill>
                              <a:latin typeface="Cambria Math"/>
                            </a:rPr>
                            <m:t>0</m:t>
                          </m:r>
                        </m:e>
                        <m:e>
                          <m:r>
                            <a:rPr lang="en-US" b="0" i="1" smtClean="0">
                              <a:solidFill>
                                <a:schemeClr val="tx2">
                                  <a:lumMod val="60000"/>
                                  <a:lumOff val="40000"/>
                                </a:schemeClr>
                              </a:solidFill>
                              <a:latin typeface="Cambria Math"/>
                            </a:rPr>
                            <m:t>1</m:t>
                          </m:r>
                        </m:e>
                        <m:e>
                          <m:r>
                            <a:rPr lang="en-US" b="0" i="1" smtClean="0">
                              <a:solidFill>
                                <a:schemeClr val="tx2">
                                  <a:lumMod val="60000"/>
                                  <a:lumOff val="40000"/>
                                </a:schemeClr>
                              </a:solidFill>
                              <a:latin typeface="Cambria Math"/>
                            </a:rPr>
                            <m:t>2</m:t>
                          </m:r>
                        </m:e>
                      </m:mr>
                      <m:mr>
                        <m:e>
                          <m:r>
                            <a:rPr lang="en-US" b="0" i="1" smtClean="0">
                              <a:solidFill>
                                <a:schemeClr val="tx2">
                                  <a:lumMod val="60000"/>
                                  <a:lumOff val="40000"/>
                                </a:schemeClr>
                              </a:solidFill>
                              <a:latin typeface="Cambria Math"/>
                            </a:rPr>
                            <m:t>0</m:t>
                          </m:r>
                        </m:e>
                        <m:e>
                          <m:r>
                            <a:rPr lang="en-US" b="0" i="1" smtClean="0">
                              <a:solidFill>
                                <a:schemeClr val="tx2">
                                  <a:lumMod val="60000"/>
                                  <a:lumOff val="40000"/>
                                </a:schemeClr>
                              </a:solidFill>
                              <a:latin typeface="Cambria Math"/>
                            </a:rPr>
                            <m:t>0</m:t>
                          </m:r>
                        </m:e>
                        <m:e>
                          <m:r>
                            <a:rPr lang="en-US" b="0" i="1" smtClean="0">
                              <a:solidFill>
                                <a:schemeClr val="tx2">
                                  <a:lumMod val="60000"/>
                                  <a:lumOff val="40000"/>
                                </a:schemeClr>
                              </a:solidFill>
                              <a:latin typeface="Cambria Math"/>
                            </a:rPr>
                            <m:t>1</m:t>
                          </m:r>
                        </m:e>
                      </m:mr>
                    </m:m>
                  </m:oMath>
                </a14:m>
                <a:r>
                  <a:rPr lang="en-US" dirty="0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</a:rPr>
                  <a:t>   </a:t>
                </a:r>
                <a14:m>
                  <m:oMath xmlns:m="http://schemas.openxmlformats.org/officeDocument/2006/math">
                    <m:r>
                      <a:rPr lang="en-US" i="1" dirty="0" smtClean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latin typeface="Cambria Math"/>
                        <a:ea typeface="Cambria Math"/>
                      </a:rPr>
                      <m:t>≠</m:t>
                    </m:r>
                    <m:r>
                      <a:rPr lang="en-US" b="0" i="1" dirty="0" smtClean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latin typeface="Cambria Math"/>
                        <a:ea typeface="Cambria Math"/>
                      </a:rPr>
                      <m:t>0</m:t>
                    </m:r>
                  </m:oMath>
                </a14:m>
                <a:endParaRPr lang="ru-RU" dirty="0">
                  <a:solidFill>
                    <a:schemeClr val="tx2">
                      <a:lumMod val="60000"/>
                      <a:lumOff val="40000"/>
                    </a:schemeClr>
                  </a:solidFill>
                </a:endParaRPr>
              </a:p>
            </p:txBody>
          </p:sp>
        </mc:Choice>
        <mc:Fallback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735297" y="836712"/>
                <a:ext cx="7797143" cy="5289451"/>
              </a:xfr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" name="Прямая соединительная линия 6"/>
          <p:cNvCxnSpPr/>
          <p:nvPr/>
        </p:nvCxnSpPr>
        <p:spPr>
          <a:xfrm>
            <a:off x="735297" y="3356992"/>
            <a:ext cx="0" cy="151216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2771800" y="4365104"/>
            <a:ext cx="0" cy="151216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Рамка 9"/>
          <p:cNvSpPr/>
          <p:nvPr/>
        </p:nvSpPr>
        <p:spPr>
          <a:xfrm>
            <a:off x="-30719" y="11088"/>
            <a:ext cx="9144000" cy="6858000"/>
          </a:xfrm>
          <a:prstGeom prst="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1043608" y="4365104"/>
            <a:ext cx="0" cy="151216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79915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125 0 C 0.181 0 0.25 0.069 0.25 0.125 L 0.25 0.25 E" pathEditMode="relative" ptsTypes="">
                                      <p:cBhvr>
                                        <p:cTn id="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40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1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611560" y="836712"/>
                <a:ext cx="7632848" cy="5256584"/>
              </a:xfrm>
            </p:spPr>
            <p:style>
              <a:lnRef idx="1">
                <a:schemeClr val="accent6"/>
              </a:lnRef>
              <a:fillRef idx="2">
                <a:schemeClr val="accent6"/>
              </a:fillRef>
              <a:effectRef idx="1">
                <a:schemeClr val="accent6"/>
              </a:effectRef>
              <a:fontRef idx="minor">
                <a:schemeClr val="dk1"/>
              </a:fontRef>
            </p:style>
            <p:txBody>
              <a:bodyPr/>
              <a:lstStyle/>
              <a:p>
                <a:r>
                  <a:rPr lang="en-US" dirty="0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</a:rPr>
                  <a:t>U </a:t>
                </a:r>
                <a:r>
                  <a:rPr lang="en-US" dirty="0" err="1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</a:rPr>
                  <a:t>holda</a:t>
                </a:r>
                <a:r>
                  <a:rPr lang="en-US" dirty="0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i="1" smtClean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latin typeface="Cambria Math"/>
                        <a:ea typeface="Cambria Math"/>
                      </a:rPr>
                      <m:t>𝜑</m:t>
                    </m:r>
                    <m:r>
                      <a:rPr lang="en-US" b="0" i="1" smtClean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latin typeface="Cambria Math"/>
                        <a:ea typeface="Cambria Math"/>
                      </a:rPr>
                      <m:t>=</m:t>
                    </m:r>
                    <m:sSup>
                      <m:sSupPr>
                        <m:ctrlPr>
                          <a:rPr lang="en-US" b="0" i="1" smtClean="0">
                            <a:solidFill>
                              <a:schemeClr val="tx2">
                                <a:lumMod val="60000"/>
                                <a:lumOff val="40000"/>
                              </a:schemeClr>
                            </a:solidFill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sSub>
                          <m:sSubPr>
                            <m:ctrlPr>
                              <a:rPr lang="en-US" b="0" i="1" smtClean="0">
                                <a:solidFill>
                                  <a:schemeClr val="tx2">
                                    <a:lumMod val="60000"/>
                                    <a:lumOff val="4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solidFill>
                                  <a:schemeClr val="tx2">
                                    <a:lumMod val="60000"/>
                                    <a:lumOff val="4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  <m:t>𝑦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chemeClr val="tx2">
                                    <a:lumMod val="60000"/>
                                    <a:lumOff val="4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  <m:t>1</m:t>
                            </m:r>
                          </m:sub>
                        </m:sSub>
                      </m:e>
                      <m:sup>
                        <m:r>
                          <a:rPr lang="en-US" b="0" i="1" smtClean="0">
                            <a:solidFill>
                              <a:schemeClr val="tx2">
                                <a:lumMod val="60000"/>
                                <a:lumOff val="40000"/>
                              </a:schemeClr>
                            </a:solidFill>
                            <a:latin typeface="Cambria Math"/>
                            <a:ea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dirty="0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</a:rPr>
                  <a:t>+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dirty="0" smtClean="0">
                            <a:solidFill>
                              <a:schemeClr val="tx2">
                                <a:lumMod val="60000"/>
                                <a:lumOff val="40000"/>
                              </a:schemeClr>
                            </a:solidFill>
                            <a:latin typeface="Cambria Math"/>
                          </a:rPr>
                        </m:ctrlPr>
                      </m:sSupPr>
                      <m:e>
                        <m:sSub>
                          <m:sSubPr>
                            <m:ctrlPr>
                              <a:rPr lang="en-US" i="1" dirty="0" smtClean="0">
                                <a:solidFill>
                                  <a:schemeClr val="tx2">
                                    <a:lumMod val="60000"/>
                                    <a:lumOff val="40000"/>
                                  </a:schemeClr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b="0" i="1" dirty="0" smtClean="0">
                                <a:solidFill>
                                  <a:schemeClr val="tx2">
                                    <a:lumMod val="60000"/>
                                    <a:lumOff val="40000"/>
                                  </a:schemeClr>
                                </a:solidFill>
                                <a:latin typeface="Cambria Math"/>
                              </a:rPr>
                              <m:t>𝑦</m:t>
                            </m:r>
                          </m:e>
                          <m:sub>
                            <m:r>
                              <a:rPr lang="en-US" b="0" i="1" dirty="0" smtClean="0">
                                <a:solidFill>
                                  <a:schemeClr val="tx2">
                                    <a:lumMod val="60000"/>
                                    <a:lumOff val="40000"/>
                                  </a:schemeClr>
                                </a:solidFill>
                                <a:latin typeface="Cambria Math"/>
                              </a:rPr>
                              <m:t>2</m:t>
                            </m:r>
                          </m:sub>
                        </m:sSub>
                      </m:e>
                      <m:sup>
                        <m:r>
                          <a:rPr lang="en-US" b="0" i="1" dirty="0" smtClean="0">
                            <a:solidFill>
                              <a:schemeClr val="tx2">
                                <a:lumMod val="60000"/>
                                <a:lumOff val="40000"/>
                              </a:schemeClr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dirty="0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</a:rPr>
                  <a:t>+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dirty="0" smtClean="0">
                            <a:solidFill>
                              <a:schemeClr val="tx2">
                                <a:lumMod val="60000"/>
                                <a:lumOff val="40000"/>
                              </a:schemeClr>
                            </a:solidFill>
                            <a:latin typeface="Cambria Math"/>
                          </a:rPr>
                        </m:ctrlPr>
                      </m:sSupPr>
                      <m:e>
                        <m:sSub>
                          <m:sSubPr>
                            <m:ctrlPr>
                              <a:rPr lang="en-US" i="1" dirty="0" smtClean="0">
                                <a:solidFill>
                                  <a:schemeClr val="tx2">
                                    <a:lumMod val="60000"/>
                                    <a:lumOff val="40000"/>
                                  </a:schemeClr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b="0" i="1" dirty="0" smtClean="0">
                                <a:solidFill>
                                  <a:schemeClr val="tx2">
                                    <a:lumMod val="60000"/>
                                    <a:lumOff val="40000"/>
                                  </a:schemeClr>
                                </a:solidFill>
                                <a:latin typeface="Cambria Math"/>
                              </a:rPr>
                              <m:t>4</m:t>
                            </m:r>
                            <m:r>
                              <a:rPr lang="en-US" b="0" i="1" dirty="0" smtClean="0">
                                <a:solidFill>
                                  <a:schemeClr val="tx2">
                                    <a:lumMod val="60000"/>
                                    <a:lumOff val="40000"/>
                                  </a:schemeClr>
                                </a:solidFill>
                                <a:latin typeface="Cambria Math"/>
                              </a:rPr>
                              <m:t>𝑦</m:t>
                            </m:r>
                          </m:e>
                          <m:sub>
                            <m:r>
                              <a:rPr lang="en-US" b="0" i="1" dirty="0" smtClean="0">
                                <a:solidFill>
                                  <a:schemeClr val="tx2">
                                    <a:lumMod val="60000"/>
                                    <a:lumOff val="40000"/>
                                  </a:schemeClr>
                                </a:solidFill>
                                <a:latin typeface="Cambria Math"/>
                              </a:rPr>
                              <m:t>3</m:t>
                            </m:r>
                          </m:sub>
                        </m:sSub>
                      </m:e>
                      <m:sup>
                        <m:r>
                          <a:rPr lang="en-US" b="0" i="1" dirty="0" smtClean="0">
                            <a:solidFill>
                              <a:schemeClr val="tx2">
                                <a:lumMod val="60000"/>
                                <a:lumOff val="40000"/>
                              </a:schemeClr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endParaRPr lang="en-US" dirty="0" smtClean="0">
                  <a:solidFill>
                    <a:schemeClr val="tx2">
                      <a:lumMod val="60000"/>
                      <a:lumOff val="40000"/>
                    </a:schemeClr>
                  </a:solidFill>
                </a:endParaRPr>
              </a:p>
              <a:p>
                <a:r>
                  <a:rPr lang="en-US" i="1" dirty="0" err="1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</a:rPr>
                  <a:t>Eslatma:B</a:t>
                </a:r>
                <a:r>
                  <a:rPr lang="en-US" dirty="0" err="1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itta</a:t>
                </a:r>
                <a:r>
                  <a:rPr lang="en-US" dirty="0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</a:t>
                </a:r>
                <a:r>
                  <a:rPr lang="en-US" dirty="0" err="1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kvadratik</a:t>
                </a:r>
                <a:r>
                  <a:rPr lang="en-US" dirty="0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</a:t>
                </a:r>
                <a:r>
                  <a:rPr lang="en-US" dirty="0" err="1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formani</a:t>
                </a:r>
                <a:r>
                  <a:rPr lang="en-US" dirty="0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</a:t>
                </a:r>
                <a:r>
                  <a:rPr lang="en-US" dirty="0" err="1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Logranj</a:t>
                </a:r>
                <a:r>
                  <a:rPr lang="en-US" dirty="0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</a:t>
                </a:r>
                <a:r>
                  <a:rPr lang="en-US" dirty="0" err="1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usuli</a:t>
                </a:r>
                <a:r>
                  <a:rPr lang="en-US" dirty="0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</a:t>
                </a:r>
                <a:r>
                  <a:rPr lang="en-US" dirty="0" err="1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va</a:t>
                </a:r>
                <a:r>
                  <a:rPr lang="en-US" dirty="0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</a:t>
                </a:r>
                <a:r>
                  <a:rPr lang="en-US" dirty="0" err="1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to’liq</a:t>
                </a:r>
                <a:r>
                  <a:rPr lang="en-US" dirty="0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</a:t>
                </a:r>
                <a:r>
                  <a:rPr lang="en-US" dirty="0" err="1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kvadratlar</a:t>
                </a:r>
                <a:r>
                  <a:rPr lang="en-US" dirty="0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</a:t>
                </a:r>
                <a:r>
                  <a:rPr lang="en-US" dirty="0" err="1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usuli</a:t>
                </a:r>
                <a:r>
                  <a:rPr lang="en-US" dirty="0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</a:t>
                </a:r>
                <a:r>
                  <a:rPr lang="en-US" dirty="0" err="1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bilan</a:t>
                </a:r>
                <a:r>
                  <a:rPr lang="en-US" dirty="0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</a:t>
                </a:r>
                <a:r>
                  <a:rPr lang="en-US" dirty="0" err="1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kanonik</a:t>
                </a:r>
                <a:r>
                  <a:rPr lang="en-US" dirty="0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</a:t>
                </a:r>
                <a:r>
                  <a:rPr lang="en-US" dirty="0" err="1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ko’rinishiga</a:t>
                </a:r>
                <a:r>
                  <a:rPr lang="en-US" dirty="0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</a:t>
                </a:r>
                <a:r>
                  <a:rPr lang="en-US" dirty="0" err="1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keltirganimizda</a:t>
                </a:r>
                <a:r>
                  <a:rPr lang="en-US" dirty="0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</a:t>
                </a:r>
                <a:r>
                  <a:rPr lang="en-US" dirty="0" err="1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javoblar</a:t>
                </a:r>
                <a:r>
                  <a:rPr lang="en-US" dirty="0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</a:t>
                </a:r>
                <a:r>
                  <a:rPr lang="en-US" dirty="0" err="1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har</a:t>
                </a:r>
                <a:r>
                  <a:rPr lang="en-US" dirty="0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</a:t>
                </a:r>
                <a:r>
                  <a:rPr lang="en-US" dirty="0" err="1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xil</a:t>
                </a:r>
                <a:r>
                  <a:rPr lang="en-US" dirty="0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</a:t>
                </a:r>
                <a:r>
                  <a:rPr lang="en-US" dirty="0" err="1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bo’lishi</a:t>
                </a:r>
                <a:r>
                  <a:rPr lang="en-US" dirty="0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</a:t>
                </a:r>
                <a:r>
                  <a:rPr lang="en-US" dirty="0" err="1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mumkin,chunki</a:t>
                </a:r>
                <a:r>
                  <a:rPr lang="en-US" dirty="0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</a:t>
                </a:r>
                <a:r>
                  <a:rPr lang="en-US" dirty="0" err="1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ular</a:t>
                </a:r>
                <a:r>
                  <a:rPr lang="en-US" dirty="0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</a:t>
                </a:r>
                <a:r>
                  <a:rPr lang="en-US" dirty="0" err="1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turli</a:t>
                </a:r>
                <a:r>
                  <a:rPr lang="en-US" dirty="0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</a:t>
                </a:r>
                <a:r>
                  <a:rPr lang="en-US" dirty="0" err="1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bazislarda</a:t>
                </a:r>
                <a:r>
                  <a:rPr lang="en-US" dirty="0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</a:t>
                </a:r>
                <a:r>
                  <a:rPr lang="en-US" dirty="0" err="1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ifodalanishi</a:t>
                </a:r>
                <a:r>
                  <a:rPr lang="en-US" dirty="0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</a:t>
                </a:r>
                <a:r>
                  <a:rPr lang="en-US" dirty="0" err="1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mumkin</a:t>
                </a:r>
                <a:r>
                  <a:rPr lang="en-US" dirty="0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.</a:t>
                </a:r>
              </a:p>
              <a:p>
                <a:endParaRPr lang="en-US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endParaRPr lang="ru-RU" i="1" dirty="0">
                  <a:solidFill>
                    <a:schemeClr val="tx2">
                      <a:lumMod val="60000"/>
                      <a:lumOff val="4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11560" y="836712"/>
                <a:ext cx="7632848" cy="5256584"/>
              </a:xfr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Рамка 1"/>
          <p:cNvSpPr/>
          <p:nvPr/>
        </p:nvSpPr>
        <p:spPr>
          <a:xfrm>
            <a:off x="0" y="0"/>
            <a:ext cx="9144000" cy="6858000"/>
          </a:xfrm>
          <a:prstGeom prst="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16703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2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188</TotalTime>
  <Words>631</Words>
  <Application>Microsoft Office PowerPoint</Application>
  <PresentationFormat>Экран (4:3)</PresentationFormat>
  <Paragraphs>29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ASER</dc:creator>
  <cp:lastModifiedBy>UMK</cp:lastModifiedBy>
  <cp:revision>22</cp:revision>
  <cp:lastPrinted>2016-05-17T11:37:58Z</cp:lastPrinted>
  <dcterms:created xsi:type="dcterms:W3CDTF">2016-04-25T14:57:20Z</dcterms:created>
  <dcterms:modified xsi:type="dcterms:W3CDTF">2016-05-17T11:38:29Z</dcterms:modified>
</cp:coreProperties>
</file>