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handoutMasterIdLst>
    <p:handoutMasterId r:id="rId11"/>
  </p:handoutMasterIdLst>
  <p:sldIdLst>
    <p:sldId id="261" r:id="rId2"/>
    <p:sldId id="262" r:id="rId3"/>
    <p:sldId id="265" r:id="rId4"/>
    <p:sldId id="266" r:id="rId5"/>
    <p:sldId id="267" r:id="rId6"/>
    <p:sldId id="268" r:id="rId7"/>
    <p:sldId id="269" r:id="rId8"/>
    <p:sldId id="270" r:id="rId9"/>
    <p:sldId id="27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-7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EF7FF-C293-4F34-94BF-464F1CF2C3EA}" type="datetimeFigureOut">
              <a:rPr lang="ru-RU" smtClean="0"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D9F42-C767-424A-BDE0-50E2C1020E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025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876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746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02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024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28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5/17/2016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50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7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35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5/17/2016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16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7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5/17/2016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07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3032" y="283337"/>
            <a:ext cx="11874320" cy="637504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3200" dirty="0" smtClean="0"/>
              <a:t>					</a:t>
            </a:r>
            <a:r>
              <a:rPr lang="en-US" sz="5700" b="1" i="1" u="sng" dirty="0" smtClean="0"/>
              <a:t>MAVZU   </a:t>
            </a:r>
            <a:r>
              <a:rPr lang="en-US" sz="5700" dirty="0" smtClean="0"/>
              <a:t>  </a:t>
            </a:r>
            <a:r>
              <a:rPr lang="en-US" sz="5700" dirty="0" smtClean="0"/>
              <a:t>		</a:t>
            </a:r>
          </a:p>
          <a:p>
            <a:pPr algn="ctr"/>
            <a:endParaRPr lang="en-US" sz="4800" b="1" i="1" u="sng" dirty="0" smtClean="0"/>
          </a:p>
          <a:p>
            <a:pPr algn="ctr"/>
            <a:r>
              <a:rPr lang="en-US" sz="4800" b="1" i="1" u="sng" dirty="0" smtClean="0"/>
              <a:t>NORMAL KO’RINISHDAGI KVADRATIK FORMA.MUSBAT ANIQLANGAN KVADRATIK FORMA.ORTOGONAL ALMASHTIRISH YO’LI BILAN KVADRATIK FORMANI KANONIK KO’RINISHGA KELTIRISH</a:t>
            </a:r>
            <a:r>
              <a:rPr lang="en-US" sz="57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53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69701" y="347729"/>
            <a:ext cx="10998558" cy="651027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6600" b="1" dirty="0" smtClean="0"/>
              <a:t>                                                   REJA:   </a:t>
            </a:r>
          </a:p>
          <a:p>
            <a:pPr algn="ctr"/>
            <a:r>
              <a:rPr lang="en-US" sz="4400" dirty="0" smtClean="0"/>
              <a:t>      </a:t>
            </a:r>
            <a:r>
              <a:rPr lang="en-US" sz="4000" b="1" dirty="0" smtClean="0"/>
              <a:t>1.Normal </a:t>
            </a:r>
            <a:r>
              <a:rPr lang="en-US" sz="4000" b="1" dirty="0" err="1" smtClean="0"/>
              <a:t>ko’rinishdagi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kvadratik</a:t>
            </a:r>
            <a:r>
              <a:rPr lang="en-US" sz="4000" b="1" dirty="0" smtClean="0"/>
              <a:t> for                        </a:t>
            </a:r>
          </a:p>
          <a:p>
            <a:pPr algn="ctr"/>
            <a:r>
              <a:rPr lang="en-US" sz="4000" b="1" dirty="0"/>
              <a:t> </a:t>
            </a:r>
            <a:r>
              <a:rPr lang="en-US" sz="4000" b="1" dirty="0" smtClean="0"/>
              <a:t> ma. </a:t>
            </a:r>
            <a:endParaRPr lang="en-US" sz="4000" b="1" dirty="0"/>
          </a:p>
          <a:p>
            <a:pPr algn="ctr"/>
            <a:r>
              <a:rPr lang="en-US" sz="4000" b="1" dirty="0" smtClean="0"/>
              <a:t>          2.Musbat </a:t>
            </a:r>
            <a:r>
              <a:rPr lang="en-US" sz="4000" b="1" dirty="0" err="1" smtClean="0"/>
              <a:t>aniqlangan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kvadratik</a:t>
            </a:r>
            <a:r>
              <a:rPr lang="en-US" sz="4000" b="1" dirty="0" smtClean="0"/>
              <a:t> forma.</a:t>
            </a:r>
          </a:p>
          <a:p>
            <a:pPr algn="ctr"/>
            <a:r>
              <a:rPr lang="en-US" sz="4000" b="1" dirty="0" smtClean="0"/>
              <a:t>      3.Ortogonal </a:t>
            </a:r>
            <a:r>
              <a:rPr lang="en-US" sz="4000" b="1" dirty="0" err="1" smtClean="0"/>
              <a:t>almashtirish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yo’li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bilan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kvadratik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formani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kanonik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ko’rinishga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keltirish</a:t>
            </a:r>
            <a:r>
              <a:rPr lang="en-US" sz="4000" b="1" dirty="0" smtClean="0"/>
              <a:t>.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17850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-1" y="0"/>
                <a:ext cx="11990231" cy="6748530"/>
              </a:xfr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 fontScale="92500" lnSpcReduction="10000"/>
              </a:bodyPr>
              <a:lstStyle/>
              <a:p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Faraz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qilaylik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1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1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forma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kanonik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ko’rinishga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keltirilgan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bo’lsin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,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ya’ni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endParaRPr lang="en-US" b="1" i="1" dirty="0" smtClean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1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1" i="1" smtClean="0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𝟐𝟐</m:t>
                        </m:r>
                      </m:sub>
                    </m:sSub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𝒏𝒏</m:t>
                        </m:r>
                      </m:sub>
                    </m:sSub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 i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 (1)</a:t>
                </a:r>
              </a:p>
              <a:p>
                <a:r>
                  <a:rPr lang="en-US" b="1" u="sng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formani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kanonik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ko’rinishga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keltirganimizda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uning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matritsasi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ham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o’zgaradi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.</a:t>
                </a:r>
              </a:p>
              <a:p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      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rangM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=rang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b="1" dirty="0" smtClean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Bunda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M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berilgan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forma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matritsasi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esa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shu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formani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</a:p>
              <a:p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Kanonik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holga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keltirgandagi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matritsasi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.</a:t>
                </a:r>
              </a:p>
              <a:p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Agar M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ning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rangi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r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bo’lsa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(r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𝒏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ning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ham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rangi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r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bo’lib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𝑴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dioganilida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noldan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farqli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r  ta  element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bo’ladi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.</a:t>
                </a:r>
                <a:endParaRPr lang="en-US" b="1" dirty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Endi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quyidagi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kanonik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ko’rinishni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oladi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                             </a:t>
                </a:r>
                <a14:m>
                  <m:oMath xmlns:m="http://schemas.openxmlformats.org/officeDocument/2006/math"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p>
                      <m:sSupPr>
                        <m:ctrlPr>
                          <a:rPr lang="en-US" sz="3000" b="1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e>
                      <m:sup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𝟐𝟐</m:t>
                        </m:r>
                      </m:sub>
                    </m:sSub>
                    <m:sSup>
                      <m:sSupPr>
                        <m:ctrlPr>
                          <a:rPr lang="en-US" sz="3000" b="1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e>
                      <m:sup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𝒏𝒏</m:t>
                        </m:r>
                      </m:sub>
                    </m:sSub>
                    <m:sSup>
                      <m:sSupPr>
                        <m:ctrlPr>
                          <a:rPr lang="en-US" sz="3000" b="1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000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3000" b="1" i="1">
                                <a:latin typeface="Cambria Math" panose="02040503050406030204" pitchFamily="18" charset="0"/>
                              </a:rPr>
                              <m:t>𝒏</m:t>
                            </m:r>
                          </m:sub>
                        </m:sSub>
                      </m:e>
                      <m:sup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(2)</a:t>
                </a:r>
              </a:p>
              <a:p>
                <a:pPr marL="0" indent="0">
                  <a:buNone/>
                </a:pP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Bu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formadagi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3000" b="1" i="1"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</m:oMath>
                </a14:m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koeffitsientlar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musbat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va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manfiy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haqiqiy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sonlardan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iborat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bo’lishi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mumkin.Faraz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qilaylik,shu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koeffitsientlardan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k </a:t>
                </a:r>
              </a:p>
              <a:p>
                <a:pPr marL="0" indent="0">
                  <a:buNone/>
                </a:pP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tasi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musbat,qolganlari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manfiy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bo’lsin,ya’ni</a:t>
                </a:r>
                <a:endParaRPr lang="en-US" sz="3000" b="1" dirty="0" smtClean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0" indent="0">
                  <a:buNone/>
                </a:pPr>
                <a:endParaRPr lang="en-US" sz="3000" b="1" dirty="0" smtClean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  <a:p>
                <a:pPr marL="0" indent="0">
                  <a:buNone/>
                </a:pP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sz="30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3000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sz="3000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</a:t>
                </a:r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)=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𝟏𝟏</m:t>
                        </m:r>
                      </m:sub>
                    </m:sSub>
                    <m:sSubSup>
                      <m:sSubSupPr>
                        <m:ctrlPr>
                          <a:rPr lang="en-US" sz="3000" b="1" i="1" dirty="0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  <m:r>
                      <a:rPr lang="en-US" sz="3000" b="1" i="1" dirty="0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3000" b="1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𝟐𝟐</m:t>
                        </m:r>
                      </m:sub>
                    </m:sSub>
                    <m:sSubSup>
                      <m:sSubSupPr>
                        <m:ctrlPr>
                          <a:rPr lang="en-US" sz="3000" b="1" i="1" dirty="0" smtClean="0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sz="30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Pr>
                      <m:e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𝒃</m:t>
                        </m:r>
                      </m:e>
                      <m:sub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𝒌𝒌</m:t>
                        </m:r>
                      </m:sub>
                    </m:sSub>
                    <m:sSubSup>
                      <m:sSubSupPr>
                        <m:ctrlPr>
                          <a:rPr lang="en-US" sz="3000" b="1" i="1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SupPr>
                      <m:e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𝒙</m:t>
                        </m:r>
                      </m:e>
                      <m:sub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𝒌</m:t>
                        </m:r>
                      </m:sub>
                      <m:sup>
                        <m:r>
                          <a:rPr lang="en-US" sz="3000" b="1" i="1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dirty="0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𝒃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𝒌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+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𝟏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,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𝒌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+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𝟏𝟎</m:t>
                        </m:r>
                      </m:sub>
                    </m:sSub>
                    <m:sSubSup>
                      <m:sSubSupPr>
                        <m:ctrlPr>
                          <a:rPr lang="en-US" sz="3000" b="1" i="1" dirty="0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Sup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𝒙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𝒌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+</m:t>
                        </m:r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𝟏</m:t>
                        </m:r>
                      </m:sub>
                      <m:sup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3000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-…-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b="1" i="1" dirty="0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𝒃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𝒓𝒓</m:t>
                        </m:r>
                      </m:sub>
                    </m:sSub>
                    <m:sSubSup>
                      <m:sSubSupPr>
                        <m:ctrlPr>
                          <a:rPr lang="en-US" sz="3000" b="1" i="1" dirty="0" smtClean="0">
                            <a:latin typeface="Cambria Math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</m:ctrlPr>
                      </m:sSubSupPr>
                      <m:e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𝒙</m:t>
                        </m:r>
                      </m:e>
                      <m:sub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𝒓</m:t>
                        </m:r>
                      </m:sub>
                      <m:sup>
                        <m:r>
                          <a:rPr lang="en-US" sz="3000" b="1" i="1" dirty="0" smtClean="0">
                            <a:latin typeface="Cambria Math" panose="02040503050406030204" pitchFamily="18" charset="0"/>
                            <a:ea typeface="Arial Unicode MS" panose="020B0604020202020204" pitchFamily="34" charset="-128"/>
                            <a:cs typeface="Arial Unicode MS" panose="020B0604020202020204" pitchFamily="34" charset="-128"/>
                          </a:rPr>
                          <m:t>𝟐</m:t>
                        </m:r>
                      </m:sup>
                    </m:sSubSup>
                  </m:oMath>
                </a14:m>
                <a:endParaRPr lang="en-US" sz="3000" b="1" dirty="0" smtClean="0">
                  <a:latin typeface="Arial Narrow" panose="020B0606020202030204" pitchFamily="34" charset="0"/>
                  <a:ea typeface="Arial Unicode MS" panose="020B0604020202020204" pitchFamily="34" charset="-128"/>
                  <a:cs typeface="Arial Unicode MS" panose="020B0604020202020204" pitchFamily="34" charset="-128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0"/>
                <a:ext cx="11990231" cy="6748530"/>
              </a:xfrm>
              <a:blipFill rotWithShape="0">
                <a:blip r:embed="rId2"/>
                <a:stretch>
                  <a:fillRect l="-965" t="-1894" b="-18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93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0456" y="270456"/>
                <a:ext cx="11083344" cy="6587544"/>
              </a:xfr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Bunda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ru-RU" dirty="0" smtClean="0"/>
                  <a:t>&gt;</a:t>
                </a:r>
                <a:r>
                  <a:rPr lang="en-US" dirty="0" smtClean="0"/>
                  <a:t>0,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=1,2,…,r . </a:t>
                </a:r>
                <a:r>
                  <a:rPr lang="en-US" dirty="0" err="1" smtClean="0"/>
                  <a:t>Quyidagi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chiziqli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almashtirishni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bajaramiz</a:t>
                </a:r>
                <a:r>
                  <a:rPr lang="en-US" dirty="0" smtClean="0"/>
                  <a:t> 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</m:e>
                        </m:rad>
                      </m:den>
                    </m:f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,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22</m:t>
                                </m:r>
                              </m:sub>
                            </m:sSub>
                          </m:e>
                        </m:rad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,…,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b>
                              <m:sSub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𝑟𝑟</m:t>
                                </m:r>
                              </m:sub>
                            </m:sSub>
                          </m:e>
                        </m:rad>
                      </m:den>
                    </m:f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Natijada</a:t>
                </a:r>
                <a:r>
                  <a:rPr lang="en-US" dirty="0" smtClean="0"/>
                  <a:t> 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+…+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0" smtClean="0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…−</m:t>
                    </m:r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 smtClean="0"/>
                  <a:t>(3)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kvadratik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formaning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bunday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ko’rinishi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uning</a:t>
                </a:r>
                <a:r>
                  <a:rPr lang="en-US" dirty="0" smtClean="0"/>
                  <a:t>  normal  </a:t>
                </a:r>
                <a:r>
                  <a:rPr lang="en-US" dirty="0" err="1" smtClean="0"/>
                  <a:t>ko’rin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ishi</m:t>
                    </m:r>
                    <m:r>
                      <a:rPr lang="en-US">
                        <a:latin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deyiladi</m:t>
                    </m:r>
                  </m:oMath>
                </a14:m>
                <a:r>
                  <a:rPr lang="en-US" dirty="0" smtClean="0"/>
                  <a:t>. </a:t>
                </a:r>
              </a:p>
              <a:p>
                <a:r>
                  <a:rPr lang="en-US" dirty="0" err="1" smtClean="0"/>
                  <a:t>Teorema</a:t>
                </a:r>
                <a:r>
                  <a:rPr lang="en-US" dirty="0" smtClean="0"/>
                  <a:t>: </a:t>
                </a:r>
                <a:r>
                  <a:rPr lang="en-US" dirty="0" err="1" smtClean="0"/>
                  <a:t>Kvadratik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formani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qaysi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usul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kanoni</a:t>
                </a:r>
                <a:r>
                  <a:rPr lang="en-US" dirty="0" err="1"/>
                  <a:t>k</a:t>
                </a:r>
                <a:r>
                  <a:rPr lang="en-US" dirty="0"/>
                  <a:t>  </a:t>
                </a:r>
                <a:r>
                  <a:rPr lang="en-US" dirty="0" err="1" smtClean="0"/>
                  <a:t>ko’rinishga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keltirishdan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qatiy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nazar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uning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musbat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manfiy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indekslari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o’zgarmasdir</a:t>
                </a:r>
                <a:r>
                  <a:rPr lang="en-US" dirty="0" smtClean="0"/>
                  <a:t> ,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</a:t>
                </a:r>
                <a:r>
                  <a:rPr lang="en-US" dirty="0"/>
                  <a:t> </a:t>
                </a:r>
                <a:r>
                  <a:rPr lang="en-US" dirty="0" err="1" smtClean="0"/>
                  <a:t>indekslar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kvadratik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formaning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qaysi</a:t>
                </a:r>
                <a:r>
                  <a:rPr lang="en-US" dirty="0"/>
                  <a:t> </a:t>
                </a:r>
                <a:r>
                  <a:rPr lang="en-US" dirty="0" err="1" smtClean="0"/>
                  <a:t>bazisda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olinishiga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bog’liq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emas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err="1" smtClean="0"/>
                  <a:t>Isbot</a:t>
                </a:r>
                <a:r>
                  <a:rPr lang="en-US" dirty="0" smtClean="0"/>
                  <a:t>:  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biror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bazisda</a:t>
                </a:r>
                <a:r>
                  <a:rPr lang="en-US" dirty="0" smtClean="0"/>
                  <a:t> (3) </a:t>
                </a:r>
                <a:r>
                  <a:rPr lang="en-US" dirty="0" err="1" smtClean="0"/>
                  <a:t>ko’rinishda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boshqa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bazisda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esa</m:t>
                    </m:r>
                    <m:r>
                      <a:rPr lang="en-US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 smtClean="0"/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      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>
                        <a:latin typeface="Cambria Math" panose="02040503050406030204" pitchFamily="18" charset="0"/>
                      </a:rPr>
                      <m:t>−</m:t>
                    </m:r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…−</m:t>
                    </m:r>
                    <m:sSubSup>
                      <m:sSubSupPr>
                        <m:ctrlPr>
                          <a:rPr lang="ru-RU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(4)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bo’lsin</a:t>
                </a:r>
                <a:r>
                  <a:rPr lang="en-US" dirty="0" smtClean="0"/>
                  <a:t>  k=m </a:t>
                </a:r>
                <a:r>
                  <a:rPr lang="en-US" dirty="0" err="1" smtClean="0"/>
                  <a:t>ekanligini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isbotlasak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maqsadga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erishamiz</a:t>
                </a:r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0456" y="270456"/>
                <a:ext cx="11083344" cy="6587544"/>
              </a:xfrm>
              <a:blipFill rotWithShape="0">
                <a:blip r:embed="rId2"/>
                <a:stretch>
                  <a:fillRect l="-934" t="-1200" b="-14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4940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54546" y="0"/>
                <a:ext cx="11199254" cy="6176963"/>
              </a:xfr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r>
                  <a:rPr lang="en-US" dirty="0" smtClean="0"/>
                  <a:t>Endi k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err="1" smtClean="0"/>
                  <a:t>bo’lsin</a:t>
                </a:r>
                <a:r>
                  <a:rPr lang="en-US" dirty="0" smtClean="0"/>
                  <a:t>    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k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 smtClean="0"/>
                  <a:t> .</a:t>
                </a:r>
                <a:r>
                  <a:rPr lang="en-US" dirty="0" err="1" smtClean="0"/>
                  <a:t>o’zgaruvchilarni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almashtirish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formulalari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quyidagicha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smtClean="0"/>
                  <a:t>         (5)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……………………………………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bo’lib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aynimagan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almashtirishdan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iborat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dedik</a:t>
                </a:r>
                <a:r>
                  <a:rPr lang="en-US" dirty="0" smtClean="0"/>
                  <a:t> .(5)  </a:t>
                </a:r>
                <a:r>
                  <a:rPr lang="en-US" dirty="0" err="1" smtClean="0"/>
                  <a:t>qiymatlarini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(4)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qo’ysak</a:t>
                </a:r>
                <a:r>
                  <a:rPr lang="en-US" dirty="0" smtClean="0"/>
                  <a:t>  ,(3)  </a:t>
                </a:r>
                <a:r>
                  <a:rPr lang="en-US" dirty="0" err="1" smtClean="0"/>
                  <a:t>hosil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 ,    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,…,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lar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hosil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 .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4546" y="0"/>
                <a:ext cx="11199254" cy="6176963"/>
              </a:xfrm>
              <a:blipFill rotWithShape="0">
                <a:blip r:embed="rId2"/>
                <a:stretch>
                  <a:fillRect l="-924" t="-1478" r="-5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19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96214" y="321972"/>
                <a:ext cx="11057586" cy="5854991"/>
              </a:xfr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Quyidagi   </a:t>
                </a:r>
                <a:r>
                  <a:rPr lang="en-US" dirty="0" err="1" smtClean="0"/>
                  <a:t>yordamchi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jinsli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tenglamalar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sistemasini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tuzamiz</a:t>
                </a:r>
                <a:r>
                  <a:rPr lang="en-US" dirty="0" smtClean="0"/>
                  <a:t> 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i="1" dirty="0" smtClean="0">
                    <a:latin typeface="Cambria Math" panose="02040503050406030204" pitchFamily="18" charset="0"/>
                  </a:rPr>
                  <a:t>=0</a:t>
                </a:r>
              </a:p>
              <a:p>
                <a:pPr marL="0" indent="0">
                  <a:buNone/>
                </a:pPr>
                <a:r>
                  <a:rPr lang="en-US" dirty="0" smtClean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=0        (6)</a:t>
                </a:r>
                <a:endParaRPr lang="en-US" dirty="0"/>
              </a:p>
              <a:p>
                <a:r>
                  <a:rPr lang="en-US" dirty="0"/>
                  <a:t>         ……………………………………</a:t>
                </a:r>
              </a:p>
              <a:p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𝑚𝑘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   </a:t>
                </a:r>
                <a:r>
                  <a:rPr lang="en-US" dirty="0"/>
                  <a:t>k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dirty="0" err="1" smtClean="0"/>
                  <a:t>bo’lgani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sistemada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tenglamalar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soni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nomalumlar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sonidan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kamdir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demak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𝑠𝑖𝑠𝑡𝑒</m:t>
                    </m:r>
                  </m:oMath>
                </a14:m>
                <a:r>
                  <a:rPr lang="en-US" dirty="0" smtClean="0"/>
                  <a:t>ma  </a:t>
                </a:r>
                <a:r>
                  <a:rPr lang="en-US" dirty="0" err="1" smtClean="0"/>
                  <a:t>nol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bo’lmagan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yechimga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ega</a:t>
                </a:r>
                <a:r>
                  <a:rPr lang="en-US" dirty="0" smtClean="0"/>
                  <a:t> . 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Tarif</a:t>
                </a:r>
                <a:r>
                  <a:rPr lang="en-US" dirty="0" smtClean="0"/>
                  <a:t> :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holdagi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barcha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ru-RU" dirty="0"/>
              </a:p>
              <a:p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) 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forma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doimo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musbat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bo’lsa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bu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kvadratik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forma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musbat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aniqlangan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  deb   </a:t>
                </a:r>
                <a:r>
                  <a:rPr lang="en-US" b="1" dirty="0" err="1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ataladi</a:t>
                </a:r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 .</a:t>
                </a:r>
                <a:r>
                  <a:rPr lang="en-US" dirty="0" smtClean="0"/>
                  <a:t>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6214" y="321972"/>
                <a:ext cx="11057586" cy="5854991"/>
              </a:xfrm>
              <a:blipFill rotWithShape="0">
                <a:blip r:embed="rId2"/>
                <a:stretch>
                  <a:fillRect l="-936" t="-16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7259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41668" y="283335"/>
                <a:ext cx="11212132" cy="5893628"/>
              </a:xfrm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Tarif : Agar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        </a:t>
                </a:r>
              </a:p>
              <a:p>
                <a:r>
                  <a:rPr lang="en-US" dirty="0"/>
                  <a:t>         ……………………………………</a:t>
                </a:r>
              </a:p>
              <a:p>
                <a:r>
                  <a:rPr lang="en-US" dirty="0"/>
                  <a:t>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+…+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𝑛𝑛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Chiziqli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almashtirishda</a:t>
                </a:r>
                <a:r>
                  <a:rPr lang="en-US" dirty="0" smtClean="0"/>
                  <a:t>  z vector  </a:t>
                </a:r>
                <a:r>
                  <a:rPr lang="en-US" dirty="0" err="1" smtClean="0"/>
                  <a:t>nolga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emas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unga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vektorni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bog’lovchi</a:t>
                </a: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 smtClean="0"/>
                  <a:t>r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munosabat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o’rinli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Vektor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chiziqli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operatorning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xos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vektori</a:t>
                </a:r>
                <a:r>
                  <a:rPr lang="en-US" dirty="0" smtClean="0"/>
                  <a:t>  deb 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. </a:t>
                </a:r>
              </a:p>
              <a:p>
                <a:r>
                  <a:rPr lang="en-US" dirty="0" smtClean="0"/>
                  <a:t>1- </a:t>
                </a:r>
                <a:r>
                  <a:rPr lang="en-US" dirty="0" err="1" smtClean="0"/>
                  <a:t>Teorema</a:t>
                </a:r>
                <a:r>
                  <a:rPr lang="en-US" dirty="0" smtClean="0"/>
                  <a:t> : </a:t>
                </a:r>
                <a:r>
                  <a:rPr lang="en-US" dirty="0" err="1" smtClean="0"/>
                  <a:t>Boshqa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biror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bazisga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o’tishda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chiziqli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operatorning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matritsasi</a:t>
                </a:r>
                <a:r>
                  <a:rPr lang="en-US" dirty="0" smtClean="0"/>
                  <a:t>    </a:t>
                </a:r>
                <a:r>
                  <a:rPr lang="en-US" dirty="0" err="1" smtClean="0"/>
                  <a:t>albatta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o’zgaradi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lekin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xarakteristik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ko’p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hadning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koeffitsientlari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ildizlari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o’zgarmaydi</a:t>
                </a:r>
                <a:r>
                  <a:rPr lang="en-US" dirty="0" smtClean="0"/>
                  <a:t> 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668" y="283335"/>
                <a:ext cx="11212132" cy="5893628"/>
              </a:xfrm>
              <a:blipFill rotWithShape="0">
                <a:blip r:embed="rId2"/>
                <a:stretch>
                  <a:fillRect l="-978" t="-1653" b="-2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2041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12124" y="180304"/>
                <a:ext cx="11294772" cy="5996659"/>
              </a:xfr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2- </a:t>
                </a:r>
                <a:r>
                  <a:rPr lang="en-US" dirty="0" err="1" smtClean="0"/>
                  <a:t>teorema</a:t>
                </a:r>
                <a:r>
                  <a:rPr lang="en-US" dirty="0" smtClean="0"/>
                  <a:t>:  </a:t>
                </a:r>
                <a:r>
                  <a:rPr lang="en-US" dirty="0" err="1" smtClean="0"/>
                  <a:t>Tayin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xos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qiymatga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keluvchi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xos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vektorlarning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har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qanday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chiziqli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kombinatsiyasi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qiymatga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keluvchi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qiymat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.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Tarif</a:t>
                </a:r>
                <a:r>
                  <a:rPr lang="en-US" dirty="0" smtClean="0"/>
                  <a:t>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 err="1" smtClean="0"/>
                  <a:t>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              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e>
                    </m:acc>
                  </m:oMath>
                </a14:m>
                <a:r>
                  <a:rPr lang="en-US" b="1" dirty="0" smtClean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acc>
                      <m:accPr>
                        <m:chr m:val="⃗"/>
                        <m:ctrlPr>
                          <a:rPr lang="en-US" b="1" i="1">
                            <a:latin typeface="Cambria Math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e>
                    </m:acc>
                  </m:oMath>
                </a14:m>
                <a:r>
                  <a:rPr lang="en-US" b="1" dirty="0">
                    <a:latin typeface="Arial Narrow" panose="020B0606020202030204" pitchFamily="34" charset="0"/>
                    <a:ea typeface="Arial Unicode MS" panose="020B0604020202020204" pitchFamily="34" charset="-128"/>
                    <a:cs typeface="Arial Unicode MS" panose="020B0604020202020204" pitchFamily="34" charset="-128"/>
                  </a:rPr>
                  <a:t>)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dirty="0"/>
              </a:p>
              <a:p>
                <a:r>
                  <a:rPr lang="en-US" dirty="0" smtClean="0"/>
                  <a:t>  </a:t>
                </a:r>
                <a:r>
                  <a:rPr lang="en-US" dirty="0" err="1" smtClean="0"/>
                  <a:t>tenglik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o’rinli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𝝋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ni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simmetrik</a:t>
                </a:r>
                <a:r>
                  <a:rPr lang="en-US" dirty="0" smtClean="0"/>
                  <a:t>  operator  deb  </a:t>
                </a:r>
                <a:r>
                  <a:rPr lang="en-US" dirty="0" err="1" smtClean="0"/>
                  <a:t>ataymiz</a:t>
                </a:r>
                <a:r>
                  <a:rPr lang="en-US" dirty="0" smtClean="0"/>
                  <a:t> .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3-teorema :</a:t>
                </a:r>
              </a:p>
              <a:p>
                <a:r>
                  <a:rPr lang="en-US" dirty="0" err="1" smtClean="0"/>
                  <a:t>Chiziqli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simmetrik</a:t>
                </a:r>
                <a:r>
                  <a:rPr lang="en-US" dirty="0" smtClean="0"/>
                  <a:t>  operator  </a:t>
                </a:r>
                <a:r>
                  <a:rPr lang="en-US" dirty="0" err="1" smtClean="0"/>
                  <a:t>har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qanday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dekart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bazisida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simmetrik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matritsaga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egadir</a:t>
                </a:r>
                <a:r>
                  <a:rPr lang="en-US" dirty="0" smtClean="0"/>
                  <a:t>.</a:t>
                </a:r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2124" y="180304"/>
                <a:ext cx="11294772" cy="5996659"/>
              </a:xfrm>
              <a:blipFill rotWithShape="0">
                <a:blip r:embed="rId2"/>
                <a:stretch>
                  <a:fillRect l="-917" t="-16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521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en-US" b="1" dirty="0" smtClean="0">
              <a:solidFill>
                <a:srgbClr val="002060"/>
              </a:solidFill>
            </a:endParaRPr>
          </a:p>
          <a:p>
            <a:pPr algn="ctr"/>
            <a:endParaRPr lang="en-US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002060"/>
                </a:solidFill>
              </a:rPr>
              <a:t>ADABIYOT</a:t>
            </a:r>
            <a:r>
              <a:rPr lang="en-US" sz="4000" b="1" dirty="0">
                <a:solidFill>
                  <a:srgbClr val="002060"/>
                </a:solidFill>
              </a:rPr>
              <a:t>:</a:t>
            </a:r>
          </a:p>
          <a:p>
            <a:pPr marL="742950" indent="-742950">
              <a:buAutoNum type="arabicPeriod"/>
            </a:pPr>
            <a:r>
              <a:rPr lang="en-US" sz="4000" b="1" dirty="0">
                <a:solidFill>
                  <a:srgbClr val="002060"/>
                </a:solidFill>
              </a:rPr>
              <a:t>N. D .</a:t>
            </a:r>
            <a:r>
              <a:rPr lang="en-US" sz="4000" b="1" dirty="0" err="1">
                <a:solidFill>
                  <a:srgbClr val="002060"/>
                </a:solidFill>
              </a:rPr>
              <a:t>Dadajonov</a:t>
            </a:r>
            <a:r>
              <a:rPr lang="en-US" sz="4000" b="1" dirty="0">
                <a:solidFill>
                  <a:srgbClr val="002060"/>
                </a:solidFill>
              </a:rPr>
              <a:t>,  M .SH.  </a:t>
            </a:r>
            <a:r>
              <a:rPr lang="en-US" sz="4000" b="1" dirty="0" err="1">
                <a:solidFill>
                  <a:srgbClr val="002060"/>
                </a:solidFill>
              </a:rPr>
              <a:t>Jo’rayev</a:t>
            </a:r>
            <a:r>
              <a:rPr lang="en-US" sz="4000" b="1" dirty="0">
                <a:solidFill>
                  <a:srgbClr val="002060"/>
                </a:solidFill>
              </a:rPr>
              <a:t>      GEOMETRIYA  1-qism  Tosh.  “</a:t>
            </a:r>
            <a:r>
              <a:rPr lang="en-US" sz="4000" b="1" dirty="0" err="1">
                <a:solidFill>
                  <a:srgbClr val="002060"/>
                </a:solidFill>
              </a:rPr>
              <a:t>O’qituvchi</a:t>
            </a:r>
            <a:r>
              <a:rPr lang="en-US" sz="4000" b="1" dirty="0">
                <a:solidFill>
                  <a:srgbClr val="002060"/>
                </a:solidFill>
              </a:rPr>
              <a:t>”     1996-y</a:t>
            </a:r>
            <a:endParaRPr lang="ru-RU" sz="40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6127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1108</Words>
  <Application>Microsoft Office PowerPoint</Application>
  <PresentationFormat>Произвольный</PresentationFormat>
  <Paragraphs>69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Lenovo1</dc:creator>
  <cp:lastModifiedBy>UMK</cp:lastModifiedBy>
  <cp:revision>38</cp:revision>
  <cp:lastPrinted>2016-05-17T11:32:40Z</cp:lastPrinted>
  <dcterms:created xsi:type="dcterms:W3CDTF">2016-04-29T04:02:31Z</dcterms:created>
  <dcterms:modified xsi:type="dcterms:W3CDTF">2016-05-17T11:32:56Z</dcterms:modified>
</cp:coreProperties>
</file>